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9512bcc8e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9512bcc8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9512bcc8e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9512bcc8e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9512bcc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9512bcc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9512bcc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9512bcc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9512bcc8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9512bcc8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9512bcc8e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9512bcc8e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9512bcc8e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9512bcc8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9512bcc8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9512bcc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9512bcc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29512bcc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9512bcc8e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9512bcc8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9512bcc8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9512bcc8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9512bcc8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9512bcc8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9512bcc8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9512bcc8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9512bcc8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9512bcc8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29512bcc8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29512bcc8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9799257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979925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9512bcc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9512bcc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9512bcc8e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9512bcc8e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9512bcc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9512bcc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9512bcc8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9512bcc8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9512bcc8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9512bcc8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9512bcc8e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9512bcc8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9512bcc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9512bcc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757850"/>
            <a:ext cx="8520600" cy="15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80"/>
              <a:t>A preliminary exploration on</a:t>
            </a:r>
            <a:r>
              <a:rPr lang="en" sz="2580"/>
              <a:t> positive psychological traits associated with the recovery from opioid addiction</a:t>
            </a:r>
            <a:endParaRPr sz="25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/>
              <a:t>by comparing tweets of opioid-addicted users</a:t>
            </a:r>
            <a:endParaRPr sz="2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80"/>
              <a:t>and the tweets of opioid-recovered users</a:t>
            </a:r>
            <a:endParaRPr sz="2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96125"/>
            <a:ext cx="8520600" cy="8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790"/>
              <a:t>Zhuozhuo Liu · 05/13/2022</a:t>
            </a:r>
            <a:endParaRPr sz="105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154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User-level analysis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1093650" y="2603700"/>
            <a:ext cx="7378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group tweets by users and compare users between two groups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Pos/Neg sentiment score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VADER output 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</a:t>
            </a:r>
            <a:r>
              <a:rPr lang="en"/>
              <a:t>Today only kinda sux! But I'll get by, lol”-------- {'pos': 0.317, 'compound': 0.5249, 'neu': 0.556, 'neg': 0.127}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Calculated pos, neg and compound score for every tweet using </a:t>
            </a:r>
            <a:r>
              <a:rPr lang="en"/>
              <a:t>VADER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Grouped tweets by users and calculated mean pos, neg and compound </a:t>
            </a:r>
            <a:r>
              <a:rPr lang="en"/>
              <a:t>scores</a:t>
            </a:r>
            <a:r>
              <a:rPr lang="en"/>
              <a:t> for each user.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far we have 2 of the following dict for 2 groups: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{user1: {“pos”: 0.7, “neg”: “0.1”, “compound”: 0.1},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user2: {“pos”: 0.2, “neg”: “0.4”, “compound”: -0.1},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…}</a:t>
            </a:r>
            <a:endParaRPr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User-level Analysis</a:t>
            </a:r>
            <a:endParaRPr b="1" sz="1300">
              <a:solidFill>
                <a:srgbClr val="548C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Pos/Neg </a:t>
            </a:r>
            <a:r>
              <a:rPr lang="en"/>
              <a:t>sentiment </a:t>
            </a:r>
            <a:r>
              <a:rPr lang="en"/>
              <a:t>score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5810100" y="1186350"/>
            <a:ext cx="2465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Each dot represents a user (X, Y) where: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X </a:t>
            </a:r>
            <a:r>
              <a:rPr lang="en" sz="1700"/>
              <a:t>=</a:t>
            </a:r>
            <a:r>
              <a:rPr lang="en" sz="1700"/>
              <a:t> positive score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 = negative score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Recovered group seems have larger positive sentiment scores.</a:t>
            </a:r>
            <a:endParaRPr sz="1700"/>
          </a:p>
        </p:txBody>
      </p:sp>
      <p:sp>
        <p:nvSpPr>
          <p:cNvPr id="136" name="Google Shape;136;p24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User-level Analysis</a:t>
            </a:r>
            <a:endParaRPr b="1" sz="1300">
              <a:solidFill>
                <a:srgbClr val="548CFF"/>
              </a:solidFill>
            </a:endParaRPr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25" y="1170125"/>
            <a:ext cx="526054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compound </a:t>
            </a:r>
            <a:r>
              <a:rPr lang="en"/>
              <a:t>sentiment</a:t>
            </a:r>
            <a:r>
              <a:rPr lang="en"/>
              <a:t> score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6773700" y="1494250"/>
            <a:ext cx="20007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is the d</a:t>
            </a:r>
            <a:r>
              <a:rPr lang="en" sz="1500"/>
              <a:t>istribution</a:t>
            </a:r>
            <a:r>
              <a:rPr lang="en" sz="1500"/>
              <a:t> of compound score.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Statistics=-3.072, p=0.002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sentiment of the recovered group is significantly </a:t>
            </a:r>
            <a:r>
              <a:rPr b="1" lang="en" sz="1500"/>
              <a:t>more positive t</a:t>
            </a:r>
            <a:r>
              <a:rPr lang="en" sz="1500"/>
              <a:t>han </a:t>
            </a:r>
            <a:r>
              <a:rPr lang="en" sz="1500">
                <a:solidFill>
                  <a:schemeClr val="dk1"/>
                </a:solidFill>
              </a:rPr>
              <a:t>the sentiment of </a:t>
            </a:r>
            <a:r>
              <a:rPr lang="en" sz="1500"/>
              <a:t>the addicted group.</a:t>
            </a:r>
            <a:endParaRPr sz="1500"/>
          </a:p>
        </p:txBody>
      </p:sp>
      <p:sp>
        <p:nvSpPr>
          <p:cNvPr id="145" name="Google Shape;145;p25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User-level Analysis</a:t>
            </a:r>
            <a:endParaRPr b="1" sz="1300">
              <a:solidFill>
                <a:srgbClr val="548CFF"/>
              </a:solidFill>
            </a:endParaRPr>
          </a:p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25" y="1170125"/>
            <a:ext cx="6393199" cy="37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6021150" y="152400"/>
            <a:ext cx="3000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positive sentiment : &gt;= 0.05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neutral sentiment : &gt; -0.05  and &lt; 0.05 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negative sentiment : &lt;= -0.05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1541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</a:t>
            </a:r>
            <a:r>
              <a:rPr lang="en"/>
              <a:t>-level analysis</a:t>
            </a:r>
            <a:endParaRPr/>
          </a:p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1093650" y="2603700"/>
            <a:ext cx="73788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aggregate tweets within the same group and compare texts between two groups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DUI lexicon</a:t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Word-level Analysis</a:t>
            </a:r>
            <a:endParaRPr b="1" sz="1300">
              <a:solidFill>
                <a:srgbClr val="548CFF"/>
              </a:solidFill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 b="3768" l="17953" r="27308" t="6713"/>
          <a:stretch/>
        </p:blipFill>
        <p:spPr>
          <a:xfrm>
            <a:off x="1192700" y="1169775"/>
            <a:ext cx="6952301" cy="379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4420025" y="538925"/>
            <a:ext cx="394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3 categories: drug_term, drug_use, drug_recovery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of DUI lexicon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Word-level Analysis</a:t>
            </a:r>
            <a:endParaRPr b="1" sz="1300">
              <a:solidFill>
                <a:srgbClr val="548CFF"/>
              </a:solidFill>
            </a:endParaRPr>
          </a:p>
        </p:txBody>
      </p:sp>
      <p:pic>
        <p:nvPicPr>
          <p:cNvPr id="172" name="Google Shape;172;p28"/>
          <p:cNvPicPr preferRelativeResize="0"/>
          <p:nvPr/>
        </p:nvPicPr>
        <p:blipFill rotWithShape="1">
          <a:blip r:embed="rId3">
            <a:alphaModFix/>
          </a:blip>
          <a:srcRect b="26841" l="0" r="10249" t="0"/>
          <a:stretch/>
        </p:blipFill>
        <p:spPr>
          <a:xfrm>
            <a:off x="773738" y="1104125"/>
            <a:ext cx="7596526" cy="36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/>
          <p:nvPr/>
        </p:nvSpPr>
        <p:spPr>
          <a:xfrm>
            <a:off x="4882925" y="1104125"/>
            <a:ext cx="856200" cy="3641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</a:t>
            </a:r>
            <a:r>
              <a:rPr lang="en"/>
              <a:t> </a:t>
            </a:r>
            <a:r>
              <a:rPr lang="en"/>
              <a:t>DUI lexicon usage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6380600" y="1844225"/>
            <a:ext cx="2044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Frequency =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# terms in a category  </a:t>
            </a:r>
            <a:endParaRPr sz="13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/ # total terms</a:t>
            </a:r>
            <a:endParaRPr sz="1300"/>
          </a:p>
        </p:txBody>
      </p:sp>
      <p:sp>
        <p:nvSpPr>
          <p:cNvPr id="180" name="Google Shape;180;p29"/>
          <p:cNvSpPr txBox="1"/>
          <p:nvPr/>
        </p:nvSpPr>
        <p:spPr>
          <a:xfrm>
            <a:off x="6552350" y="2644900"/>
            <a:ext cx="170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E.g., 2183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/ 70229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6380600" y="3455825"/>
            <a:ext cx="20445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Addicted group used words on drug terms and drug use more frequently.</a:t>
            </a:r>
            <a:endParaRPr sz="1300"/>
          </a:p>
        </p:txBody>
      </p:sp>
      <p:sp>
        <p:nvSpPr>
          <p:cNvPr id="182" name="Google Shape;182;p29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Word</a:t>
            </a:r>
            <a:r>
              <a:rPr b="1" lang="en" sz="1300">
                <a:solidFill>
                  <a:srgbClr val="548CFF"/>
                </a:solidFill>
              </a:rPr>
              <a:t>-level Analysis</a:t>
            </a:r>
            <a:endParaRPr b="1" sz="1300">
              <a:solidFill>
                <a:srgbClr val="548CFF"/>
              </a:solidFill>
            </a:endParaRPr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9"/>
          <p:cNvSpPr txBox="1"/>
          <p:nvPr/>
        </p:nvSpPr>
        <p:spPr>
          <a:xfrm>
            <a:off x="6380600" y="584025"/>
            <a:ext cx="20445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 calculated how frequent words in DUI </a:t>
            </a:r>
            <a:r>
              <a:rPr lang="en" sz="1300">
                <a:solidFill>
                  <a:schemeClr val="dk1"/>
                </a:solidFill>
              </a:rPr>
              <a:t>L1 categories</a:t>
            </a:r>
            <a:r>
              <a:rPr lang="en" sz="1300">
                <a:solidFill>
                  <a:schemeClr val="dk1"/>
                </a:solidFill>
              </a:rPr>
              <a:t> appear in all the tweets.</a:t>
            </a:r>
            <a:endParaRPr sz="1300"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00" y="1289275"/>
            <a:ext cx="5918200" cy="3471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9"/>
          <p:cNvCxnSpPr>
            <a:stCxn id="180" idx="1"/>
          </p:cNvCxnSpPr>
          <p:nvPr/>
        </p:nvCxnSpPr>
        <p:spPr>
          <a:xfrm rot="10800000">
            <a:off x="3788450" y="2042950"/>
            <a:ext cx="2763900" cy="7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445025"/>
            <a:ext cx="68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op k terms</a:t>
            </a:r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738" y="742625"/>
            <a:ext cx="1800225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6098375" y="4011550"/>
            <a:ext cx="193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Recovered group</a:t>
            </a:r>
            <a:endParaRPr sz="1300"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5650" y="783588"/>
            <a:ext cx="180975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2783925" y="4047750"/>
            <a:ext cx="193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Addicted</a:t>
            </a:r>
            <a:r>
              <a:rPr lang="en" sz="1300"/>
              <a:t> group</a:t>
            </a:r>
            <a:endParaRPr sz="1300"/>
          </a:p>
        </p:txBody>
      </p:sp>
      <p:sp>
        <p:nvSpPr>
          <p:cNvPr id="196" name="Google Shape;196;p30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Word-level Analysis</a:t>
            </a:r>
            <a:endParaRPr b="1" sz="1300">
              <a:solidFill>
                <a:srgbClr val="548CFF"/>
              </a:solidFill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6098375" y="2371951"/>
            <a:ext cx="1254300" cy="1980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/>
          <p:nvPr/>
        </p:nvSpPr>
        <p:spPr>
          <a:xfrm>
            <a:off x="2956350" y="1603251"/>
            <a:ext cx="1254300" cy="1686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/>
          <p:nvPr/>
        </p:nvSpPr>
        <p:spPr>
          <a:xfrm>
            <a:off x="6098375" y="3033425"/>
            <a:ext cx="1254300" cy="1980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371525" y="1923450"/>
            <a:ext cx="1591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Same word, same meaning?</a:t>
            </a:r>
            <a:endParaRPr sz="1500"/>
          </a:p>
        </p:txBody>
      </p:sp>
      <p:sp>
        <p:nvSpPr>
          <p:cNvPr id="202" name="Google Shape;202;p30"/>
          <p:cNvSpPr/>
          <p:nvPr/>
        </p:nvSpPr>
        <p:spPr>
          <a:xfrm>
            <a:off x="2956350" y="1786651"/>
            <a:ext cx="1254300" cy="168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/>
          <p:nvPr/>
        </p:nvSpPr>
        <p:spPr>
          <a:xfrm>
            <a:off x="6149350" y="1250578"/>
            <a:ext cx="1254300" cy="168600"/>
          </a:xfrm>
          <a:prstGeom prst="rect">
            <a:avLst/>
          </a:prstGeom>
          <a:noFill/>
          <a:ln cap="flat" cmpd="sng" w="9525">
            <a:solidFill>
              <a:srgbClr val="54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/>
          <p:nvPr/>
        </p:nvSpPr>
        <p:spPr>
          <a:xfrm>
            <a:off x="2956350" y="1292661"/>
            <a:ext cx="1254300" cy="168600"/>
          </a:xfrm>
          <a:prstGeom prst="rect">
            <a:avLst/>
          </a:prstGeom>
          <a:noFill/>
          <a:ln cap="flat" cmpd="sng" w="9525">
            <a:solidFill>
              <a:srgbClr val="548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Got 2 word embedding models on 2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PCA: reduce </a:t>
            </a:r>
            <a:r>
              <a:rPr lang="en"/>
              <a:t>dimension</a:t>
            </a:r>
            <a:r>
              <a:rPr lang="en"/>
              <a:t> for visualizing clusters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type="title"/>
          </p:nvPr>
        </p:nvSpPr>
        <p:spPr>
          <a:xfrm>
            <a:off x="311700" y="445025"/>
            <a:ext cx="68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Word2vec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Word-level Analysis</a:t>
            </a:r>
            <a:endParaRPr b="1" sz="1300">
              <a:solidFill>
                <a:srgbClr val="548C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attitude to hardship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people develop any new interpretation on hardship/difficulty/pain after clean/recovered?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Defined a list of terms related to difficulties and positive </a:t>
            </a:r>
            <a:r>
              <a:rPr lang="en"/>
              <a:t>attitudes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hardship_terms = ['misery', 'distress', 'problem', 'hard', 'suffering', 'hurt', 'high', 'grateful', 'thank', 'appreciate' 'glad', 'hope', 'wish', 'difficult', 'difficulty', 'love', 'happy', 'death', 'die', 'dying']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Word-level Analysis</a:t>
            </a:r>
            <a:endParaRPr b="1" sz="1300">
              <a:solidFill>
                <a:srgbClr val="548CFF"/>
              </a:solidFill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58052"/>
            <a:ext cx="5057951" cy="2553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>
            <p:ph type="title"/>
          </p:nvPr>
        </p:nvSpPr>
        <p:spPr>
          <a:xfrm>
            <a:off x="311700" y="445025"/>
            <a:ext cx="266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attitude to hardship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Word-level Analysis</a:t>
            </a:r>
            <a:endParaRPr b="1" sz="1300">
              <a:solidFill>
                <a:srgbClr val="548CFF"/>
              </a:solidFill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975" y="0"/>
            <a:ext cx="5772026" cy="279077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/>
          <p:nvPr/>
        </p:nvSpPr>
        <p:spPr>
          <a:xfrm flipH="1" rot="10800000">
            <a:off x="4572000" y="2658050"/>
            <a:ext cx="575100" cy="384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/>
          <p:nvPr/>
        </p:nvSpPr>
        <p:spPr>
          <a:xfrm flipH="1" rot="10800000">
            <a:off x="5147100" y="1679850"/>
            <a:ext cx="575100" cy="384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3"/>
          <p:cNvSpPr/>
          <p:nvPr/>
        </p:nvSpPr>
        <p:spPr>
          <a:xfrm flipH="1" rot="10800000">
            <a:off x="499375" y="3300175"/>
            <a:ext cx="770100" cy="349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3"/>
          <p:cNvSpPr/>
          <p:nvPr/>
        </p:nvSpPr>
        <p:spPr>
          <a:xfrm flipH="1" rot="10800000">
            <a:off x="8092750" y="1328998"/>
            <a:ext cx="951900" cy="5355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311700" y="445025"/>
            <a:ext cx="283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categories of DUI</a:t>
            </a:r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Word-level Analysis</a:t>
            </a:r>
            <a:endParaRPr b="1" sz="1300">
              <a:solidFill>
                <a:srgbClr val="548CFF"/>
              </a:solidFill>
            </a:endParaRPr>
          </a:p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650" y="0"/>
            <a:ext cx="5570275" cy="313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62020"/>
            <a:ext cx="5702675" cy="29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rug terms</a:t>
            </a:r>
            <a:endParaRPr/>
          </a:p>
        </p:txBody>
      </p:sp>
      <p:sp>
        <p:nvSpPr>
          <p:cNvPr id="248" name="Google Shape;248;p35"/>
          <p:cNvSpPr txBox="1"/>
          <p:nvPr/>
        </p:nvSpPr>
        <p:spPr>
          <a:xfrm>
            <a:off x="318514" y="152400"/>
            <a:ext cx="246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48CFF"/>
                </a:solidFill>
              </a:rPr>
              <a:t>Word-level Analysis</a:t>
            </a:r>
            <a:endParaRPr b="1" sz="1300">
              <a:solidFill>
                <a:srgbClr val="548CFF"/>
              </a:solidFill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6520525" y="3209325"/>
            <a:ext cx="2099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Amp and dxm are clustered differently.</a:t>
            </a:r>
            <a:endParaRPr sz="13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Amp should be removed earlier since it’s ampersand (&amp;amp).</a:t>
            </a:r>
            <a:endParaRPr sz="1300"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1" name="Google Shape;25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8050"/>
            <a:ext cx="5853551" cy="3003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49175" y="127750"/>
            <a:ext cx="5294826" cy="25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5"/>
          <p:cNvSpPr/>
          <p:nvPr/>
        </p:nvSpPr>
        <p:spPr>
          <a:xfrm flipH="1" rot="10800000">
            <a:off x="8568775" y="2140450"/>
            <a:ext cx="575100" cy="384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/>
          <p:nvPr/>
        </p:nvSpPr>
        <p:spPr>
          <a:xfrm flipH="1" rot="10800000">
            <a:off x="6836825" y="152400"/>
            <a:ext cx="575100" cy="384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 flipH="1" rot="10800000">
            <a:off x="5521425" y="4397125"/>
            <a:ext cx="575100" cy="3849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311700" y="1152475"/>
            <a:ext cx="8520600" cy="3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Found a significant difference on sentiments of regular tweets between the recovered group and the addicted group.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Further work: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recovered group developed any new interpretation on hardship/difficulty/pain? Need to find interesting words.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Remove &amp;amp and rebuild word embeddings.</a:t>
            </a:r>
            <a:endParaRPr/>
          </a:p>
        </p:txBody>
      </p:sp>
      <p:sp>
        <p:nvSpPr>
          <p:cNvPr id="262" name="Google Shape;262;p36"/>
          <p:cNvSpPr txBox="1"/>
          <p:nvPr/>
        </p:nvSpPr>
        <p:spPr>
          <a:xfrm>
            <a:off x="780150" y="4720075"/>
            <a:ext cx="758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</a:rPr>
              <a:t>https://www.mayoclinic.org/diseases-conditions/prescription-drug-abuse/in-depth/how-opioid-addiction-occurs/art-20360372</a:t>
            </a:r>
            <a:endParaRPr sz="900">
              <a:solidFill>
                <a:srgbClr val="CCCCCC"/>
              </a:solidFill>
            </a:endParaRPr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Psychological traits associated with recovery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elf-efficacy: an individual's belief in his or her capacity to execute behaviors necessary to produce specific performance attainments (Bandura, 1977, 1986, 1997).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Self-control: delayed gratification.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Coping </a:t>
            </a:r>
            <a:r>
              <a:rPr lang="en"/>
              <a:t>strategy</a:t>
            </a:r>
            <a:r>
              <a:rPr lang="en"/>
              <a:t>: positive thinking, seeking support,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 positive: optimism, spirituality </a:t>
            </a:r>
            <a:r>
              <a:rPr lang="en"/>
              <a:t>and </a:t>
            </a:r>
            <a:r>
              <a:rPr lang="en"/>
              <a:t>religiosity.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0" y="45134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</a:rPr>
              <a:t>Marlatt GA, Donovan DM. Relapse Prevention: Maintenance Strategies in the Treatment of Addictive Behaviors. New York: Guilford Press; 2005.</a:t>
            </a:r>
            <a:endParaRPr sz="900">
              <a:solidFill>
                <a:srgbClr val="CCCCCC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CCCCCC"/>
                </a:solidFill>
              </a:rPr>
              <a:t>A’VERRIA SIRKIN MARTIN, P. H. D., HARMELL, A., &amp; MAUSBACH, B. T. (2015). Positive psychological traits. Positive psychiatry: A clinical handbook, 19.</a:t>
            </a:r>
            <a:endParaRPr sz="900">
              <a:solidFill>
                <a:srgbClr val="CCCCCC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Is there any difference between any tweet posted by 2 groups (not limited to opioid related tweets)?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</a:t>
            </a:r>
            <a:r>
              <a:rPr lang="en"/>
              <a:t>ecovered people may tweet in a more psychologically positive way.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009025" y="2613900"/>
            <a:ext cx="3301200" cy="198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Addicted users: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currently addicted to opioid</a:t>
            </a:r>
            <a:endParaRPr sz="1800"/>
          </a:p>
        </p:txBody>
      </p:sp>
      <p:sp>
        <p:nvSpPr>
          <p:cNvPr id="78" name="Google Shape;78;p16"/>
          <p:cNvSpPr/>
          <p:nvPr/>
        </p:nvSpPr>
        <p:spPr>
          <a:xfrm>
            <a:off x="4946675" y="2613900"/>
            <a:ext cx="3301200" cy="1980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Recovered</a:t>
            </a:r>
            <a:r>
              <a:rPr lang="en" sz="1800"/>
              <a:t> users: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clean and recovered from a previous opioid addiction</a:t>
            </a:r>
            <a:endParaRPr sz="1800"/>
          </a:p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Fetch opioid-related tweets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(33407 tweets) </a:t>
            </a:r>
            <a:r>
              <a:rPr lang="en"/>
              <a:t>Used Tweepy to query tweets containing drug_keywords posted in 4/19/2022 - 4/25/2022.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2650" y="2132663"/>
            <a:ext cx="5709650" cy="2455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11700" y="2172275"/>
            <a:ext cx="2552700" cy="23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Keywords: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drug_keywords = ["opioid", "codeine", "heroin", "demerol", "dilaudid", "percocet", "fentanyl"]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drug_keywords_variants = ["codine", "herion", "heroine", "demeral", "dilauded", "dilaudud", "dulaudid", "percs", "percocets", "percoset", "fentyl"]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Annotate </a:t>
            </a:r>
            <a:r>
              <a:rPr lang="en"/>
              <a:t>a</a:t>
            </a:r>
            <a:r>
              <a:rPr lang="en"/>
              <a:t>ddicted tweets and recovered tweets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Reviewed ~8,000 tweets in total.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88 addiction-indicating tweets.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 used to be the biggest pothead. but now it gives me anxiety so i do heroin'”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Found 112 recovery-indicating tweets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was a heroin addict and lost my bf to an overdose. Now I\xe2\x80\x99m clean and sober and pursuing my dream.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Had another person reviewed addiction-indicating tweets on Mechanical Turk.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8CFF"/>
                </a:solidFill>
              </a:rPr>
              <a:t>So far we have: </a:t>
            </a:r>
            <a:endParaRPr>
              <a:solidFill>
                <a:srgbClr val="548C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48CFF"/>
              </a:buClr>
              <a:buSzPts val="1800"/>
              <a:buChar char="●"/>
            </a:pPr>
            <a:r>
              <a:rPr lang="en">
                <a:solidFill>
                  <a:srgbClr val="548CFF"/>
                </a:solidFill>
              </a:rPr>
              <a:t>(87 users) Addicted_users = [user1, user2, user3…]</a:t>
            </a:r>
            <a:endParaRPr>
              <a:solidFill>
                <a:srgbClr val="548C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48CFF"/>
              </a:buClr>
              <a:buSzPts val="1800"/>
              <a:buChar char="●"/>
            </a:pPr>
            <a:r>
              <a:rPr lang="en">
                <a:solidFill>
                  <a:srgbClr val="548CFF"/>
                </a:solidFill>
              </a:rPr>
              <a:t>(111 users) Recovered_users = [user4, user5, user6,...]</a:t>
            </a:r>
            <a:endParaRPr>
              <a:solidFill>
                <a:srgbClr val="548CFF"/>
              </a:solidFill>
            </a:endParaRPr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Fetch users’ timeline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Fetched the latest 100 tweets of</a:t>
            </a:r>
            <a:r>
              <a:rPr lang="en"/>
              <a:t> each user in addicted_user and recovered_user.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either an original tweet or a reply (no retweets).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be either an opioid-related tweet or a non-opioid-related tweet.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48CFF"/>
                </a:solidFill>
              </a:rPr>
              <a:t>So far we have: </a:t>
            </a:r>
            <a:endParaRPr>
              <a:solidFill>
                <a:srgbClr val="548C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48CFF"/>
              </a:buClr>
              <a:buSzPts val="1800"/>
              <a:buChar char="●"/>
            </a:pPr>
            <a:r>
              <a:rPr lang="en">
                <a:solidFill>
                  <a:srgbClr val="548CFF"/>
                </a:solidFill>
              </a:rPr>
              <a:t>(6323 tweets) Tweets_of_addicted_users = [tweet_object1, tweet_object2, …]</a:t>
            </a:r>
            <a:endParaRPr>
              <a:solidFill>
                <a:srgbClr val="548C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48CFF"/>
              </a:buClr>
              <a:buSzPts val="1800"/>
              <a:buChar char="●"/>
            </a:pPr>
            <a:r>
              <a:rPr lang="en">
                <a:solidFill>
                  <a:srgbClr val="548CFF"/>
                </a:solidFill>
              </a:rPr>
              <a:t>(7960 tweets) Tweets_of_recovered_users = [tweet_object3, tweet_object4, …]</a:t>
            </a:r>
            <a:endParaRPr>
              <a:solidFill>
                <a:srgbClr val="548C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</a:t>
            </a:r>
            <a:r>
              <a:rPr lang="en"/>
              <a:t>Results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