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1" r:id="rId3"/>
    <p:sldId id="271" r:id="rId4"/>
    <p:sldId id="268" r:id="rId5"/>
    <p:sldId id="287" r:id="rId6"/>
    <p:sldId id="282" r:id="rId7"/>
    <p:sldId id="265" r:id="rId8"/>
    <p:sldId id="266" r:id="rId9"/>
    <p:sldId id="281" r:id="rId10"/>
  </p:sldIdLst>
  <p:sldSz cx="16256000" cy="9144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ABF"/>
    <a:srgbClr val="D1C74C"/>
    <a:srgbClr val="F8EB74"/>
    <a:srgbClr val="E04F0B"/>
    <a:srgbClr val="9F040B"/>
    <a:srgbClr val="EBA427"/>
    <a:srgbClr val="EB5900"/>
    <a:srgbClr val="009EC7"/>
    <a:srgbClr val="004FC7"/>
    <a:srgbClr val="00D6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505"/>
  </p:normalViewPr>
  <p:slideViewPr>
    <p:cSldViewPr>
      <p:cViewPr varScale="1">
        <p:scale>
          <a:sx n="52" d="100"/>
          <a:sy n="52" d="100"/>
        </p:scale>
        <p:origin x="780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220E72-0A04-0D47-8171-5EE6B4A68D71}" type="datetimeFigureOut">
              <a:rPr lang="es-ES_tradnl" smtClean="0"/>
              <a:t>03/12/2021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FCD5EF-5842-8148-B9A0-669CD48AE16F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6930760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156"/>
          <a:stretch/>
        </p:blipFill>
        <p:spPr>
          <a:xfrm>
            <a:off x="-22645" y="0"/>
            <a:ext cx="16278645" cy="9144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371600" y="533400"/>
            <a:ext cx="8737600" cy="841375"/>
          </a:xfrm>
        </p:spPr>
        <p:txBody>
          <a:bodyPr>
            <a:noAutofit/>
          </a:bodyPr>
          <a:lstStyle>
            <a:lvl1pPr algn="l">
              <a:defRPr sz="4800">
                <a:solidFill>
                  <a:schemeClr val="bg1"/>
                </a:solidFill>
                <a:latin typeface="Press Start 2P" charset="0"/>
                <a:ea typeface="Press Start 2P" charset="0"/>
                <a:cs typeface="Press Start 2P" charset="0"/>
              </a:defRPr>
            </a:lvl1pPr>
          </a:lstStyle>
          <a:p>
            <a:r>
              <a:rPr lang="en-US" dirty="0"/>
              <a:t>Click </a:t>
            </a:r>
            <a:r>
              <a:rPr lang="en-US"/>
              <a:t>to edit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3766800" y="8382000"/>
            <a:ext cx="2133600" cy="365125"/>
          </a:xfrm>
        </p:spPr>
        <p:txBody>
          <a:bodyPr/>
          <a:lstStyle>
            <a:lvl1pPr>
              <a:defRPr>
                <a:latin typeface="Roboto Mono" charset="0"/>
                <a:ea typeface="Roboto Mono" charset="0"/>
                <a:cs typeface="Roboto Mono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rgbClr val="C7B9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3766800" y="8382000"/>
            <a:ext cx="2133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Roboto Mono" charset="0"/>
                <a:ea typeface="Roboto Mono" charset="0"/>
                <a:cs typeface="Roboto Mono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640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484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766800" y="84582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50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1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152400"/>
            <a:ext cx="16256000" cy="94488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84200" y="3520708"/>
            <a:ext cx="15087600" cy="1058688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ctr">
              <a:lnSpc>
                <a:spcPts val="8500"/>
              </a:lnSpc>
              <a:tabLst/>
            </a:pPr>
            <a:r>
              <a:rPr lang="en-US" altLang="zh-CN" sz="63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lgerian" panose="04020705040A02060702" pitchFamily="82" charset="0"/>
                <a:ea typeface="Press Start 2P" charset="0"/>
                <a:cs typeface="Press Start 2P" charset="0"/>
              </a:rPr>
              <a:t>TEDDY Y EL MUNDO DEL MISTERIO</a:t>
            </a:r>
          </a:p>
        </p:txBody>
      </p:sp>
      <p:pic>
        <p:nvPicPr>
          <p:cNvPr id="5" name="Imagen 4" descr="Robbie Swifthand and the Orb of Mysteries - 🔥Final Major Area - RELEASED🔥  - Steam News">
            <a:extLst>
              <a:ext uri="{FF2B5EF4-FFF2-40B4-BE49-F238E27FC236}">
                <a16:creationId xmlns:a16="http://schemas.microsoft.com/office/drawing/2014/main" id="{28696983-5633-4AA6-B68E-38F90E78EB4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58800" y="1524000"/>
            <a:ext cx="4746171" cy="2718434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1">
            <a:extLst>
              <a:ext uri="{FF2B5EF4-FFF2-40B4-BE49-F238E27FC236}">
                <a16:creationId xmlns:a16="http://schemas.microsoft.com/office/drawing/2014/main" id="{9411F789-76FC-4DB2-AA42-273793EF06D2}"/>
              </a:ext>
            </a:extLst>
          </p:cNvPr>
          <p:cNvSpPr txBox="1"/>
          <p:nvPr/>
        </p:nvSpPr>
        <p:spPr>
          <a:xfrm>
            <a:off x="584200" y="8157337"/>
            <a:ext cx="15087600" cy="943335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ctr">
              <a:lnSpc>
                <a:spcPts val="8500"/>
              </a:lnSpc>
              <a:tabLst/>
            </a:pPr>
            <a:r>
              <a:rPr lang="en-US" altLang="zh-CN" sz="2800" b="1" dirty="0">
                <a:solidFill>
                  <a:schemeClr val="bg1"/>
                </a:solidFill>
                <a:latin typeface="Century Gothic" panose="020B0502020202020204" pitchFamily="34" charset="0"/>
                <a:ea typeface="Press Start 2P" charset="0"/>
                <a:cs typeface="Press Start 2P" charset="0"/>
              </a:rPr>
              <a:t>CAPITULO 2 || </a:t>
            </a:r>
            <a:r>
              <a:rPr lang="en-US" altLang="zh-CN" sz="2800" b="1" dirty="0" err="1">
                <a:solidFill>
                  <a:schemeClr val="bg1"/>
                </a:solidFill>
                <a:latin typeface="Century Gothic" panose="020B0502020202020204" pitchFamily="34" charset="0"/>
                <a:ea typeface="Press Start 2P" charset="0"/>
                <a:cs typeface="Press Start 2P" charset="0"/>
              </a:rPr>
              <a:t>Presentado</a:t>
            </a:r>
            <a:r>
              <a:rPr lang="en-US" altLang="zh-CN" sz="2800" b="1" dirty="0">
                <a:solidFill>
                  <a:schemeClr val="bg1"/>
                </a:solidFill>
                <a:latin typeface="Century Gothic" panose="020B0502020202020204" pitchFamily="34" charset="0"/>
                <a:ea typeface="Press Start 2P" charset="0"/>
                <a:cs typeface="Press Start 2P" charset="0"/>
              </a:rPr>
              <a:t> por: Liván Herrera || </a:t>
            </a:r>
            <a:r>
              <a:rPr lang="en-US" altLang="zh-CN" sz="2800" b="1" dirty="0" err="1">
                <a:solidFill>
                  <a:schemeClr val="bg1"/>
                </a:solidFill>
                <a:latin typeface="Century Gothic" panose="020B0502020202020204" pitchFamily="34" charset="0"/>
                <a:ea typeface="Press Start 2P" charset="0"/>
                <a:cs typeface="Press Start 2P" charset="0"/>
              </a:rPr>
              <a:t>Presentado</a:t>
            </a:r>
            <a:r>
              <a:rPr lang="en-US" altLang="zh-CN" sz="2800" b="1" dirty="0">
                <a:solidFill>
                  <a:schemeClr val="bg1"/>
                </a:solidFill>
                <a:latin typeface="Century Gothic" panose="020B0502020202020204" pitchFamily="34" charset="0"/>
                <a:ea typeface="Press Start 2P" charset="0"/>
                <a:cs typeface="Press Start 2P" charset="0"/>
              </a:rPr>
              <a:t> a: Iván Mendoza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DAF2E61E-4004-47CD-B7D9-14168ED3BF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70615" y="4579396"/>
            <a:ext cx="2314769" cy="74838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n 14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17" t="822" r="719" b="617"/>
          <a:stretch/>
        </p:blipFill>
        <p:spPr>
          <a:xfrm>
            <a:off x="-1" y="-1"/>
            <a:ext cx="16256001" cy="9144001"/>
          </a:xfrm>
          <a:prstGeom prst="rect">
            <a:avLst/>
          </a:prstGeom>
        </p:spPr>
      </p:pic>
      <p:sp>
        <p:nvSpPr>
          <p:cNvPr id="6" name="TextBox 1">
            <a:extLst>
              <a:ext uri="{FF2B5EF4-FFF2-40B4-BE49-F238E27FC236}">
                <a16:creationId xmlns:a16="http://schemas.microsoft.com/office/drawing/2014/main" id="{7AFB50F2-1149-4415-A081-8E70EBEE4DA1}"/>
              </a:ext>
            </a:extLst>
          </p:cNvPr>
          <p:cNvSpPr txBox="1"/>
          <p:nvPr/>
        </p:nvSpPr>
        <p:spPr>
          <a:xfrm flipH="1">
            <a:off x="11922" y="-194622"/>
            <a:ext cx="9534849" cy="5654433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marL="457200" indent="-457200">
              <a:lnSpc>
                <a:spcPts val="6400"/>
              </a:lnSpc>
              <a:buFont typeface="Wingdings" panose="05000000000000000000" pitchFamily="2" charset="2"/>
              <a:buChar char="q"/>
              <a:tabLst>
                <a:tab pos="127000" algn="l"/>
              </a:tabLst>
            </a:pPr>
            <a:r>
              <a:rPr lang="es-E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Roboto Mono" charset="0"/>
                <a:cs typeface="Roboto Mono" charset="0"/>
              </a:rPr>
              <a:t>Plataforma: Desktop</a:t>
            </a:r>
          </a:p>
          <a:p>
            <a:pPr marL="457200" indent="-457200">
              <a:lnSpc>
                <a:spcPts val="6400"/>
              </a:lnSpc>
              <a:buFont typeface="Wingdings" panose="05000000000000000000" pitchFamily="2" charset="2"/>
              <a:buChar char="q"/>
              <a:tabLst>
                <a:tab pos="127000" algn="l"/>
              </a:tabLst>
            </a:pPr>
            <a:r>
              <a:rPr lang="es-E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Roboto Mono" charset="0"/>
                <a:cs typeface="Roboto Mono" charset="0"/>
              </a:rPr>
              <a:t>Género: Acción &amp; Aventura</a:t>
            </a:r>
          </a:p>
          <a:p>
            <a:pPr marL="457200" indent="-457200">
              <a:lnSpc>
                <a:spcPts val="6400"/>
              </a:lnSpc>
              <a:buFont typeface="Wingdings" panose="05000000000000000000" pitchFamily="2" charset="2"/>
              <a:buChar char="q"/>
              <a:tabLst>
                <a:tab pos="127000" algn="l"/>
              </a:tabLst>
            </a:pPr>
            <a:r>
              <a:rPr lang="es-E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Roboto Mono" charset="0"/>
                <a:cs typeface="Roboto Mono" charset="0"/>
              </a:rPr>
              <a:t>Modalidad de juego: Un solo jugador (Single Player) </a:t>
            </a:r>
          </a:p>
          <a:p>
            <a:pPr marL="457200" indent="-457200">
              <a:lnSpc>
                <a:spcPts val="6400"/>
              </a:lnSpc>
              <a:buFont typeface="Wingdings" panose="05000000000000000000" pitchFamily="2" charset="2"/>
              <a:buChar char="q"/>
              <a:tabLst>
                <a:tab pos="127000" algn="l"/>
              </a:tabLst>
            </a:pPr>
            <a:r>
              <a:rPr lang="es-E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Roboto Mono" charset="0"/>
                <a:cs typeface="Roboto Mono" charset="0"/>
              </a:rPr>
              <a:t>Clasificación: T: Mayores de 13 años</a:t>
            </a:r>
          </a:p>
          <a:p>
            <a:pPr marL="457200" indent="-457200">
              <a:lnSpc>
                <a:spcPts val="6400"/>
              </a:lnSpc>
              <a:buFont typeface="Wingdings" panose="05000000000000000000" pitchFamily="2" charset="2"/>
              <a:buChar char="q"/>
              <a:tabLst>
                <a:tab pos="127000" algn="l"/>
              </a:tabLst>
            </a:pPr>
            <a:r>
              <a:rPr lang="es-E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Roboto Mono" charset="0"/>
                <a:cs typeface="Roboto Mono" charset="0"/>
              </a:rPr>
              <a:t>Tipo de animación: 2D</a:t>
            </a:r>
          </a:p>
          <a:p>
            <a:pPr marL="457200" indent="-457200">
              <a:lnSpc>
                <a:spcPts val="6400"/>
              </a:lnSpc>
              <a:buFont typeface="Wingdings" panose="05000000000000000000" pitchFamily="2" charset="2"/>
              <a:buChar char="q"/>
              <a:tabLst>
                <a:tab pos="127000" algn="l"/>
              </a:tabLst>
            </a:pPr>
            <a:r>
              <a:rPr lang="es-E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Roboto Mono" charset="0"/>
                <a:cs typeface="Roboto Mono" charset="0"/>
              </a:rPr>
              <a:t>Equipo de Trabajo: Liván Herrera</a:t>
            </a:r>
          </a:p>
          <a:p>
            <a:pPr>
              <a:lnSpc>
                <a:spcPts val="6400"/>
              </a:lnSpc>
              <a:tabLst>
                <a:tab pos="127000" algn="l"/>
              </a:tabLst>
            </a:pPr>
            <a:endParaRPr lang="en-US" altLang="zh-CN" sz="2400" dirty="0">
              <a:solidFill>
                <a:srgbClr val="FFFFFF"/>
              </a:solidFill>
              <a:latin typeface="Century Gothic" panose="020B0502020202020204" pitchFamily="34" charset="0"/>
              <a:ea typeface="Roboto Mono" charset="0"/>
              <a:cs typeface="Roboto Mono" charset="0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F1D910B9-4E3B-4E94-99FD-76795A0EEF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28000" y="5638530"/>
            <a:ext cx="1610049" cy="2286270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103BB949-7C71-4E56-B3D7-1A987FF44F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548964" y="5702933"/>
            <a:ext cx="1819355" cy="2221867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D9E0B032-B821-435E-83E2-481163180AF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97893" y="5139065"/>
            <a:ext cx="2785735" cy="2785735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D6959B52-0058-408D-B57C-F5A00500537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27999" y="5281093"/>
            <a:ext cx="1588092" cy="384744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1FAAA187-6F4C-4EAE-AB36-8DB50299288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660462" y="5348292"/>
            <a:ext cx="1553522" cy="376369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26205857-E237-478F-8F75-8ED6117E7E5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757400" y="152400"/>
            <a:ext cx="1333500" cy="457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20" t="1638" r="700" b="77"/>
          <a:stretch/>
        </p:blipFill>
        <p:spPr>
          <a:xfrm>
            <a:off x="4147" y="0"/>
            <a:ext cx="16256000" cy="9525000"/>
          </a:xfrm>
          <a:prstGeom prst="rect">
            <a:avLst/>
          </a:prstGeom>
        </p:spPr>
      </p:pic>
      <p:sp>
        <p:nvSpPr>
          <p:cNvPr id="3" name="TextBox 1"/>
          <p:cNvSpPr txBox="1"/>
          <p:nvPr/>
        </p:nvSpPr>
        <p:spPr>
          <a:xfrm>
            <a:off x="1193800" y="362884"/>
            <a:ext cx="2632131" cy="79823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6400"/>
              </a:lnSpc>
              <a:tabLst/>
            </a:pPr>
            <a:r>
              <a:rPr lang="en-US" altLang="zh-CN" sz="4800" dirty="0">
                <a:solidFill>
                  <a:srgbClr val="FFFFFF"/>
                </a:solidFill>
                <a:latin typeface="Century Gothic" panose="020B0502020202020204" pitchFamily="34" charset="0"/>
                <a:ea typeface="Press Start 2P" charset="0"/>
                <a:cs typeface="Press Start 2P" charset="0"/>
              </a:rPr>
              <a:t>HISTORIA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5A93F3F4-C560-477C-9373-B31B522891BD}"/>
              </a:ext>
            </a:extLst>
          </p:cNvPr>
          <p:cNvSpPr txBox="1"/>
          <p:nvPr/>
        </p:nvSpPr>
        <p:spPr>
          <a:xfrm>
            <a:off x="279401" y="1136074"/>
            <a:ext cx="1562472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Teddy despierta en una habitación oscura y desconocida y un pequeño espíritu le dice que debe salvar la humanidad. El personaje va a entrar a un mundo oscuro y misterioso en cual deberá ir avanzando y evitando los obstáculos con los que se encuentre, así también en diferentes puntos del mapa hay unos orbes que debe recoger y ya habiendo logrado todo lo mencionado llegar a la salida, en ese momento se puede dar el caso de que le toque entrar a otra habitación hasta que logre llegar a la final donde podrá salir y lograr salvar a todos. Teddy debe planear cada movimiento y burlar las trampas ocultas en cada habitación si no quiere morir en el intento.</a:t>
            </a:r>
            <a:endParaRPr lang="en-US" sz="24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C608B52-3C94-4152-8597-18EC84523A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4651" y="266700"/>
            <a:ext cx="723900" cy="990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36700" y="2552700"/>
            <a:ext cx="5981700" cy="3329116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just">
              <a:lnSpc>
                <a:spcPts val="3200"/>
              </a:lnSpc>
              <a:tabLst/>
            </a:pPr>
            <a:r>
              <a:rPr lang="es-ES" altLang="zh-CN" sz="2800" dirty="0">
                <a:solidFill>
                  <a:srgbClr val="FFFFFF"/>
                </a:solidFill>
                <a:latin typeface="Century Gothic" panose="020B0502020202020204" pitchFamily="34" charset="0"/>
                <a:ea typeface="Roboto Mono" charset="0"/>
                <a:cs typeface="Roboto Mono" charset="0"/>
              </a:rPr>
              <a:t>Videojuego single </a:t>
            </a:r>
            <a:r>
              <a:rPr lang="es-ES" altLang="zh-CN" sz="2800" dirty="0" err="1">
                <a:solidFill>
                  <a:srgbClr val="FFFFFF"/>
                </a:solidFill>
                <a:latin typeface="Century Gothic" panose="020B0502020202020204" pitchFamily="34" charset="0"/>
                <a:ea typeface="Roboto Mono" charset="0"/>
                <a:cs typeface="Roboto Mono" charset="0"/>
              </a:rPr>
              <a:t>player</a:t>
            </a:r>
            <a:r>
              <a:rPr lang="es-ES" altLang="zh-CN" sz="2800" dirty="0">
                <a:solidFill>
                  <a:srgbClr val="FFFFFF"/>
                </a:solidFill>
                <a:latin typeface="Century Gothic" panose="020B0502020202020204" pitchFamily="34" charset="0"/>
                <a:ea typeface="Roboto Mono" charset="0"/>
                <a:cs typeface="Roboto Mono" charset="0"/>
              </a:rPr>
              <a:t> en el cual el jugador deberá esquivar todos los obstáculos que se encuentre en cada nivel para no morir y pueda salvar a todos, como premio deberá ir recogiendo todos los orbes que encuentre.</a:t>
            </a:r>
            <a:endParaRPr lang="en-US" altLang="zh-CN" sz="2800" dirty="0">
              <a:solidFill>
                <a:srgbClr val="FFFFFF"/>
              </a:solidFill>
              <a:latin typeface="Century Gothic" panose="020B0502020202020204" pitchFamily="34" charset="0"/>
              <a:ea typeface="Roboto Mono" charset="0"/>
              <a:cs typeface="Roboto Mono" charset="0"/>
            </a:endParaRPr>
          </a:p>
        </p:txBody>
      </p:sp>
      <p:sp>
        <p:nvSpPr>
          <p:cNvPr id="5" name="TextBox 1"/>
          <p:cNvSpPr txBox="1"/>
          <p:nvPr/>
        </p:nvSpPr>
        <p:spPr>
          <a:xfrm>
            <a:off x="1536700" y="660400"/>
            <a:ext cx="6743700" cy="819391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6400"/>
              </a:lnSpc>
              <a:tabLst/>
            </a:pPr>
            <a:r>
              <a:rPr lang="en-US" altLang="zh-CN" sz="4800" dirty="0">
                <a:solidFill>
                  <a:srgbClr val="FFFFFF"/>
                </a:solidFill>
                <a:latin typeface="Century Gothic" panose="020B0502020202020204" pitchFamily="34" charset="0"/>
                <a:ea typeface="Press Start 2P" charset="0"/>
                <a:cs typeface="Press Start 2P" charset="0"/>
              </a:rPr>
              <a:t>GUION</a:t>
            </a:r>
            <a:endParaRPr lang="en-US" altLang="zh-CN" sz="2500" dirty="0">
              <a:solidFill>
                <a:srgbClr val="FFFFFF"/>
              </a:solidFill>
              <a:latin typeface="Century Gothic" panose="020B0502020202020204" pitchFamily="34" charset="0"/>
              <a:ea typeface="Roboto Mono" charset="0"/>
              <a:cs typeface="Roboto Mono" charset="0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985354" y="0"/>
            <a:ext cx="7270646" cy="914400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DB893870-DF4E-4C55-A635-D26346E52D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5856" y="411343"/>
            <a:ext cx="1031780" cy="131750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66294" y="1752600"/>
            <a:ext cx="8267700" cy="6201698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just">
              <a:lnSpc>
                <a:spcPts val="3200"/>
              </a:lnSpc>
              <a:tabLst/>
            </a:pPr>
            <a:r>
              <a:rPr lang="es-ES" altLang="zh-CN" sz="2800" dirty="0">
                <a:solidFill>
                  <a:srgbClr val="FFFFFF"/>
                </a:solidFill>
                <a:latin typeface="Century Gothic" panose="020B0502020202020204" pitchFamily="34" charset="0"/>
                <a:ea typeface="Roboto Mono" charset="0"/>
                <a:cs typeface="Roboto Mono" charset="0"/>
              </a:rPr>
              <a:t>Teddy se encuentra en una habitación desconocida, oscura y misteriosa, en el mismo instante que se da cuenta una voz le dice que para salvar a todos deberá adentrarse y salir con vida, de paso ir recogiendo cada orbe que encuentra y evitar tropezar con los diferentes obstáculos que se le irán presentando así logrará salir con vida en el menor tiempo posible. </a:t>
            </a:r>
          </a:p>
          <a:p>
            <a:pPr algn="just">
              <a:lnSpc>
                <a:spcPts val="3200"/>
              </a:lnSpc>
              <a:tabLst/>
            </a:pPr>
            <a:r>
              <a:rPr lang="es-ES" altLang="zh-CN" sz="2800" dirty="0">
                <a:solidFill>
                  <a:srgbClr val="FFFFFF"/>
                </a:solidFill>
                <a:latin typeface="Century Gothic" panose="020B0502020202020204" pitchFamily="34" charset="0"/>
                <a:ea typeface="Roboto Mono" charset="0"/>
                <a:cs typeface="Roboto Mono" charset="0"/>
              </a:rPr>
              <a:t>Para esto Teddy debe tener mucha agilidad y paciencia, así todo saldrá bien. </a:t>
            </a:r>
          </a:p>
          <a:p>
            <a:pPr algn="just">
              <a:lnSpc>
                <a:spcPts val="3200"/>
              </a:lnSpc>
              <a:tabLst/>
            </a:pPr>
            <a:r>
              <a:rPr lang="es-ES" altLang="zh-CN" sz="2800" dirty="0">
                <a:solidFill>
                  <a:srgbClr val="FFFFFF"/>
                </a:solidFill>
                <a:latin typeface="Century Gothic" panose="020B0502020202020204" pitchFamily="34" charset="0"/>
                <a:ea typeface="Roboto Mono" charset="0"/>
                <a:cs typeface="Roboto Mono" charset="0"/>
              </a:rPr>
              <a:t>Gracias a las habilidades que posee como correr, saltar y agacharse podrá cumplir su misión.</a:t>
            </a:r>
          </a:p>
          <a:p>
            <a:pPr algn="just">
              <a:lnSpc>
                <a:spcPts val="3200"/>
              </a:lnSpc>
              <a:tabLst/>
            </a:pPr>
            <a:endParaRPr lang="en-US" altLang="zh-CN" sz="2800" dirty="0">
              <a:solidFill>
                <a:srgbClr val="FFFFFF"/>
              </a:solidFill>
              <a:latin typeface="Century Gothic" panose="020B0502020202020204" pitchFamily="34" charset="0"/>
              <a:ea typeface="Roboto Mono" charset="0"/>
              <a:cs typeface="Roboto Mono" charset="0"/>
            </a:endParaRPr>
          </a:p>
        </p:txBody>
      </p:sp>
      <p:sp>
        <p:nvSpPr>
          <p:cNvPr id="5" name="TextBox 1"/>
          <p:cNvSpPr txBox="1"/>
          <p:nvPr/>
        </p:nvSpPr>
        <p:spPr>
          <a:xfrm>
            <a:off x="6832600" y="533400"/>
            <a:ext cx="6743700" cy="819391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6400"/>
              </a:lnSpc>
              <a:tabLst/>
            </a:pPr>
            <a:r>
              <a:rPr lang="en-US" altLang="zh-CN" sz="4800" dirty="0">
                <a:solidFill>
                  <a:srgbClr val="FFFFFF"/>
                </a:solidFill>
                <a:latin typeface="Century Gothic" panose="020B0502020202020204" pitchFamily="34" charset="0"/>
                <a:ea typeface="Press Start 2P" charset="0"/>
                <a:cs typeface="Press Start 2P" charset="0"/>
              </a:rPr>
              <a:t>STORYBOARD</a:t>
            </a:r>
            <a:endParaRPr lang="en-US" altLang="zh-CN" sz="2500" dirty="0">
              <a:solidFill>
                <a:srgbClr val="FFFFFF"/>
              </a:solidFill>
              <a:latin typeface="Century Gothic" panose="020B0502020202020204" pitchFamily="34" charset="0"/>
              <a:ea typeface="Roboto Mono" charset="0"/>
              <a:cs typeface="Roboto Mono" charset="0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788B4675-4D2E-41F5-B809-5862BF53376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533" y="3316675"/>
            <a:ext cx="6405284" cy="2686015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2D5AB580-7997-4AE7-AC2F-8AD3CC1EC44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12"/>
          <a:stretch/>
        </p:blipFill>
        <p:spPr bwMode="auto">
          <a:xfrm>
            <a:off x="-34532" y="-1"/>
            <a:ext cx="6405284" cy="398308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46AC6580-5900-47DC-8B7F-C05B528594B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78" t="18652" r="5284" b="8178"/>
          <a:stretch/>
        </p:blipFill>
        <p:spPr bwMode="auto">
          <a:xfrm>
            <a:off x="-44383" y="5561679"/>
            <a:ext cx="6405284" cy="358232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E99FE691-5E2F-4334-80BD-1EA0453A8C7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95000" y="-32658"/>
            <a:ext cx="1917700" cy="191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060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56" t="681" r="466"/>
          <a:stretch/>
        </p:blipFill>
        <p:spPr>
          <a:xfrm>
            <a:off x="0" y="0"/>
            <a:ext cx="16256000" cy="9144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5544800" y="8407400"/>
            <a:ext cx="384721" cy="45653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200"/>
              </a:lnSpc>
              <a:tabLst/>
            </a:pPr>
            <a:r>
              <a:rPr lang="en-US" altLang="zh-CN" sz="2500" dirty="0">
                <a:solidFill>
                  <a:srgbClr val="FFFFFF"/>
                </a:solidFill>
                <a:latin typeface="Roboto Mono" charset="0"/>
                <a:ea typeface="Roboto Mono" charset="0"/>
                <a:cs typeface="Roboto Mono" charset="0"/>
              </a:rPr>
              <a:t>27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1913E4C0-2EA0-478D-821F-866B026EFA2F}"/>
              </a:ext>
            </a:extLst>
          </p:cNvPr>
          <p:cNvSpPr txBox="1"/>
          <p:nvPr/>
        </p:nvSpPr>
        <p:spPr>
          <a:xfrm>
            <a:off x="1193800" y="3581400"/>
            <a:ext cx="32003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Teddy es el único personaje del juego</a:t>
            </a:r>
            <a:endParaRPr 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D2B8A6D-F0ED-4F55-8FC3-826BFFC7466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468" t="31927" r="43109" b="31585"/>
          <a:stretch/>
        </p:blipFill>
        <p:spPr bwMode="auto">
          <a:xfrm>
            <a:off x="12547600" y="1745122"/>
            <a:ext cx="1987550" cy="282687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TextBox 1">
            <a:extLst>
              <a:ext uri="{FF2B5EF4-FFF2-40B4-BE49-F238E27FC236}">
                <a16:creationId xmlns:a16="http://schemas.microsoft.com/office/drawing/2014/main" id="{B850BD16-2BA0-472E-8EDE-B1DB3D150D43}"/>
              </a:ext>
            </a:extLst>
          </p:cNvPr>
          <p:cNvSpPr txBox="1"/>
          <p:nvPr/>
        </p:nvSpPr>
        <p:spPr>
          <a:xfrm>
            <a:off x="1193800" y="699685"/>
            <a:ext cx="6743700" cy="819391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6400"/>
              </a:lnSpc>
              <a:tabLst/>
            </a:pPr>
            <a:r>
              <a:rPr lang="en-US" altLang="zh-CN" sz="4800" dirty="0">
                <a:latin typeface="Century Gothic" panose="020B0502020202020204" pitchFamily="34" charset="0"/>
                <a:ea typeface="Press Start 2P" charset="0"/>
                <a:cs typeface="Press Start 2P" charset="0"/>
              </a:rPr>
              <a:t>PERSONAJE</a:t>
            </a:r>
            <a:endParaRPr lang="en-US" altLang="zh-CN" sz="2500" dirty="0">
              <a:latin typeface="Century Gothic" panose="020B0502020202020204" pitchFamily="34" charset="0"/>
              <a:ea typeface="Roboto Mono" charset="0"/>
              <a:cs typeface="Roboto Mono" charset="0"/>
            </a:endParaRPr>
          </a:p>
        </p:txBody>
      </p:sp>
      <p:grpSp>
        <p:nvGrpSpPr>
          <p:cNvPr id="8" name="Agrupar 1038">
            <a:extLst>
              <a:ext uri="{FF2B5EF4-FFF2-40B4-BE49-F238E27FC236}">
                <a16:creationId xmlns:a16="http://schemas.microsoft.com/office/drawing/2014/main" id="{73760411-8AFE-4B04-8145-213CB8D33F80}"/>
              </a:ext>
            </a:extLst>
          </p:cNvPr>
          <p:cNvGrpSpPr/>
          <p:nvPr/>
        </p:nvGrpSpPr>
        <p:grpSpPr>
          <a:xfrm>
            <a:off x="12547600" y="761999"/>
            <a:ext cx="1987550" cy="819391"/>
            <a:chOff x="1140012" y="2591570"/>
            <a:chExt cx="2949388" cy="876675"/>
          </a:xfrm>
        </p:grpSpPr>
        <p:pic>
          <p:nvPicPr>
            <p:cNvPr id="9" name="Imagen 8">
              <a:extLst>
                <a:ext uri="{FF2B5EF4-FFF2-40B4-BE49-F238E27FC236}">
                  <a16:creationId xmlns:a16="http://schemas.microsoft.com/office/drawing/2014/main" id="{64680B55-3014-4BEE-B2D8-D8515FD1ECE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40012" y="2591570"/>
              <a:ext cx="2946400" cy="342900"/>
            </a:xfrm>
            <a:prstGeom prst="rect">
              <a:avLst/>
            </a:prstGeom>
          </p:spPr>
        </p:pic>
        <p:pic>
          <p:nvPicPr>
            <p:cNvPr id="10" name="Imagen 9">
              <a:extLst>
                <a:ext uri="{FF2B5EF4-FFF2-40B4-BE49-F238E27FC236}">
                  <a16:creationId xmlns:a16="http://schemas.microsoft.com/office/drawing/2014/main" id="{9DDEA4AA-5587-4F7C-BEB9-682D7C8C543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43000" y="3074545"/>
              <a:ext cx="2946400" cy="393700"/>
            </a:xfrm>
            <a:prstGeom prst="rect">
              <a:avLst/>
            </a:prstGeom>
          </p:spPr>
        </p:pic>
      </p:grpSp>
      <p:pic>
        <p:nvPicPr>
          <p:cNvPr id="11" name="Imagen 10">
            <a:extLst>
              <a:ext uri="{FF2B5EF4-FFF2-40B4-BE49-F238E27FC236}">
                <a16:creationId xmlns:a16="http://schemas.microsoft.com/office/drawing/2014/main" id="{18596E9F-9DB4-44A7-8966-C02C8D4AAB3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4000" y="574876"/>
            <a:ext cx="939800" cy="939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8070426" y="9121334"/>
            <a:ext cx="5848033" cy="0"/>
          </a:xfrm>
          <a:custGeom>
            <a:avLst/>
            <a:gdLst>
              <a:gd name="connsiteX0" fmla="*/ 0 w 5848033"/>
              <a:gd name="connsiteY0" fmla="*/ 0 h 0"/>
              <a:gd name="connsiteX1" fmla="*/ 5848033 w 5848033"/>
              <a:gd name="connsiteY1" fmla="*/ 0 h 0"/>
              <a:gd name="connsiteX2" fmla="*/ 0 w 5848033"/>
              <a:gd name="connsiteY2" fmla="*/ 0 h 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5848033">
                <a:moveTo>
                  <a:pt x="0" y="0"/>
                </a:moveTo>
                <a:lnTo>
                  <a:pt x="5848033" y="0"/>
                </a:lnTo>
                <a:lnTo>
                  <a:pt x="0" y="0"/>
                </a:lnTo>
              </a:path>
            </a:pathLst>
          </a:custGeom>
          <a:solidFill>
            <a:srgbClr val="F4CE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947A1E41-7F0C-43CD-AD31-38D4007C5C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070" t="54162" r="26282" b="13341"/>
          <a:stretch/>
        </p:blipFill>
        <p:spPr bwMode="auto">
          <a:xfrm>
            <a:off x="9166050" y="4724400"/>
            <a:ext cx="7172157" cy="44196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39316314-1A92-4FD5-8FCB-E9FC3D3673F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122" t="41619" r="30769" b="40992"/>
          <a:stretch/>
        </p:blipFill>
        <p:spPr bwMode="auto">
          <a:xfrm>
            <a:off x="9166050" y="2930393"/>
            <a:ext cx="7166009" cy="183842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A7193706-341D-438C-AC05-9964E668C60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179" t="17104" r="20352" b="32440"/>
          <a:stretch/>
        </p:blipFill>
        <p:spPr bwMode="auto">
          <a:xfrm>
            <a:off x="9166050" y="-4665"/>
            <a:ext cx="7089950" cy="297947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4" name="TextBox 1">
            <a:extLst>
              <a:ext uri="{FF2B5EF4-FFF2-40B4-BE49-F238E27FC236}">
                <a16:creationId xmlns:a16="http://schemas.microsoft.com/office/drawing/2014/main" id="{E700CFAB-BD2A-4E3C-9E42-6D7C95B65804}"/>
              </a:ext>
            </a:extLst>
          </p:cNvPr>
          <p:cNvSpPr txBox="1"/>
          <p:nvPr/>
        </p:nvSpPr>
        <p:spPr>
          <a:xfrm>
            <a:off x="707668" y="1772294"/>
            <a:ext cx="7539038" cy="7432804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just">
              <a:lnSpc>
                <a:spcPts val="3200"/>
              </a:lnSpc>
              <a:tabLst/>
            </a:pPr>
            <a:r>
              <a:rPr lang="es-ES" altLang="zh-CN" sz="2800" dirty="0">
                <a:solidFill>
                  <a:srgbClr val="FFFFFF"/>
                </a:solidFill>
                <a:latin typeface="Century Gothic" panose="020B0502020202020204" pitchFamily="34" charset="0"/>
                <a:ea typeface="Roboto Mono" charset="0"/>
                <a:cs typeface="Roboto Mono" charset="0"/>
              </a:rPr>
              <a:t>El juego va a constar de distintos niveles todos siguiendo un formato similar pero mientras va avanzando o pasando cada nivel así mismo el grado de dificultad y su diseño. </a:t>
            </a:r>
          </a:p>
          <a:p>
            <a:pPr algn="just">
              <a:lnSpc>
                <a:spcPts val="3200"/>
              </a:lnSpc>
              <a:tabLst/>
            </a:pPr>
            <a:r>
              <a:rPr lang="es-ES" altLang="zh-CN" sz="2800" dirty="0">
                <a:solidFill>
                  <a:srgbClr val="FFFFFF"/>
                </a:solidFill>
                <a:latin typeface="Century Gothic" panose="020B0502020202020204" pitchFamily="34" charset="0"/>
                <a:ea typeface="Roboto Mono" charset="0"/>
                <a:cs typeface="Roboto Mono" charset="0"/>
              </a:rPr>
              <a:t>En las imágenes se muestran algunos elementos de los que contiene el nivel, está la puerta, orbe, los picos, pedestales, también los materiales de las paredes y bordes del juego, entre otros.</a:t>
            </a:r>
          </a:p>
          <a:p>
            <a:pPr algn="just">
              <a:lnSpc>
                <a:spcPts val="3200"/>
              </a:lnSpc>
              <a:tabLst/>
            </a:pPr>
            <a:r>
              <a:rPr lang="es-ES" altLang="zh-CN" sz="2800" dirty="0">
                <a:solidFill>
                  <a:srgbClr val="FFFFFF"/>
                </a:solidFill>
                <a:latin typeface="Century Gothic" panose="020B0502020202020204" pitchFamily="34" charset="0"/>
                <a:ea typeface="Roboto Mono" charset="0"/>
                <a:cs typeface="Roboto Mono" charset="0"/>
              </a:rPr>
              <a:t>La idea es que el mundo es un tipo de laberinto en el cual el jugador deber ir avanzando sin chocar o tropezar con los diferentes obstáculos que se le irán presentando e ir coleccionando los orbes que encuentre en cada nivel y así luego llegar a la meta.</a:t>
            </a:r>
          </a:p>
          <a:p>
            <a:pPr algn="just">
              <a:lnSpc>
                <a:spcPts val="3200"/>
              </a:lnSpc>
              <a:tabLst/>
            </a:pPr>
            <a:endParaRPr lang="en-US" altLang="zh-CN" sz="2800" dirty="0">
              <a:solidFill>
                <a:srgbClr val="FFFFFF"/>
              </a:solidFill>
              <a:latin typeface="Century Gothic" panose="020B0502020202020204" pitchFamily="34" charset="0"/>
              <a:ea typeface="Roboto Mono" charset="0"/>
              <a:cs typeface="Roboto Mono" charset="0"/>
            </a:endParaRPr>
          </a:p>
        </p:txBody>
      </p:sp>
      <p:sp>
        <p:nvSpPr>
          <p:cNvPr id="15" name="TextBox 1">
            <a:extLst>
              <a:ext uri="{FF2B5EF4-FFF2-40B4-BE49-F238E27FC236}">
                <a16:creationId xmlns:a16="http://schemas.microsoft.com/office/drawing/2014/main" id="{4172D126-F4BA-4D07-9906-B48044EE8E20}"/>
              </a:ext>
            </a:extLst>
          </p:cNvPr>
          <p:cNvSpPr txBox="1"/>
          <p:nvPr/>
        </p:nvSpPr>
        <p:spPr>
          <a:xfrm>
            <a:off x="707668" y="700834"/>
            <a:ext cx="6743700" cy="79823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6400"/>
              </a:lnSpc>
              <a:tabLst/>
            </a:pPr>
            <a:r>
              <a:rPr lang="es-ES" altLang="zh-CN" sz="4800" dirty="0">
                <a:solidFill>
                  <a:srgbClr val="FFFFFF"/>
                </a:solidFill>
                <a:latin typeface="Century Gothic" panose="020B0502020202020204" pitchFamily="34" charset="0"/>
                <a:ea typeface="Roboto Mono" charset="0"/>
                <a:cs typeface="Roboto Mono" charset="0"/>
              </a:rPr>
              <a:t>N</a:t>
            </a:r>
            <a:r>
              <a:rPr lang="en-US" altLang="zh-CN" sz="4800" dirty="0">
                <a:solidFill>
                  <a:srgbClr val="FFFFFF"/>
                </a:solidFill>
                <a:latin typeface="Century Gothic" panose="020B0502020202020204" pitchFamily="34" charset="0"/>
                <a:ea typeface="Roboto Mono" charset="0"/>
                <a:cs typeface="Roboto Mono" charset="0"/>
              </a:rPr>
              <a:t>IVELES</a:t>
            </a:r>
            <a:endParaRPr lang="en-US" altLang="zh-CN" sz="2500" dirty="0">
              <a:solidFill>
                <a:srgbClr val="FFFFFF"/>
              </a:solidFill>
              <a:latin typeface="Century Gothic" panose="020B0502020202020204" pitchFamily="34" charset="0"/>
              <a:ea typeface="Roboto Mono" charset="0"/>
              <a:cs typeface="Roboto Mono" charset="0"/>
            </a:endParaRP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DC44D5F1-97BD-4D6E-87E5-B1750C7CCB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00400" y="849854"/>
            <a:ext cx="419100" cy="584200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245CDB08-8353-4AE4-98AD-A6FD56D799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21412" y="849854"/>
            <a:ext cx="431800" cy="584200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5EE9CCA8-D0B1-4950-BD05-EF0FE675378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62412" y="922533"/>
            <a:ext cx="584200" cy="419100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FA39DBF9-AEDD-43C9-9ACF-EBA471840A0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55812" y="939657"/>
            <a:ext cx="584200" cy="419100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76EE8A56-0E0E-4740-9533-A5F50987F7D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90957" y="939657"/>
            <a:ext cx="1295400" cy="457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03650" y="635000"/>
            <a:ext cx="8648700" cy="824200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ctr">
              <a:lnSpc>
                <a:spcPts val="6400"/>
              </a:lnSpc>
              <a:tabLst/>
            </a:pPr>
            <a:r>
              <a:rPr lang="en-US" altLang="zh-CN" sz="4800" dirty="0">
                <a:solidFill>
                  <a:srgbClr val="FFFFFF"/>
                </a:solidFill>
                <a:latin typeface="Century Gothic" panose="020B0502020202020204" pitchFamily="34" charset="0"/>
                <a:ea typeface="Press Start 2P" charset="0"/>
                <a:cs typeface="Press Start 2P" charset="0"/>
              </a:rPr>
              <a:t>MECÁNICA DEL JUEGO</a:t>
            </a: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48550" y="2027020"/>
            <a:ext cx="1358900" cy="1206500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85000" y="7134861"/>
            <a:ext cx="2286000" cy="1663700"/>
          </a:xfrm>
          <a:prstGeom prst="rect">
            <a:avLst/>
          </a:prstGeom>
        </p:spPr>
      </p:pic>
      <p:sp>
        <p:nvSpPr>
          <p:cNvPr id="10" name="TextBox 1">
            <a:extLst>
              <a:ext uri="{FF2B5EF4-FFF2-40B4-BE49-F238E27FC236}">
                <a16:creationId xmlns:a16="http://schemas.microsoft.com/office/drawing/2014/main" id="{23CCD274-2FB5-4B0B-9BCD-29E35CA41AD3}"/>
              </a:ext>
            </a:extLst>
          </p:cNvPr>
          <p:cNvSpPr txBox="1"/>
          <p:nvPr/>
        </p:nvSpPr>
        <p:spPr>
          <a:xfrm>
            <a:off x="1453267" y="3315161"/>
            <a:ext cx="13349466" cy="3739485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ctr">
              <a:lnSpc>
                <a:spcPts val="3200"/>
              </a:lnSpc>
              <a:tabLst/>
            </a:pPr>
            <a:r>
              <a:rPr lang="es-ES" altLang="zh-CN" sz="2800" dirty="0">
                <a:solidFill>
                  <a:srgbClr val="FFFFFF"/>
                </a:solidFill>
                <a:latin typeface="Century Gothic" panose="020B0502020202020204" pitchFamily="34" charset="0"/>
                <a:ea typeface="Roboto Mono" charset="0"/>
                <a:cs typeface="Roboto Mono" charset="0"/>
              </a:rPr>
              <a:t>La idea del funcionamiento del juego es la siguiente: El personaje va a entrar a un mundo oscuro y misterioso en cual deberá ir avanzando y evitando los obstáculos con los que se encuentre, así también en diferentes puntos del mapa hay unos orbes que debe recoger y ya habiendo logrado todo lo mencionado llegar a la salida, para mover el personaje lo puede hacer por las teclas </a:t>
            </a:r>
            <a:r>
              <a:rPr lang="es-ES" altLang="zh-CN" sz="2800" dirty="0" err="1">
                <a:solidFill>
                  <a:srgbClr val="FFFFFF"/>
                </a:solidFill>
                <a:latin typeface="Century Gothic" panose="020B0502020202020204" pitchFamily="34" charset="0"/>
                <a:ea typeface="Roboto Mono" charset="0"/>
                <a:cs typeface="Roboto Mono" charset="0"/>
              </a:rPr>
              <a:t>wasd</a:t>
            </a:r>
            <a:r>
              <a:rPr lang="es-ES" altLang="zh-CN" sz="2800" dirty="0">
                <a:solidFill>
                  <a:srgbClr val="FFFFFF"/>
                </a:solidFill>
                <a:latin typeface="Century Gothic" panose="020B0502020202020204" pitchFamily="34" charset="0"/>
                <a:ea typeface="Roboto Mono" charset="0"/>
                <a:cs typeface="Roboto Mono" charset="0"/>
              </a:rPr>
              <a:t> o las flechas del teclado. Debe ser ágil al momento de saltar ciertos obstáculos y así no le toque volver al inicio, la idea es hacerlo en el menor tiempo posible. Su mecánica es muy parecida a juegos clásicos como Super Mario Bros.</a:t>
            </a:r>
            <a:endParaRPr lang="en-US" altLang="zh-CN" sz="2800" dirty="0">
              <a:solidFill>
                <a:srgbClr val="FFFFFF"/>
              </a:solidFill>
              <a:latin typeface="Century Gothic" panose="020B0502020202020204" pitchFamily="34" charset="0"/>
              <a:ea typeface="Roboto Mono" charset="0"/>
              <a:cs typeface="Roboto Mono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18" t="1295" r="618"/>
          <a:stretch/>
        </p:blipFill>
        <p:spPr>
          <a:xfrm>
            <a:off x="0" y="0"/>
            <a:ext cx="16256000" cy="9144000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84400" y="1295400"/>
            <a:ext cx="11887200" cy="187960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89300" y="4343400"/>
            <a:ext cx="9677400" cy="1397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1088</TotalTime>
  <Words>576</Words>
  <Application>Microsoft Office PowerPoint</Application>
  <PresentationFormat>Personalizado</PresentationFormat>
  <Paragraphs>25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8" baseType="lpstr">
      <vt:lpstr>Algerian</vt:lpstr>
      <vt:lpstr>Arial</vt:lpstr>
      <vt:lpstr>Calibri</vt:lpstr>
      <vt:lpstr>Century Gothic</vt:lpstr>
      <vt:lpstr>Press Start 2P</vt:lpstr>
      <vt:lpstr>Roboto</vt:lpstr>
      <vt:lpstr>Roboto Mono</vt:lpstr>
      <vt:lpstr>Wingdings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Livan Herrera</dc:creator>
  <cp:lastModifiedBy>LIVAN JOSE HERRERA RODRIGUEZ</cp:lastModifiedBy>
  <cp:revision>59</cp:revision>
  <dcterms:created xsi:type="dcterms:W3CDTF">2006-08-16T00:00:00Z</dcterms:created>
  <dcterms:modified xsi:type="dcterms:W3CDTF">2021-12-04T03:30:25Z</dcterms:modified>
</cp:coreProperties>
</file>