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7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9" r:id="rId19"/>
    <p:sldId id="28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6B15E-2772-1342-A5B8-DA569A9548C2}" type="datetimeFigureOut">
              <a:rPr lang="en-US" smtClean="0"/>
              <a:t>29/04/20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3514-FF26-D04A-9494-C54CFEEB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Homônimos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perfeitos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homógrafos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homófonos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3514-FF26-D04A-9494-C54CFEEB8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3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2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2D884-7442-4A61-8801-26CA2D9A6F01}" type="datetimeFigureOut">
              <a:rPr lang="pt-BR" smtClean="0"/>
              <a:t>29/04/20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A20-08EF-47A9-A535-884CD52FAA1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0296"/>
            <a:ext cx="7772400" cy="1080154"/>
          </a:xfrm>
        </p:spPr>
        <p:txBody>
          <a:bodyPr/>
          <a:lstStyle/>
          <a:p>
            <a:r>
              <a:rPr lang="en-US" b="1" dirty="0" smtClean="0"/>
              <a:t>LPT – Aula </a:t>
            </a:r>
            <a:r>
              <a:rPr lang="en-US" b="1" dirty="0" err="1" smtClean="0"/>
              <a:t>Remota</a:t>
            </a:r>
            <a:r>
              <a:rPr lang="en-US" b="1" dirty="0" smtClean="0"/>
              <a:t> </a:t>
            </a:r>
            <a:r>
              <a:rPr lang="en-US" b="1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882"/>
            <a:ext cx="6400800" cy="1088917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</a:t>
            </a:r>
            <a:r>
              <a:rPr lang="en-US" dirty="0" err="1" smtClean="0">
                <a:solidFill>
                  <a:schemeClr val="accent1"/>
                </a:solidFill>
              </a:rPr>
              <a:t>arolina.andrade@projecao.br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_PROJEÇÃ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5" y="361296"/>
            <a:ext cx="7620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Este: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catáfora</a:t>
            </a:r>
            <a:r>
              <a:rPr lang="en-US" dirty="0" smtClean="0"/>
              <a:t> e </a:t>
            </a:r>
            <a:r>
              <a:rPr lang="en-US" dirty="0" err="1" smtClean="0"/>
              <a:t>retomar</a:t>
            </a:r>
            <a:r>
              <a:rPr lang="en-US" dirty="0" smtClean="0"/>
              <a:t> o </a:t>
            </a:r>
            <a:r>
              <a:rPr lang="en-US" dirty="0" err="1" smtClean="0"/>
              <a:t>referente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Esse</a:t>
            </a:r>
            <a:r>
              <a:rPr lang="en-US" dirty="0" smtClean="0"/>
              <a:t>: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err="1" smtClean="0"/>
              <a:t>Vc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2044700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" y="1336350"/>
            <a:ext cx="7538534" cy="48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678" b="8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170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908720"/>
            <a:ext cx="42484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7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 base no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motivador</a:t>
            </a:r>
            <a:r>
              <a:rPr lang="en-US" dirty="0" smtClean="0"/>
              <a:t> 04:</a:t>
            </a:r>
          </a:p>
          <a:p>
            <a:endParaRPr lang="en-US" dirty="0"/>
          </a:p>
          <a:p>
            <a:r>
              <a:rPr lang="en-US" dirty="0" smtClean="0"/>
              <a:t>1) </a:t>
            </a:r>
            <a:r>
              <a:rPr lang="en-US" dirty="0" err="1" smtClean="0"/>
              <a:t>destaque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parágrafos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caracterize</a:t>
            </a:r>
            <a:r>
              <a:rPr lang="en-US" dirty="0" smtClean="0"/>
              <a:t> (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 um </a:t>
            </a:r>
            <a:r>
              <a:rPr lang="en-US" dirty="0" err="1" smtClean="0"/>
              <a:t>parágrafo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curto prazo, contudo, não há como escapar </a:t>
            </a:r>
            <a:r>
              <a:rPr lang="pt-BR" dirty="0">
                <a:solidFill>
                  <a:schemeClr val="accent2"/>
                </a:solidFill>
              </a:rPr>
              <a:t>do arroz com feijão</a:t>
            </a:r>
            <a:r>
              <a:rPr lang="pt-BR" dirty="0"/>
              <a:t>. Souza cita medidas básicas como acabar com a fila do INSS e do Bolsa Família —Guedes anunciou o reforço ao programa, com a inclusão de mais um milhão de beneficiários, o que poderia acabar com a fila de espera que voltou ao programa. “Acredito que de concreto teria que ser algo que aproveite a estrutura do que já existe, porque não dá tempo nem temos condições de inventar nada muito diferente no curto prazo em meio à crise”, afirma o sociólogo.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arroz</a:t>
            </a:r>
            <a:r>
              <a:rPr lang="en-US" dirty="0" smtClean="0"/>
              <a:t> com </a:t>
            </a:r>
            <a:r>
              <a:rPr lang="en-US" dirty="0" err="1" smtClean="0"/>
              <a:t>feijão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r>
              <a:rPr lang="en-US" dirty="0" smtClean="0"/>
              <a:t> no </a:t>
            </a:r>
            <a:r>
              <a:rPr lang="en-US" dirty="0" err="1" smtClean="0"/>
              <a:t>texto</a:t>
            </a:r>
            <a:r>
              <a:rPr lang="en-US" dirty="0" smtClean="0"/>
              <a:t> se </a:t>
            </a:r>
            <a:r>
              <a:rPr lang="en-US" dirty="0" err="1" smtClean="0"/>
              <a:t>refere</a:t>
            </a:r>
            <a:r>
              <a:rPr lang="en-US" dirty="0" smtClean="0"/>
              <a:t> a:</a:t>
            </a:r>
          </a:p>
          <a:p>
            <a:r>
              <a:rPr lang="en-US" dirty="0" smtClean="0"/>
              <a:t>A) a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no </a:t>
            </a:r>
            <a:r>
              <a:rPr lang="en-US" dirty="0" err="1" smtClean="0"/>
              <a:t>cardápio</a:t>
            </a:r>
            <a:r>
              <a:rPr lang="en-US" dirty="0" smtClean="0"/>
              <a:t> do </a:t>
            </a:r>
            <a:r>
              <a:rPr lang="en-US" dirty="0" err="1" smtClean="0"/>
              <a:t>brasileiro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B) 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bolsa</a:t>
            </a:r>
            <a:r>
              <a:rPr lang="en-US" dirty="0" smtClean="0"/>
              <a:t> </a:t>
            </a:r>
            <a:r>
              <a:rPr lang="en-US" dirty="0" err="1" smtClean="0"/>
              <a:t>família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C) </a:t>
            </a:r>
            <a:r>
              <a:rPr lang="en-US" b="1" dirty="0" err="1" smtClean="0"/>
              <a:t>à</a:t>
            </a:r>
            <a:r>
              <a:rPr lang="en-US" b="1" dirty="0" smtClean="0"/>
              <a:t> </a:t>
            </a:r>
            <a:r>
              <a:rPr lang="en-US" b="1" dirty="0" err="1" smtClean="0"/>
              <a:t>diminuição</a:t>
            </a:r>
            <a:r>
              <a:rPr lang="en-US" b="1" dirty="0" smtClean="0"/>
              <a:t> das </a:t>
            </a:r>
            <a:r>
              <a:rPr lang="en-US" b="1" dirty="0" err="1" smtClean="0"/>
              <a:t>filas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os</a:t>
            </a:r>
            <a:r>
              <a:rPr lang="en-US" b="1" dirty="0" smtClean="0"/>
              <a:t> </a:t>
            </a:r>
            <a:r>
              <a:rPr lang="en-US" b="1" dirty="0" err="1" smtClean="0"/>
              <a:t>benefícios</a:t>
            </a:r>
            <a:r>
              <a:rPr lang="en-US" b="1" dirty="0" smtClean="0"/>
              <a:t> do </a:t>
            </a:r>
            <a:r>
              <a:rPr lang="en-US" b="1" dirty="0" err="1" smtClean="0"/>
              <a:t>bolsa</a:t>
            </a:r>
            <a:r>
              <a:rPr lang="en-US" b="1" dirty="0" smtClean="0"/>
              <a:t> </a:t>
            </a:r>
            <a:r>
              <a:rPr lang="en-US" b="1" dirty="0" err="1" smtClean="0"/>
              <a:t>família</a:t>
            </a:r>
            <a:r>
              <a:rPr lang="en-US" b="1" dirty="0" smtClean="0"/>
              <a:t> e INSS.</a:t>
            </a:r>
          </a:p>
          <a:p>
            <a:r>
              <a:rPr lang="en-US" dirty="0" smtClean="0"/>
              <a:t>D) a </a:t>
            </a:r>
            <a:r>
              <a:rPr lang="en-US" dirty="0" err="1" smtClean="0"/>
              <a:t>fila</a:t>
            </a:r>
            <a:r>
              <a:rPr lang="en-US" dirty="0" smtClean="0"/>
              <a:t> do INSS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incremento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dirty="0" smtClean="0"/>
              <a:t>Plano de Aula</a:t>
            </a:r>
          </a:p>
          <a:p>
            <a:endParaRPr lang="en-US" dirty="0"/>
          </a:p>
          <a:p>
            <a:r>
              <a:rPr lang="en-US" dirty="0" smtClean="0"/>
              <a:t> -&gt; </a:t>
            </a:r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teórico</a:t>
            </a:r>
            <a:r>
              <a:rPr lang="en-US" dirty="0" smtClean="0"/>
              <a:t> 05</a:t>
            </a:r>
          </a:p>
          <a:p>
            <a:endParaRPr lang="en-US" dirty="0"/>
          </a:p>
          <a:p>
            <a:r>
              <a:rPr lang="en-US" dirty="0" smtClean="0"/>
              <a:t>Debate</a:t>
            </a:r>
          </a:p>
          <a:p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Tarefa</a:t>
            </a:r>
            <a:r>
              <a:rPr lang="en-US" dirty="0" smtClean="0"/>
              <a:t>: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motivador</a:t>
            </a:r>
            <a:r>
              <a:rPr lang="en-US" dirty="0" smtClean="0"/>
              <a:t>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entre: i) </a:t>
            </a:r>
            <a:r>
              <a:rPr lang="pt-BR" dirty="0" err="1" smtClean="0"/>
              <a:t>referenciação</a:t>
            </a:r>
            <a:r>
              <a:rPr lang="pt-BR" dirty="0" smtClean="0"/>
              <a:t>, e </a:t>
            </a:r>
            <a:r>
              <a:rPr lang="pt-BR" dirty="0" err="1" smtClean="0"/>
              <a:t>ii</a:t>
            </a:r>
            <a:r>
              <a:rPr lang="pt-BR" dirty="0" smtClean="0"/>
              <a:t>) progressão referencial:</a:t>
            </a:r>
          </a:p>
          <a:p>
            <a:endParaRPr lang="pt-BR" dirty="0"/>
          </a:p>
          <a:p>
            <a:r>
              <a:rPr lang="pt-BR" dirty="0" smtClean="0"/>
              <a:t>i) Diversas formas de introdução, no texto, de novas entidades referentes.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 err="1" smtClean="0"/>
              <a:t>ii</a:t>
            </a:r>
            <a:r>
              <a:rPr lang="pt-BR" dirty="0" smtClean="0"/>
              <a:t>) Retomada e introdução de novos referentes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Referenciação</a:t>
            </a:r>
            <a:r>
              <a:rPr lang="pt-BR" dirty="0" smtClean="0"/>
              <a:t> e progressão referencial são a construção e reconstrução de objeto-do-discurso no próprio discurso (texto).</a:t>
            </a:r>
          </a:p>
          <a:p>
            <a:endParaRPr lang="pt-BR" dirty="0"/>
          </a:p>
          <a:p>
            <a:r>
              <a:rPr lang="pt-BR" dirty="0" smtClean="0"/>
              <a:t>Lembrem-se: Falamos algo sobre um sujeito/tópico/assunto.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3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C0504D"/>
                </a:solidFill>
              </a:rPr>
              <a:t>Nova espécie de ave </a:t>
            </a:r>
            <a:r>
              <a:rPr lang="pt-BR" dirty="0" smtClean="0"/>
              <a:t>é descoberta na grande SP.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 Ibama anunciou ontem a descoberta de uma nova espécie de ave, o </a:t>
            </a:r>
            <a:r>
              <a:rPr lang="pt-BR" sz="2400" dirty="0" err="1" smtClean="0"/>
              <a:t>bocudinho</a:t>
            </a:r>
            <a:r>
              <a:rPr lang="pt-BR" sz="2400" dirty="0" smtClean="0"/>
              <a:t>-do-brejo-paulista.</a:t>
            </a:r>
          </a:p>
          <a:p>
            <a:pPr algn="just"/>
            <a:r>
              <a:rPr lang="pt-BR" sz="2400" dirty="0" smtClean="0"/>
              <a:t>O </a:t>
            </a:r>
            <a:r>
              <a:rPr lang="pt-BR" sz="2400" dirty="0" err="1" smtClean="0"/>
              <a:t>Stymphamolornissp.nov</a:t>
            </a:r>
            <a:r>
              <a:rPr lang="pt-BR" sz="2400" dirty="0" smtClean="0"/>
              <a:t> (a terminação indica que o animal não recebeu a denominação definitiva da espécie) foi encontrado pelo professor Luís Fábio Silveira, do Departamento de Zoologia da USP, em áreas de brejo nos municípios de Paraitinga e </a:t>
            </a:r>
            <a:r>
              <a:rPr lang="pt-BR" sz="2400" dirty="0" err="1" smtClean="0"/>
              <a:t>Biritiba</a:t>
            </a:r>
            <a:r>
              <a:rPr lang="pt-BR" sz="2400" dirty="0" smtClean="0"/>
              <a:t>-Mirim, na Grande São Paulo, em fevereiro.</a:t>
            </a:r>
          </a:p>
          <a:p>
            <a:pPr algn="just"/>
            <a:r>
              <a:rPr lang="pt-BR" sz="2400" dirty="0" smtClean="0"/>
              <a:t>O novo pássaro tem pouco mais de 10 centímetros de comprimento, capacidade pequena de voo e penugem escura.</a:t>
            </a:r>
          </a:p>
          <a:p>
            <a:pPr algn="r"/>
            <a:r>
              <a:rPr lang="pt-BR" sz="1400" dirty="0" smtClean="0"/>
              <a:t>Fonte: O Estado de São Paulo, 6 maio de 2005, p. A18.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019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de </a:t>
            </a:r>
            <a:r>
              <a:rPr lang="pt-BR" dirty="0" err="1" smtClean="0"/>
              <a:t>referenciação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Introdução (construção de sentindo em torno de um sujeito/tópico)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Retomada (manutenção do foco)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Desfocalização</a:t>
            </a:r>
            <a:r>
              <a:rPr lang="pt-BR" dirty="0" smtClean="0"/>
              <a:t> (apresentação de novo foco. O foco anterior continua de forma potencial no texto, em </a:t>
            </a:r>
            <a:r>
              <a:rPr lang="pt-BR" i="1" dirty="0" smtClean="0"/>
              <a:t>stand </a:t>
            </a:r>
            <a:r>
              <a:rPr lang="pt-BR" i="1" dirty="0" err="1" smtClean="0"/>
              <a:t>by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5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</a:t>
            </a:r>
            <a:r>
              <a:rPr lang="pt-BR" dirty="0" err="1" smtClean="0"/>
              <a:t>eferenciação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Ancorada -&gt; de conhecimento no discurso  </a:t>
            </a:r>
            <a:r>
              <a:rPr lang="pt-BR" dirty="0" err="1" smtClean="0"/>
              <a:t>sociointeracional</a:t>
            </a:r>
            <a:r>
              <a:rPr lang="pt-BR" dirty="0" smtClean="0"/>
              <a:t>/cultural </a:t>
            </a:r>
          </a:p>
          <a:p>
            <a:pPr algn="just"/>
            <a:r>
              <a:rPr lang="pt-BR" dirty="0" smtClean="0"/>
              <a:t>não ancorada –&gt; sujeito/tópico totalmente novo (vide texto)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Quanto a remissão: anáfora e catáfora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0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antes do </a:t>
            </a:r>
            <a:r>
              <a:rPr lang="en-US" dirty="0" err="1" smtClean="0"/>
              <a:t>pronome</a:t>
            </a:r>
            <a:r>
              <a:rPr lang="en-US" dirty="0" smtClean="0"/>
              <a:t>.</a:t>
            </a:r>
          </a:p>
          <a:p>
            <a:r>
              <a:rPr lang="en-US" dirty="0"/>
              <a:t> A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do </a:t>
            </a:r>
            <a:r>
              <a:rPr lang="en-US" dirty="0" err="1" smtClean="0"/>
              <a:t>pronome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1971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Antecipar</a:t>
            </a:r>
            <a:r>
              <a:rPr lang="en-US" dirty="0" smtClean="0"/>
              <a:t> o </a:t>
            </a:r>
            <a:r>
              <a:rPr lang="en-US" dirty="0" err="1" smtClean="0"/>
              <a:t>referente</a:t>
            </a:r>
            <a:r>
              <a:rPr lang="en-US" dirty="0" smtClean="0"/>
              <a:t>: </a:t>
            </a:r>
          </a:p>
          <a:p>
            <a:r>
              <a:rPr lang="en-US" dirty="0"/>
              <a:t>e</a:t>
            </a:r>
            <a:r>
              <a:rPr lang="en-US" dirty="0" smtClean="0"/>
              <a:t>x Este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recado</a:t>
            </a:r>
            <a:r>
              <a:rPr lang="en-US" dirty="0" smtClean="0"/>
              <a:t>: </a:t>
            </a:r>
            <a:r>
              <a:rPr lang="en-US" dirty="0" err="1" smtClean="0"/>
              <a:t>parem</a:t>
            </a:r>
            <a:r>
              <a:rPr lang="en-US" dirty="0" smtClean="0"/>
              <a:t> de </a:t>
            </a:r>
            <a:r>
              <a:rPr lang="en-US" dirty="0" err="1" smtClean="0"/>
              <a:t>desmatar</a:t>
            </a:r>
            <a:r>
              <a:rPr lang="en-US" dirty="0" smtClean="0"/>
              <a:t> as </a:t>
            </a:r>
            <a:r>
              <a:rPr lang="en-US" dirty="0" err="1" smtClean="0"/>
              <a:t>florestas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 smtClean="0"/>
              <a:t>Retomar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Ex Mariana e Carol </a:t>
            </a:r>
            <a:r>
              <a:rPr lang="en-US" dirty="0" err="1" smtClean="0"/>
              <a:t>moram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prédio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no 1o </a:t>
            </a:r>
            <a:r>
              <a:rPr lang="en-US" dirty="0" err="1" smtClean="0"/>
              <a:t>andar</a:t>
            </a:r>
            <a:r>
              <a:rPr lang="en-US" dirty="0" smtClean="0"/>
              <a:t> e </a:t>
            </a:r>
            <a:r>
              <a:rPr lang="en-US" dirty="0" err="1" smtClean="0"/>
              <a:t>aquela</a:t>
            </a:r>
            <a:r>
              <a:rPr lang="en-US" dirty="0" smtClean="0"/>
              <a:t> no 2o.</a:t>
            </a:r>
          </a:p>
          <a:p>
            <a:r>
              <a:rPr lang="en-US" dirty="0" smtClean="0"/>
              <a:t>Este/</a:t>
            </a:r>
            <a:r>
              <a:rPr lang="en-US" dirty="0" err="1" smtClean="0"/>
              <a:t>esta</a:t>
            </a:r>
            <a:r>
              <a:rPr lang="en-US" dirty="0" smtClean="0"/>
              <a:t> =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endParaRPr lang="en-US" dirty="0" smtClean="0"/>
          </a:p>
          <a:p>
            <a:r>
              <a:rPr lang="en-US" dirty="0" err="1" smtClean="0"/>
              <a:t>Esse</a:t>
            </a:r>
            <a:r>
              <a:rPr lang="en-US" dirty="0" smtClean="0"/>
              <a:t>/</a:t>
            </a:r>
            <a:r>
              <a:rPr lang="en-US" dirty="0" err="1" smtClean="0"/>
              <a:t>essa</a:t>
            </a:r>
            <a:r>
              <a:rPr lang="en-US" dirty="0" smtClean="0"/>
              <a:t> = </a:t>
            </a:r>
            <a:r>
              <a:rPr lang="en-US" dirty="0" err="1" smtClean="0"/>
              <a:t>intermediário</a:t>
            </a:r>
            <a:endParaRPr lang="en-US" dirty="0" smtClean="0"/>
          </a:p>
          <a:p>
            <a:r>
              <a:rPr lang="en-US" dirty="0" err="1" smtClean="0"/>
              <a:t>Aquele</a:t>
            </a:r>
            <a:r>
              <a:rPr lang="en-US" dirty="0" smtClean="0"/>
              <a:t>/</a:t>
            </a:r>
            <a:r>
              <a:rPr lang="en-US" dirty="0" err="1" smtClean="0"/>
              <a:t>aquela</a:t>
            </a:r>
            <a:r>
              <a:rPr lang="en-US" dirty="0" smtClean="0"/>
              <a:t> =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distante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33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510</Words>
  <Application>Microsoft Macintosh PowerPoint</Application>
  <PresentationFormat>On-screen Show (4:3)</PresentationFormat>
  <Paragraphs>66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LPT – Aula Remota 5</vt:lpstr>
      <vt:lpstr>PowerPoint Presentation</vt:lpstr>
      <vt:lpstr>PowerPoint Presentation</vt:lpstr>
      <vt:lpstr>PowerPoint Presentation</vt:lpstr>
      <vt:lpstr>Nova espécie de ave é descoberta na grande SP.</vt:lpstr>
      <vt:lpstr>Estratégias de referenciação</vt:lpstr>
      <vt:lpstr>Referenciação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Tarefa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Progressão Referencial</dc:title>
  <dc:creator>Camilla Cristine de S. Oliveira</dc:creator>
  <cp:lastModifiedBy>Carolina Andrade</cp:lastModifiedBy>
  <cp:revision>33</cp:revision>
  <dcterms:created xsi:type="dcterms:W3CDTF">2017-03-28T12:35:36Z</dcterms:created>
  <dcterms:modified xsi:type="dcterms:W3CDTF">2020-04-29T18:25:43Z</dcterms:modified>
</cp:coreProperties>
</file>