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423" r:id="rId2"/>
    <p:sldId id="357" r:id="rId3"/>
    <p:sldId id="402" r:id="rId4"/>
    <p:sldId id="404" r:id="rId5"/>
    <p:sldId id="409" r:id="rId6"/>
    <p:sldId id="408" r:id="rId7"/>
    <p:sldId id="407" r:id="rId8"/>
    <p:sldId id="410" r:id="rId9"/>
    <p:sldId id="406" r:id="rId10"/>
    <p:sldId id="411" r:id="rId11"/>
    <p:sldId id="412" r:id="rId12"/>
    <p:sldId id="405" r:id="rId13"/>
    <p:sldId id="413" r:id="rId14"/>
    <p:sldId id="414" r:id="rId15"/>
    <p:sldId id="418" r:id="rId16"/>
    <p:sldId id="417" r:id="rId17"/>
    <p:sldId id="416" r:id="rId18"/>
    <p:sldId id="419" r:id="rId19"/>
    <p:sldId id="415" r:id="rId20"/>
    <p:sldId id="420" r:id="rId21"/>
    <p:sldId id="421" r:id="rId22"/>
    <p:sldId id="374"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00CC"/>
    <a:srgbClr val="B2B2B2"/>
    <a:srgbClr val="006600"/>
    <a:srgbClr val="33CC33"/>
    <a:srgbClr val="008000"/>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2" autoAdjust="0"/>
    <p:restoredTop sz="94660"/>
  </p:normalViewPr>
  <p:slideViewPr>
    <p:cSldViewPr>
      <p:cViewPr varScale="1">
        <p:scale>
          <a:sx n="69" d="100"/>
          <a:sy n="69" d="100"/>
        </p:scale>
        <p:origin x="-5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6DE60C9-E9AA-44F9-93AA-6C6D2A341738}" type="slidenum">
              <a:rPr lang="en-US"/>
              <a:pPr>
                <a:defRPr/>
              </a:pPr>
              <a:t>‹#›</a:t>
            </a:fld>
            <a:endParaRPr lang="en-US"/>
          </a:p>
        </p:txBody>
      </p:sp>
    </p:spTree>
    <p:extLst>
      <p:ext uri="{BB962C8B-B14F-4D97-AF65-F5344CB8AC3E}">
        <p14:creationId xmlns:p14="http://schemas.microsoft.com/office/powerpoint/2010/main" val="35684378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56DB85-B967-4BA6-B610-E17E294498D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AB1C3F-C97E-46DE-A5A0-45C4184399B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C2919F-3423-4617-8D9F-C5034CA1D44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A2621A-FDC2-41B6-878F-568FEE298F9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0B89F7-529C-4755-B736-2F1823EAF5D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438E52-5EFC-4473-AAE3-8A7F47E7D29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AC77D29-9487-4BC5-BC90-61B6DBD9112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650522E-487E-4530-B22B-3F916708B0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28FE48-5B8B-4C43-AF40-90425147EF0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61E719-B04F-4BDE-98A8-86242DCF740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16A1102-34C4-4EAA-B78D-99E92F5CCF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041E287-FED0-40ED-B826-7BA0BCB2340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slideLayout" Target="../slideLayouts/slideLayout7.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png"/><Relationship Id="rId4" Type="http://schemas.openxmlformats.org/officeDocument/2006/relationships/image" Target="../media/image8.wmf"/><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wmf"/><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dirty="0" smtClean="0">
                <a:solidFill>
                  <a:srgbClr val="3333FF"/>
                </a:solidFill>
              </a:rPr>
              <a:t> </a:t>
            </a:r>
            <a:r>
              <a:rPr lang="en-US" dirty="0" smtClean="0">
                <a:solidFill>
                  <a:srgbClr val="3333FF"/>
                </a:solidFill>
              </a:rPr>
              <a:t>VAPOR AND COMBINED POWER CYCLES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2"/>
          </p:nvPr>
        </p:nvSpPr>
        <p:spPr>
          <a:noFill/>
        </p:spPr>
        <p:txBody>
          <a:bodyPr/>
          <a:lstStyle/>
          <a:p>
            <a:fld id="{3BA6E8D2-4CE0-4DCD-95FC-323468D5C86B}" type="slidenum">
              <a:rPr lang="en-US" smtClean="0"/>
              <a:pPr/>
              <a:t>10</a:t>
            </a:fld>
            <a:endParaRPr lang="en-US" smtClean="0"/>
          </a:p>
        </p:txBody>
      </p:sp>
      <p:sp>
        <p:nvSpPr>
          <p:cNvPr id="11267" name="Rectangle 2"/>
          <p:cNvSpPr>
            <a:spLocks noChangeArrowheads="1"/>
          </p:cNvSpPr>
          <p:nvPr/>
        </p:nvSpPr>
        <p:spPr bwMode="auto">
          <a:xfrm>
            <a:off x="381000" y="179388"/>
            <a:ext cx="67818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THE IDEAL REHEAT RANKINE CYCLE</a:t>
            </a:r>
          </a:p>
        </p:txBody>
      </p:sp>
      <p:sp>
        <p:nvSpPr>
          <p:cNvPr id="11268" name="Rectangle 4"/>
          <p:cNvSpPr>
            <a:spLocks noChangeArrowheads="1"/>
          </p:cNvSpPr>
          <p:nvPr/>
        </p:nvSpPr>
        <p:spPr bwMode="auto">
          <a:xfrm>
            <a:off x="304800" y="758825"/>
            <a:ext cx="8686800" cy="1298575"/>
          </a:xfrm>
          <a:prstGeom prst="rect">
            <a:avLst/>
          </a:prstGeom>
          <a:noFill/>
          <a:ln w="9525">
            <a:noFill/>
            <a:miter lim="800000"/>
            <a:headEnd/>
            <a:tailEnd/>
          </a:ln>
        </p:spPr>
        <p:txBody>
          <a:bodyPr>
            <a:spAutoFit/>
          </a:bodyPr>
          <a:lstStyle/>
          <a:p>
            <a:pPr>
              <a:spcBef>
                <a:spcPct val="10000"/>
              </a:spcBef>
              <a:spcAft>
                <a:spcPct val="10000"/>
              </a:spcAft>
            </a:pPr>
            <a:r>
              <a:rPr lang="en-US" i="1">
                <a:solidFill>
                  <a:srgbClr val="3333FF"/>
                </a:solidFill>
              </a:rPr>
              <a:t>How can we take advantage of the increased efficiencies at higher boiler pressures without facing the problem of excessive moisture at the final stages of the turbine?</a:t>
            </a:r>
          </a:p>
          <a:p>
            <a:pPr>
              <a:spcBef>
                <a:spcPct val="10000"/>
              </a:spcBef>
              <a:spcAft>
                <a:spcPct val="10000"/>
              </a:spcAft>
            </a:pPr>
            <a:r>
              <a:rPr lang="en-US"/>
              <a:t>1. Superheat the steam to very high temperatures. It is limited metallurgically.</a:t>
            </a:r>
          </a:p>
          <a:p>
            <a:pPr>
              <a:spcBef>
                <a:spcPct val="10000"/>
              </a:spcBef>
              <a:spcAft>
                <a:spcPct val="10000"/>
              </a:spcAft>
            </a:pPr>
            <a:r>
              <a:rPr lang="en-US"/>
              <a:t>2. Expand the steam in the turbine in two stages, and reheat it in between (</a:t>
            </a:r>
            <a:r>
              <a:rPr lang="en-US" b="1"/>
              <a:t>reheat</a:t>
            </a:r>
            <a:r>
              <a:rPr lang="en-US"/>
              <a:t>)</a:t>
            </a:r>
            <a:endParaRPr lang="en-US" b="1">
              <a:solidFill>
                <a:srgbClr val="FF3300"/>
              </a:solidFill>
              <a:latin typeface="Times New Roman" pitchFamily="18" charset="0"/>
            </a:endParaRPr>
          </a:p>
        </p:txBody>
      </p:sp>
      <p:pic>
        <p:nvPicPr>
          <p:cNvPr id="11269" name="Picture 7"/>
          <p:cNvPicPr>
            <a:picLocks noChangeAspect="1" noChangeArrowheads="1"/>
          </p:cNvPicPr>
          <p:nvPr/>
        </p:nvPicPr>
        <p:blipFill>
          <a:blip r:embed="rId2"/>
          <a:srcRect/>
          <a:stretch>
            <a:fillRect/>
          </a:stretch>
        </p:blipFill>
        <p:spPr bwMode="auto">
          <a:xfrm>
            <a:off x="609600" y="2124075"/>
            <a:ext cx="4610100" cy="314325"/>
          </a:xfrm>
          <a:prstGeom prst="rect">
            <a:avLst/>
          </a:prstGeom>
          <a:noFill/>
          <a:ln w="9525">
            <a:noFill/>
            <a:miter lim="800000"/>
            <a:headEnd/>
            <a:tailEnd/>
          </a:ln>
        </p:spPr>
      </p:pic>
      <p:pic>
        <p:nvPicPr>
          <p:cNvPr id="11270" name="Picture 8"/>
          <p:cNvPicPr>
            <a:picLocks noChangeAspect="1" noChangeArrowheads="1"/>
          </p:cNvPicPr>
          <p:nvPr/>
        </p:nvPicPr>
        <p:blipFill>
          <a:blip r:embed="rId3"/>
          <a:srcRect/>
          <a:stretch>
            <a:fillRect/>
          </a:stretch>
        </p:blipFill>
        <p:spPr bwMode="auto">
          <a:xfrm>
            <a:off x="609600" y="2514600"/>
            <a:ext cx="4956175" cy="320675"/>
          </a:xfrm>
          <a:prstGeom prst="rect">
            <a:avLst/>
          </a:prstGeom>
          <a:noFill/>
          <a:ln w="9525">
            <a:noFill/>
            <a:miter lim="800000"/>
            <a:headEnd/>
            <a:tailEnd/>
          </a:ln>
        </p:spPr>
      </p:pic>
      <p:pic>
        <p:nvPicPr>
          <p:cNvPr id="11271" name="Picture 10"/>
          <p:cNvPicPr>
            <a:picLocks noChangeAspect="1" noChangeArrowheads="1"/>
          </p:cNvPicPr>
          <p:nvPr/>
        </p:nvPicPr>
        <p:blipFill>
          <a:blip r:embed="rId4"/>
          <a:srcRect/>
          <a:stretch>
            <a:fillRect/>
          </a:stretch>
        </p:blipFill>
        <p:spPr bwMode="auto">
          <a:xfrm>
            <a:off x="325438" y="3057525"/>
            <a:ext cx="8513762" cy="3724275"/>
          </a:xfrm>
          <a:prstGeom prst="rect">
            <a:avLst/>
          </a:prstGeom>
          <a:noFill/>
          <a:ln w="9525">
            <a:noFill/>
            <a:miter lim="800000"/>
            <a:headEnd/>
            <a:tailEnd/>
          </a:ln>
        </p:spPr>
      </p:pic>
      <p:pic>
        <p:nvPicPr>
          <p:cNvPr id="11272" name="Picture 11"/>
          <p:cNvPicPr>
            <a:picLocks noChangeAspect="1" noChangeArrowheads="1"/>
          </p:cNvPicPr>
          <p:nvPr/>
        </p:nvPicPr>
        <p:blipFill>
          <a:blip r:embed="rId5"/>
          <a:srcRect/>
          <a:stretch>
            <a:fillRect/>
          </a:stretch>
        </p:blipFill>
        <p:spPr bwMode="auto">
          <a:xfrm>
            <a:off x="6191250" y="2667000"/>
            <a:ext cx="2647950" cy="5619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Slayt Numarası Yer Tutucusu"/>
          <p:cNvSpPr>
            <a:spLocks noGrp="1"/>
          </p:cNvSpPr>
          <p:nvPr>
            <p:ph type="sldNum" sz="quarter" idx="12"/>
          </p:nvPr>
        </p:nvSpPr>
        <p:spPr>
          <a:noFill/>
        </p:spPr>
        <p:txBody>
          <a:bodyPr/>
          <a:lstStyle/>
          <a:p>
            <a:fld id="{025C39B6-6CCF-43A3-A469-ABA63FB9E7EB}" type="slidenum">
              <a:rPr lang="en-US" smtClean="0"/>
              <a:pPr/>
              <a:t>11</a:t>
            </a:fld>
            <a:endParaRPr lang="en-US" smtClean="0"/>
          </a:p>
        </p:txBody>
      </p:sp>
      <p:sp>
        <p:nvSpPr>
          <p:cNvPr id="12291" name="Rectangle 4"/>
          <p:cNvSpPr>
            <a:spLocks noChangeArrowheads="1"/>
          </p:cNvSpPr>
          <p:nvPr/>
        </p:nvSpPr>
        <p:spPr bwMode="auto">
          <a:xfrm>
            <a:off x="304800" y="228600"/>
            <a:ext cx="4419600" cy="6381750"/>
          </a:xfrm>
          <a:prstGeom prst="rect">
            <a:avLst/>
          </a:prstGeom>
          <a:noFill/>
          <a:ln w="9525">
            <a:noFill/>
            <a:miter lim="800000"/>
            <a:headEnd/>
            <a:tailEnd/>
          </a:ln>
        </p:spPr>
        <p:txBody>
          <a:bodyPr>
            <a:spAutoFit/>
          </a:bodyPr>
          <a:lstStyle/>
          <a:p>
            <a:pPr>
              <a:spcBef>
                <a:spcPct val="15000"/>
              </a:spcBef>
              <a:spcAft>
                <a:spcPct val="15000"/>
              </a:spcAft>
            </a:pPr>
            <a:r>
              <a:rPr lang="en-US"/>
              <a:t>The single reheat in a modern power plant improves the cycle efficiency by 4 to 5% by increasing the average temperature at which heat is transferred to the steam.</a:t>
            </a:r>
          </a:p>
          <a:p>
            <a:pPr>
              <a:spcBef>
                <a:spcPct val="15000"/>
              </a:spcBef>
              <a:spcAft>
                <a:spcPct val="15000"/>
              </a:spcAft>
            </a:pPr>
            <a:r>
              <a:rPr lang="en-US">
                <a:solidFill>
                  <a:srgbClr val="3333FF"/>
                </a:solidFill>
              </a:rPr>
              <a:t>The average temperature during the reheat process can be increased by increasing the number of expansion and reheat stages. As the number of stages is increased, the expansion and reheat processes approach an isothermal process at the maximum temperature. The use of more than two reheat stages is not practical. The theoretical improvement in efficiency from the second reheat is about half of that which results from a single reheat.</a:t>
            </a:r>
          </a:p>
          <a:p>
            <a:pPr>
              <a:spcBef>
                <a:spcPct val="15000"/>
              </a:spcBef>
              <a:spcAft>
                <a:spcPct val="15000"/>
              </a:spcAft>
            </a:pPr>
            <a:r>
              <a:rPr lang="en-US"/>
              <a:t>The reheat temperatures are very close or equal to the turbine inlet temperature. </a:t>
            </a:r>
          </a:p>
          <a:p>
            <a:pPr>
              <a:spcBef>
                <a:spcPct val="15000"/>
              </a:spcBef>
              <a:spcAft>
                <a:spcPct val="15000"/>
              </a:spcAft>
            </a:pPr>
            <a:r>
              <a:rPr lang="en-US">
                <a:solidFill>
                  <a:srgbClr val="3333FF"/>
                </a:solidFill>
              </a:rPr>
              <a:t>The optimum reheat pressure is about one-fourth of the maximum cycle pressure.</a:t>
            </a:r>
          </a:p>
        </p:txBody>
      </p:sp>
      <p:pic>
        <p:nvPicPr>
          <p:cNvPr id="12292" name="Picture 6"/>
          <p:cNvPicPr>
            <a:picLocks noChangeAspect="1" noChangeArrowheads="1"/>
          </p:cNvPicPr>
          <p:nvPr/>
        </p:nvPicPr>
        <p:blipFill>
          <a:blip r:embed="rId2"/>
          <a:srcRect/>
          <a:stretch>
            <a:fillRect/>
          </a:stretch>
        </p:blipFill>
        <p:spPr bwMode="auto">
          <a:xfrm>
            <a:off x="4857750" y="628650"/>
            <a:ext cx="4057650" cy="56007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Slayt Numarası Yer Tutucusu"/>
          <p:cNvSpPr>
            <a:spLocks noGrp="1"/>
          </p:cNvSpPr>
          <p:nvPr>
            <p:ph type="sldNum" sz="quarter" idx="12"/>
          </p:nvPr>
        </p:nvSpPr>
        <p:spPr>
          <a:noFill/>
        </p:spPr>
        <p:txBody>
          <a:bodyPr/>
          <a:lstStyle/>
          <a:p>
            <a:fld id="{A4013045-25CD-4566-9C37-C52CF4A48C57}" type="slidenum">
              <a:rPr lang="en-US" smtClean="0"/>
              <a:pPr/>
              <a:t>12</a:t>
            </a:fld>
            <a:endParaRPr lang="en-US" smtClean="0"/>
          </a:p>
        </p:txBody>
      </p:sp>
      <p:sp>
        <p:nvSpPr>
          <p:cNvPr id="13315" name="Rectangle 2"/>
          <p:cNvSpPr>
            <a:spLocks noChangeArrowheads="1"/>
          </p:cNvSpPr>
          <p:nvPr/>
        </p:nvSpPr>
        <p:spPr bwMode="auto">
          <a:xfrm>
            <a:off x="228600" y="238125"/>
            <a:ext cx="81534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THE IDEAL REGENERATIVE RANKINE CYCLE</a:t>
            </a:r>
          </a:p>
        </p:txBody>
      </p:sp>
      <p:sp>
        <p:nvSpPr>
          <p:cNvPr id="13316" name="Rectangle 5"/>
          <p:cNvSpPr>
            <a:spLocks noChangeArrowheads="1"/>
          </p:cNvSpPr>
          <p:nvPr/>
        </p:nvSpPr>
        <p:spPr bwMode="auto">
          <a:xfrm>
            <a:off x="4419600" y="914400"/>
            <a:ext cx="4495800" cy="5475288"/>
          </a:xfrm>
          <a:prstGeom prst="rect">
            <a:avLst/>
          </a:prstGeom>
          <a:noFill/>
          <a:ln w="9525">
            <a:noFill/>
            <a:miter lim="800000"/>
            <a:headEnd/>
            <a:tailEnd/>
          </a:ln>
        </p:spPr>
        <p:txBody>
          <a:bodyPr>
            <a:spAutoFit/>
          </a:bodyPr>
          <a:lstStyle/>
          <a:p>
            <a:pPr>
              <a:spcBef>
                <a:spcPct val="15000"/>
              </a:spcBef>
              <a:spcAft>
                <a:spcPct val="15000"/>
              </a:spcAft>
            </a:pPr>
            <a:r>
              <a:rPr lang="en-US"/>
              <a:t>Heat is transferred to the working fluid during process 2-2 at a relatively low temperature. This lowers the average heat-addition temperature and thus the cycle efficiency.</a:t>
            </a:r>
          </a:p>
          <a:p>
            <a:pPr>
              <a:spcBef>
                <a:spcPct val="15000"/>
              </a:spcBef>
              <a:spcAft>
                <a:spcPct val="15000"/>
              </a:spcAft>
            </a:pPr>
            <a:r>
              <a:rPr lang="en-US">
                <a:solidFill>
                  <a:srgbClr val="3333FF"/>
                </a:solidFill>
              </a:rPr>
              <a:t>In steam power plants, steam is extracted from the turbine at various points. This steam, which could have produced more work by expanding further in the turbine, is used to heat the feedwater instead. The device where the feedwater is heated by regeneration is called a </a:t>
            </a:r>
            <a:r>
              <a:rPr lang="en-US" b="1">
                <a:solidFill>
                  <a:srgbClr val="CC00CC"/>
                </a:solidFill>
              </a:rPr>
              <a:t>regenerator</a:t>
            </a:r>
            <a:r>
              <a:rPr lang="en-US">
                <a:solidFill>
                  <a:srgbClr val="3333FF"/>
                </a:solidFill>
              </a:rPr>
              <a:t>, or a </a:t>
            </a:r>
            <a:r>
              <a:rPr lang="en-US" b="1">
                <a:solidFill>
                  <a:srgbClr val="CC00CC"/>
                </a:solidFill>
              </a:rPr>
              <a:t>feedwater heater</a:t>
            </a:r>
            <a:r>
              <a:rPr lang="en-US" b="1">
                <a:solidFill>
                  <a:srgbClr val="3333FF"/>
                </a:solidFill>
              </a:rPr>
              <a:t> </a:t>
            </a:r>
            <a:r>
              <a:rPr lang="en-US">
                <a:solidFill>
                  <a:srgbClr val="3333FF"/>
                </a:solidFill>
              </a:rPr>
              <a:t>(FWH).</a:t>
            </a:r>
          </a:p>
          <a:p>
            <a:pPr>
              <a:spcBef>
                <a:spcPct val="15000"/>
              </a:spcBef>
              <a:spcAft>
                <a:spcPct val="15000"/>
              </a:spcAft>
            </a:pPr>
            <a:r>
              <a:rPr lang="en-US"/>
              <a:t>A feedwater heater is basically a heat exchanger where heat is transferred from the steam to the feedwater either by mixing the two fluid streams (</a:t>
            </a:r>
            <a:r>
              <a:rPr lang="en-US" b="1">
                <a:solidFill>
                  <a:srgbClr val="CC00CC"/>
                </a:solidFill>
              </a:rPr>
              <a:t>open feedwater heaters</a:t>
            </a:r>
            <a:r>
              <a:rPr lang="en-US"/>
              <a:t>) or without mixing them (</a:t>
            </a:r>
            <a:r>
              <a:rPr lang="en-US" b="1">
                <a:solidFill>
                  <a:srgbClr val="CC00CC"/>
                </a:solidFill>
              </a:rPr>
              <a:t>closed feedwater heaters</a:t>
            </a:r>
            <a:r>
              <a:rPr lang="en-US"/>
              <a:t>).</a:t>
            </a:r>
          </a:p>
        </p:txBody>
      </p:sp>
      <p:pic>
        <p:nvPicPr>
          <p:cNvPr id="13317" name="Picture 7"/>
          <p:cNvPicPr>
            <a:picLocks noChangeAspect="1" noChangeArrowheads="1"/>
          </p:cNvPicPr>
          <p:nvPr/>
        </p:nvPicPr>
        <p:blipFill>
          <a:blip r:embed="rId2"/>
          <a:srcRect/>
          <a:stretch>
            <a:fillRect/>
          </a:stretch>
        </p:blipFill>
        <p:spPr bwMode="auto">
          <a:xfrm>
            <a:off x="228600" y="990600"/>
            <a:ext cx="4076700" cy="54387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9"/>
          <p:cNvPicPr>
            <a:picLocks noChangeAspect="1" noChangeArrowheads="1"/>
          </p:cNvPicPr>
          <p:nvPr/>
        </p:nvPicPr>
        <p:blipFill>
          <a:blip r:embed="rId2"/>
          <a:srcRect/>
          <a:stretch>
            <a:fillRect/>
          </a:stretch>
        </p:blipFill>
        <p:spPr bwMode="auto">
          <a:xfrm>
            <a:off x="533400" y="2892425"/>
            <a:ext cx="8315325" cy="3889375"/>
          </a:xfrm>
          <a:prstGeom prst="rect">
            <a:avLst/>
          </a:prstGeom>
          <a:noFill/>
          <a:ln w="9525">
            <a:noFill/>
            <a:miter lim="800000"/>
            <a:headEnd/>
            <a:tailEnd/>
          </a:ln>
        </p:spPr>
      </p:pic>
      <p:sp>
        <p:nvSpPr>
          <p:cNvPr id="14339" name="3 Slayt Numarası Yer Tutucusu"/>
          <p:cNvSpPr>
            <a:spLocks noGrp="1"/>
          </p:cNvSpPr>
          <p:nvPr>
            <p:ph type="sldNum" sz="quarter" idx="12"/>
          </p:nvPr>
        </p:nvSpPr>
        <p:spPr>
          <a:noFill/>
        </p:spPr>
        <p:txBody>
          <a:bodyPr/>
          <a:lstStyle/>
          <a:p>
            <a:fld id="{75650BB8-BFF3-4A50-B301-A7CB15BE9A7B}" type="slidenum">
              <a:rPr lang="en-US" smtClean="0"/>
              <a:pPr/>
              <a:t>13</a:t>
            </a:fld>
            <a:endParaRPr lang="en-US" smtClean="0"/>
          </a:p>
        </p:txBody>
      </p:sp>
      <p:sp>
        <p:nvSpPr>
          <p:cNvPr id="14340" name="Rectangle 2"/>
          <p:cNvSpPr>
            <a:spLocks noChangeArrowheads="1"/>
          </p:cNvSpPr>
          <p:nvPr/>
        </p:nvSpPr>
        <p:spPr bwMode="auto">
          <a:xfrm>
            <a:off x="381000" y="228600"/>
            <a:ext cx="3759200" cy="457200"/>
          </a:xfrm>
          <a:prstGeom prst="rect">
            <a:avLst/>
          </a:prstGeom>
          <a:noFill/>
          <a:ln w="9525">
            <a:noFill/>
            <a:miter lim="800000"/>
            <a:headEnd/>
            <a:tailEnd/>
          </a:ln>
        </p:spPr>
        <p:txBody>
          <a:bodyPr wrap="none">
            <a:spAutoFit/>
          </a:bodyPr>
          <a:lstStyle/>
          <a:p>
            <a:r>
              <a:rPr lang="en-US" sz="2400" b="1">
                <a:solidFill>
                  <a:srgbClr val="FF3300"/>
                </a:solidFill>
              </a:rPr>
              <a:t>Open Feedwater Heaters</a:t>
            </a:r>
          </a:p>
        </p:txBody>
      </p:sp>
      <p:pic>
        <p:nvPicPr>
          <p:cNvPr id="14341" name="Picture 7"/>
          <p:cNvPicPr>
            <a:picLocks noChangeAspect="1" noChangeArrowheads="1"/>
          </p:cNvPicPr>
          <p:nvPr/>
        </p:nvPicPr>
        <p:blipFill>
          <a:blip r:embed="rId3"/>
          <a:srcRect/>
          <a:stretch>
            <a:fillRect/>
          </a:stretch>
        </p:blipFill>
        <p:spPr bwMode="auto">
          <a:xfrm>
            <a:off x="4471988" y="1752600"/>
            <a:ext cx="4214812" cy="1079500"/>
          </a:xfrm>
          <a:prstGeom prst="rect">
            <a:avLst/>
          </a:prstGeom>
          <a:noFill/>
          <a:ln w="19050">
            <a:solidFill>
              <a:schemeClr val="bg2"/>
            </a:solidFill>
            <a:miter lim="800000"/>
            <a:headEnd/>
            <a:tailEnd/>
          </a:ln>
        </p:spPr>
      </p:pic>
      <p:sp>
        <p:nvSpPr>
          <p:cNvPr id="14342" name="Rectangle 8"/>
          <p:cNvSpPr>
            <a:spLocks noChangeArrowheads="1"/>
          </p:cNvSpPr>
          <p:nvPr/>
        </p:nvSpPr>
        <p:spPr bwMode="auto">
          <a:xfrm>
            <a:off x="381000" y="687388"/>
            <a:ext cx="4038600" cy="1903412"/>
          </a:xfrm>
          <a:prstGeom prst="rect">
            <a:avLst/>
          </a:prstGeom>
          <a:noFill/>
          <a:ln w="9525">
            <a:noFill/>
            <a:miter lim="800000"/>
            <a:headEnd/>
            <a:tailEnd/>
          </a:ln>
        </p:spPr>
        <p:txBody>
          <a:bodyPr>
            <a:spAutoFit/>
          </a:bodyPr>
          <a:lstStyle/>
          <a:p>
            <a:r>
              <a:rPr lang="en-US" sz="1700"/>
              <a:t>An </a:t>
            </a:r>
            <a:r>
              <a:rPr lang="en-US" sz="1700" b="1">
                <a:solidFill>
                  <a:srgbClr val="CC00CC"/>
                </a:solidFill>
              </a:rPr>
              <a:t>open</a:t>
            </a:r>
            <a:r>
              <a:rPr lang="en-US" sz="1700" b="1"/>
              <a:t> </a:t>
            </a:r>
            <a:r>
              <a:rPr lang="en-US" sz="1700"/>
              <a:t>(or </a:t>
            </a:r>
            <a:r>
              <a:rPr lang="en-US" sz="1700" b="1">
                <a:solidFill>
                  <a:srgbClr val="CC00CC"/>
                </a:solidFill>
              </a:rPr>
              <a:t>direct-contact</a:t>
            </a:r>
            <a:r>
              <a:rPr lang="en-US" sz="1700"/>
              <a:t>) </a:t>
            </a:r>
            <a:r>
              <a:rPr lang="en-US" sz="1700" b="1">
                <a:solidFill>
                  <a:srgbClr val="CC00CC"/>
                </a:solidFill>
              </a:rPr>
              <a:t>feedwater heater</a:t>
            </a:r>
            <a:r>
              <a:rPr lang="en-US" sz="1700" b="1"/>
              <a:t> </a:t>
            </a:r>
            <a:r>
              <a:rPr lang="en-US" sz="1700"/>
              <a:t>is basically a </a:t>
            </a:r>
            <a:r>
              <a:rPr lang="en-US" sz="1700" i="1"/>
              <a:t>mixing chamber, </a:t>
            </a:r>
            <a:r>
              <a:rPr lang="en-US" sz="1700"/>
              <a:t>where the steam extracted from the turbine mixes with the feedwater exiting the pump. Ideally, the mixture leaves the heater as a saturated liquid at the heater pressure.</a:t>
            </a:r>
          </a:p>
        </p:txBody>
      </p:sp>
      <p:pic>
        <p:nvPicPr>
          <p:cNvPr id="14343" name="Picture 10"/>
          <p:cNvPicPr>
            <a:picLocks noChangeAspect="1" noChangeArrowheads="1"/>
          </p:cNvPicPr>
          <p:nvPr/>
        </p:nvPicPr>
        <p:blipFill>
          <a:blip r:embed="rId4"/>
          <a:srcRect/>
          <a:stretch>
            <a:fillRect/>
          </a:stretch>
        </p:blipFill>
        <p:spPr bwMode="auto">
          <a:xfrm>
            <a:off x="4648200" y="76200"/>
            <a:ext cx="4017963" cy="1573213"/>
          </a:xfrm>
          <a:prstGeom prst="rect">
            <a:avLst/>
          </a:prstGeom>
          <a:noFill/>
          <a:ln w="19050">
            <a:solidFill>
              <a:schemeClr val="bg2"/>
            </a:solidFill>
            <a:miter lim="800000"/>
            <a:headEnd/>
            <a:tailEnd/>
          </a:ln>
        </p:spPr>
      </p:pic>
      <p:sp>
        <p:nvSpPr>
          <p:cNvPr id="14344" name="Rectangle 5"/>
          <p:cNvSpPr>
            <a:spLocks noChangeArrowheads="1"/>
          </p:cNvSpPr>
          <p:nvPr/>
        </p:nvSpPr>
        <p:spPr bwMode="auto">
          <a:xfrm>
            <a:off x="6400800" y="2895600"/>
            <a:ext cx="2514600" cy="830263"/>
          </a:xfrm>
          <a:prstGeom prst="rect">
            <a:avLst/>
          </a:prstGeom>
          <a:noFill/>
          <a:ln w="9525">
            <a:noFill/>
            <a:miter lim="800000"/>
            <a:headEnd/>
            <a:tailEnd/>
          </a:ln>
        </p:spPr>
        <p:txBody>
          <a:bodyPr>
            <a:spAutoFit/>
          </a:bodyPr>
          <a:lstStyle/>
          <a:p>
            <a:pPr algn="r"/>
            <a:r>
              <a:rPr lang="en-US" sz="1600">
                <a:solidFill>
                  <a:srgbClr val="3333FF"/>
                </a:solidFill>
              </a:rPr>
              <a:t>The ideal regenerative Rankine cycle with an open feedwater heater.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Slayt Numarası Yer Tutucusu"/>
          <p:cNvSpPr>
            <a:spLocks noGrp="1"/>
          </p:cNvSpPr>
          <p:nvPr>
            <p:ph type="sldNum" sz="quarter" idx="12"/>
          </p:nvPr>
        </p:nvSpPr>
        <p:spPr>
          <a:noFill/>
        </p:spPr>
        <p:txBody>
          <a:bodyPr/>
          <a:lstStyle/>
          <a:p>
            <a:fld id="{686D964B-8A75-4A8E-84B8-EE9E44A32086}" type="slidenum">
              <a:rPr lang="en-US" smtClean="0"/>
              <a:pPr/>
              <a:t>14</a:t>
            </a:fld>
            <a:endParaRPr lang="en-US" smtClean="0"/>
          </a:p>
        </p:txBody>
      </p:sp>
      <p:sp>
        <p:nvSpPr>
          <p:cNvPr id="15363" name="Rectangle 2"/>
          <p:cNvSpPr>
            <a:spLocks noChangeArrowheads="1"/>
          </p:cNvSpPr>
          <p:nvPr/>
        </p:nvSpPr>
        <p:spPr bwMode="auto">
          <a:xfrm>
            <a:off x="609600" y="76200"/>
            <a:ext cx="3997325" cy="457200"/>
          </a:xfrm>
          <a:prstGeom prst="rect">
            <a:avLst/>
          </a:prstGeom>
          <a:noFill/>
          <a:ln w="9525">
            <a:noFill/>
            <a:miter lim="800000"/>
            <a:headEnd/>
            <a:tailEnd/>
          </a:ln>
        </p:spPr>
        <p:txBody>
          <a:bodyPr wrap="none">
            <a:spAutoFit/>
          </a:bodyPr>
          <a:lstStyle/>
          <a:p>
            <a:r>
              <a:rPr lang="en-US" sz="2400" b="1">
                <a:solidFill>
                  <a:srgbClr val="FF3300"/>
                </a:solidFill>
              </a:rPr>
              <a:t>Closed Feedwater Heaters</a:t>
            </a:r>
          </a:p>
        </p:txBody>
      </p:sp>
      <p:sp>
        <p:nvSpPr>
          <p:cNvPr id="15364" name="Rectangle 5"/>
          <p:cNvSpPr>
            <a:spLocks noChangeArrowheads="1"/>
          </p:cNvSpPr>
          <p:nvPr/>
        </p:nvSpPr>
        <p:spPr bwMode="auto">
          <a:xfrm>
            <a:off x="609600" y="533400"/>
            <a:ext cx="7848600" cy="1190625"/>
          </a:xfrm>
          <a:prstGeom prst="rect">
            <a:avLst/>
          </a:prstGeom>
          <a:noFill/>
          <a:ln w="9525">
            <a:noFill/>
            <a:miter lim="800000"/>
            <a:headEnd/>
            <a:tailEnd/>
          </a:ln>
        </p:spPr>
        <p:txBody>
          <a:bodyPr>
            <a:spAutoFit/>
          </a:bodyPr>
          <a:lstStyle/>
          <a:p>
            <a:r>
              <a:rPr lang="en-US"/>
              <a:t>Another type of feedwater heater frequently used in steam power plants is</a:t>
            </a:r>
          </a:p>
          <a:p>
            <a:r>
              <a:rPr lang="en-US"/>
              <a:t>the </a:t>
            </a:r>
            <a:r>
              <a:rPr lang="en-US" b="1">
                <a:solidFill>
                  <a:srgbClr val="CC00CC"/>
                </a:solidFill>
              </a:rPr>
              <a:t>closed feedwater heater</a:t>
            </a:r>
            <a:r>
              <a:rPr lang="en-US"/>
              <a:t>, in which heat is transferred from the extracted steam to the feedwater without any mixing taking place. The two streams now can be at different pressures, since they do not mix.</a:t>
            </a:r>
          </a:p>
        </p:txBody>
      </p:sp>
      <p:pic>
        <p:nvPicPr>
          <p:cNvPr id="15365" name="Picture 9"/>
          <p:cNvPicPr>
            <a:picLocks noChangeAspect="1" noChangeArrowheads="1"/>
          </p:cNvPicPr>
          <p:nvPr/>
        </p:nvPicPr>
        <p:blipFill>
          <a:blip r:embed="rId2"/>
          <a:srcRect/>
          <a:stretch>
            <a:fillRect/>
          </a:stretch>
        </p:blipFill>
        <p:spPr bwMode="auto">
          <a:xfrm>
            <a:off x="214313" y="1828800"/>
            <a:ext cx="8715375" cy="49053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Slayt Numarası Yer Tutucusu"/>
          <p:cNvSpPr>
            <a:spLocks noGrp="1"/>
          </p:cNvSpPr>
          <p:nvPr>
            <p:ph type="sldNum" sz="quarter" idx="12"/>
          </p:nvPr>
        </p:nvSpPr>
        <p:spPr>
          <a:noFill/>
        </p:spPr>
        <p:txBody>
          <a:bodyPr/>
          <a:lstStyle/>
          <a:p>
            <a:fld id="{253DAF7A-A664-40E0-8097-4589D69A9B33}" type="slidenum">
              <a:rPr lang="en-US" smtClean="0"/>
              <a:pPr/>
              <a:t>15</a:t>
            </a:fld>
            <a:endParaRPr lang="en-US" smtClean="0"/>
          </a:p>
        </p:txBody>
      </p:sp>
      <p:sp>
        <p:nvSpPr>
          <p:cNvPr id="16387" name="Rectangle 4"/>
          <p:cNvSpPr>
            <a:spLocks noChangeArrowheads="1"/>
          </p:cNvSpPr>
          <p:nvPr/>
        </p:nvSpPr>
        <p:spPr bwMode="auto">
          <a:xfrm>
            <a:off x="152400" y="228600"/>
            <a:ext cx="6324600" cy="1924050"/>
          </a:xfrm>
          <a:prstGeom prst="rect">
            <a:avLst/>
          </a:prstGeom>
          <a:noFill/>
          <a:ln w="9525">
            <a:noFill/>
            <a:miter lim="800000"/>
            <a:headEnd/>
            <a:tailEnd/>
          </a:ln>
        </p:spPr>
        <p:txBody>
          <a:bodyPr>
            <a:spAutoFit/>
          </a:bodyPr>
          <a:lstStyle/>
          <a:p>
            <a:pPr algn="just">
              <a:spcBef>
                <a:spcPct val="10000"/>
              </a:spcBef>
              <a:spcAft>
                <a:spcPct val="10000"/>
              </a:spcAft>
            </a:pPr>
            <a:r>
              <a:rPr lang="en-US" sz="1700"/>
              <a:t>The closed feedwater heaters are more complex because of the internal tubing network, and thus they are more expensive. Heat transfer in closed feedwater heaters is less effective since the two streams are not allowed to be in direct contact. However, closed feedwater heaters do not require a separate pump for each heater since the extracted steam and the feedwater can be at different pressures. </a:t>
            </a:r>
          </a:p>
        </p:txBody>
      </p:sp>
      <p:sp>
        <p:nvSpPr>
          <p:cNvPr id="16388" name="Rectangle 5"/>
          <p:cNvSpPr>
            <a:spLocks noChangeArrowheads="1"/>
          </p:cNvSpPr>
          <p:nvPr/>
        </p:nvSpPr>
        <p:spPr bwMode="auto">
          <a:xfrm>
            <a:off x="6629400" y="1600200"/>
            <a:ext cx="2362200" cy="4016375"/>
          </a:xfrm>
          <a:prstGeom prst="rect">
            <a:avLst/>
          </a:prstGeom>
          <a:noFill/>
          <a:ln w="9525">
            <a:noFill/>
            <a:miter lim="800000"/>
            <a:headEnd/>
            <a:tailEnd/>
          </a:ln>
        </p:spPr>
        <p:txBody>
          <a:bodyPr>
            <a:spAutoFit/>
          </a:bodyPr>
          <a:lstStyle/>
          <a:p>
            <a:r>
              <a:rPr lang="en-US" sz="1700"/>
              <a:t>Open feedwater heaters are simple and inexpensive and have good heat transfer characteristics. For each heater, however, a pump is required to handle the feedwater.</a:t>
            </a:r>
          </a:p>
          <a:p>
            <a:endParaRPr lang="en-US" sz="1700"/>
          </a:p>
          <a:p>
            <a:r>
              <a:rPr lang="en-US" sz="1700">
                <a:solidFill>
                  <a:srgbClr val="CC00CC"/>
                </a:solidFill>
              </a:rPr>
              <a:t>Most steam power plants use a combination of open and closed feedwater heaters.</a:t>
            </a:r>
          </a:p>
        </p:txBody>
      </p:sp>
      <p:pic>
        <p:nvPicPr>
          <p:cNvPr id="16389" name="Picture 7"/>
          <p:cNvPicPr>
            <a:picLocks noChangeAspect="1" noChangeArrowheads="1"/>
          </p:cNvPicPr>
          <p:nvPr/>
        </p:nvPicPr>
        <p:blipFill>
          <a:blip r:embed="rId2"/>
          <a:srcRect/>
          <a:stretch>
            <a:fillRect/>
          </a:stretch>
        </p:blipFill>
        <p:spPr bwMode="auto">
          <a:xfrm>
            <a:off x="171450" y="2352675"/>
            <a:ext cx="6305550" cy="4352925"/>
          </a:xfrm>
          <a:prstGeom prst="rect">
            <a:avLst/>
          </a:prstGeom>
          <a:noFill/>
          <a:ln w="9525">
            <a:noFill/>
            <a:miter lim="800000"/>
            <a:headEnd/>
            <a:tailEnd/>
          </a:ln>
        </p:spPr>
      </p:pic>
      <p:pic>
        <p:nvPicPr>
          <p:cNvPr id="16390" name="Picture 9"/>
          <p:cNvPicPr>
            <a:picLocks noChangeAspect="1" noChangeArrowheads="1"/>
          </p:cNvPicPr>
          <p:nvPr/>
        </p:nvPicPr>
        <p:blipFill>
          <a:blip r:embed="rId3"/>
          <a:srcRect/>
          <a:stretch>
            <a:fillRect/>
          </a:stretch>
        </p:blipFill>
        <p:spPr bwMode="auto">
          <a:xfrm>
            <a:off x="6553200" y="5638800"/>
            <a:ext cx="2352675" cy="1066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Slayt Numarası Yer Tutucusu"/>
          <p:cNvSpPr>
            <a:spLocks noGrp="1"/>
          </p:cNvSpPr>
          <p:nvPr>
            <p:ph type="sldNum" sz="quarter" idx="12"/>
          </p:nvPr>
        </p:nvSpPr>
        <p:spPr>
          <a:noFill/>
        </p:spPr>
        <p:txBody>
          <a:bodyPr/>
          <a:lstStyle/>
          <a:p>
            <a:fld id="{A7CB4B41-945D-4EE2-80E7-BD533DDAAA1D}" type="slidenum">
              <a:rPr lang="en-US" smtClean="0"/>
              <a:pPr/>
              <a:t>16</a:t>
            </a:fld>
            <a:endParaRPr lang="en-US" smtClean="0"/>
          </a:p>
        </p:txBody>
      </p:sp>
      <p:sp>
        <p:nvSpPr>
          <p:cNvPr id="17411" name="Rectangle 2"/>
          <p:cNvSpPr>
            <a:spLocks noChangeArrowheads="1"/>
          </p:cNvSpPr>
          <p:nvPr/>
        </p:nvSpPr>
        <p:spPr bwMode="auto">
          <a:xfrm>
            <a:off x="533400" y="228600"/>
            <a:ext cx="5181600" cy="954088"/>
          </a:xfrm>
          <a:prstGeom prst="rect">
            <a:avLst/>
          </a:prstGeom>
          <a:solidFill>
            <a:srgbClr val="92D050"/>
          </a:solidFill>
          <a:ln w="9525">
            <a:noFill/>
            <a:miter lim="800000"/>
            <a:headEnd/>
            <a:tailEnd/>
          </a:ln>
        </p:spPr>
        <p:txBody>
          <a:bodyPr>
            <a:spAutoFit/>
          </a:bodyPr>
          <a:lstStyle/>
          <a:p>
            <a:r>
              <a:rPr lang="en-US" sz="2800" b="1">
                <a:solidFill>
                  <a:srgbClr val="C00000"/>
                </a:solidFill>
              </a:rPr>
              <a:t>SECOND-LAW ANALYSIS OF VAPOR POWER CYCLES</a:t>
            </a:r>
          </a:p>
        </p:txBody>
      </p:sp>
      <p:grpSp>
        <p:nvGrpSpPr>
          <p:cNvPr id="17412" name="Group 15"/>
          <p:cNvGrpSpPr>
            <a:grpSpLocks/>
          </p:cNvGrpSpPr>
          <p:nvPr/>
        </p:nvGrpSpPr>
        <p:grpSpPr bwMode="auto">
          <a:xfrm>
            <a:off x="457200" y="1385888"/>
            <a:ext cx="7696200" cy="4024312"/>
            <a:chOff x="336" y="777"/>
            <a:chExt cx="4848" cy="2535"/>
          </a:xfrm>
        </p:grpSpPr>
        <p:pic>
          <p:nvPicPr>
            <p:cNvPr id="17414" name="Picture 3"/>
            <p:cNvPicPr>
              <a:picLocks noChangeAspect="1" noChangeArrowheads="1"/>
            </p:cNvPicPr>
            <p:nvPr/>
          </p:nvPicPr>
          <p:blipFill>
            <a:blip r:embed="rId2"/>
            <a:srcRect/>
            <a:stretch>
              <a:fillRect/>
            </a:stretch>
          </p:blipFill>
          <p:spPr bwMode="auto">
            <a:xfrm>
              <a:off x="384" y="1008"/>
              <a:ext cx="4754" cy="400"/>
            </a:xfrm>
            <a:prstGeom prst="rect">
              <a:avLst/>
            </a:prstGeom>
            <a:noFill/>
            <a:ln w="9525">
              <a:noFill/>
              <a:miter lim="800000"/>
              <a:headEnd/>
              <a:tailEnd/>
            </a:ln>
          </p:spPr>
        </p:pic>
        <p:pic>
          <p:nvPicPr>
            <p:cNvPr id="17415" name="Picture 4"/>
            <p:cNvPicPr>
              <a:picLocks noChangeAspect="1" noChangeArrowheads="1"/>
            </p:cNvPicPr>
            <p:nvPr/>
          </p:nvPicPr>
          <p:blipFill>
            <a:blip r:embed="rId3"/>
            <a:srcRect/>
            <a:stretch>
              <a:fillRect/>
            </a:stretch>
          </p:blipFill>
          <p:spPr bwMode="auto">
            <a:xfrm>
              <a:off x="384" y="1488"/>
              <a:ext cx="3495" cy="412"/>
            </a:xfrm>
            <a:prstGeom prst="rect">
              <a:avLst/>
            </a:prstGeom>
            <a:noFill/>
            <a:ln w="9525">
              <a:noFill/>
              <a:miter lim="800000"/>
              <a:headEnd/>
              <a:tailEnd/>
            </a:ln>
          </p:spPr>
        </p:pic>
        <p:pic>
          <p:nvPicPr>
            <p:cNvPr id="17416" name="Picture 5"/>
            <p:cNvPicPr>
              <a:picLocks noChangeAspect="1" noChangeArrowheads="1"/>
            </p:cNvPicPr>
            <p:nvPr/>
          </p:nvPicPr>
          <p:blipFill>
            <a:blip r:embed="rId4"/>
            <a:srcRect/>
            <a:stretch>
              <a:fillRect/>
            </a:stretch>
          </p:blipFill>
          <p:spPr bwMode="auto">
            <a:xfrm>
              <a:off x="384" y="1968"/>
              <a:ext cx="2748" cy="397"/>
            </a:xfrm>
            <a:prstGeom prst="rect">
              <a:avLst/>
            </a:prstGeom>
            <a:noFill/>
            <a:ln w="9525">
              <a:noFill/>
              <a:miter lim="800000"/>
              <a:headEnd/>
              <a:tailEnd/>
            </a:ln>
          </p:spPr>
        </p:pic>
        <p:pic>
          <p:nvPicPr>
            <p:cNvPr id="17417" name="Picture 6"/>
            <p:cNvPicPr>
              <a:picLocks noChangeAspect="1" noChangeArrowheads="1"/>
            </p:cNvPicPr>
            <p:nvPr/>
          </p:nvPicPr>
          <p:blipFill>
            <a:blip r:embed="rId5"/>
            <a:srcRect/>
            <a:stretch>
              <a:fillRect/>
            </a:stretch>
          </p:blipFill>
          <p:spPr bwMode="auto">
            <a:xfrm>
              <a:off x="384" y="2451"/>
              <a:ext cx="2235" cy="381"/>
            </a:xfrm>
            <a:prstGeom prst="rect">
              <a:avLst/>
            </a:prstGeom>
            <a:noFill/>
            <a:ln w="9525">
              <a:noFill/>
              <a:miter lim="800000"/>
              <a:headEnd/>
              <a:tailEnd/>
            </a:ln>
          </p:spPr>
        </p:pic>
        <p:pic>
          <p:nvPicPr>
            <p:cNvPr id="17418" name="Picture 7"/>
            <p:cNvPicPr>
              <a:picLocks noChangeAspect="1" noChangeArrowheads="1"/>
            </p:cNvPicPr>
            <p:nvPr/>
          </p:nvPicPr>
          <p:blipFill>
            <a:blip r:embed="rId6"/>
            <a:srcRect/>
            <a:stretch>
              <a:fillRect/>
            </a:stretch>
          </p:blipFill>
          <p:spPr bwMode="auto">
            <a:xfrm>
              <a:off x="384" y="2935"/>
              <a:ext cx="3293" cy="377"/>
            </a:xfrm>
            <a:prstGeom prst="rect">
              <a:avLst/>
            </a:prstGeom>
            <a:noFill/>
            <a:ln w="9525">
              <a:noFill/>
              <a:miter lim="800000"/>
              <a:headEnd/>
              <a:tailEnd/>
            </a:ln>
          </p:spPr>
        </p:pic>
        <p:sp>
          <p:nvSpPr>
            <p:cNvPr id="17419" name="Text Box 8"/>
            <p:cNvSpPr txBox="1">
              <a:spLocks noChangeArrowheads="1"/>
            </p:cNvSpPr>
            <p:nvPr/>
          </p:nvSpPr>
          <p:spPr bwMode="auto">
            <a:xfrm>
              <a:off x="336" y="777"/>
              <a:ext cx="2928" cy="231"/>
            </a:xfrm>
            <a:prstGeom prst="rect">
              <a:avLst/>
            </a:prstGeom>
            <a:noFill/>
            <a:ln w="9525">
              <a:noFill/>
              <a:miter lim="800000"/>
              <a:headEnd/>
              <a:tailEnd/>
            </a:ln>
          </p:spPr>
          <p:txBody>
            <a:bodyPr>
              <a:spAutoFit/>
            </a:bodyPr>
            <a:lstStyle/>
            <a:p>
              <a:pPr>
                <a:spcBef>
                  <a:spcPct val="50000"/>
                </a:spcBef>
              </a:pPr>
              <a:r>
                <a:rPr lang="en-US"/>
                <a:t>Exergy destruction for a steady-flow system</a:t>
              </a:r>
            </a:p>
          </p:txBody>
        </p:sp>
        <p:sp>
          <p:nvSpPr>
            <p:cNvPr id="17420" name="Text Box 9"/>
            <p:cNvSpPr txBox="1">
              <a:spLocks noChangeArrowheads="1"/>
            </p:cNvSpPr>
            <p:nvPr/>
          </p:nvSpPr>
          <p:spPr bwMode="auto">
            <a:xfrm>
              <a:off x="3888" y="1488"/>
              <a:ext cx="1248" cy="404"/>
            </a:xfrm>
            <a:prstGeom prst="rect">
              <a:avLst/>
            </a:prstGeom>
            <a:noFill/>
            <a:ln w="9525">
              <a:noFill/>
              <a:miter lim="800000"/>
              <a:headEnd/>
              <a:tailEnd/>
            </a:ln>
          </p:spPr>
          <p:txBody>
            <a:bodyPr>
              <a:spAutoFit/>
            </a:bodyPr>
            <a:lstStyle/>
            <a:p>
              <a:pPr>
                <a:spcBef>
                  <a:spcPct val="50000"/>
                </a:spcBef>
              </a:pPr>
              <a:r>
                <a:rPr lang="en-US"/>
                <a:t>Steady-flow, one-inlet, one-exit</a:t>
              </a:r>
            </a:p>
          </p:txBody>
        </p:sp>
        <p:sp>
          <p:nvSpPr>
            <p:cNvPr id="17421" name="Text Box 10"/>
            <p:cNvSpPr txBox="1">
              <a:spLocks noChangeArrowheads="1"/>
            </p:cNvSpPr>
            <p:nvPr/>
          </p:nvSpPr>
          <p:spPr bwMode="auto">
            <a:xfrm>
              <a:off x="3168" y="2064"/>
              <a:ext cx="2016" cy="231"/>
            </a:xfrm>
            <a:prstGeom prst="rect">
              <a:avLst/>
            </a:prstGeom>
            <a:noFill/>
            <a:ln w="9525">
              <a:noFill/>
              <a:miter lim="800000"/>
              <a:headEnd/>
              <a:tailEnd/>
            </a:ln>
          </p:spPr>
          <p:txBody>
            <a:bodyPr>
              <a:spAutoFit/>
            </a:bodyPr>
            <a:lstStyle/>
            <a:p>
              <a:pPr>
                <a:spcBef>
                  <a:spcPct val="50000"/>
                </a:spcBef>
              </a:pPr>
              <a:r>
                <a:rPr lang="en-US"/>
                <a:t>Exergy destruction of a cycle</a:t>
              </a:r>
            </a:p>
          </p:txBody>
        </p:sp>
        <p:sp>
          <p:nvSpPr>
            <p:cNvPr id="17422" name="Text Box 11"/>
            <p:cNvSpPr txBox="1">
              <a:spLocks noChangeArrowheads="1"/>
            </p:cNvSpPr>
            <p:nvPr/>
          </p:nvSpPr>
          <p:spPr bwMode="auto">
            <a:xfrm>
              <a:off x="2640" y="2476"/>
              <a:ext cx="2064" cy="404"/>
            </a:xfrm>
            <a:prstGeom prst="rect">
              <a:avLst/>
            </a:prstGeom>
            <a:noFill/>
            <a:ln w="9525">
              <a:noFill/>
              <a:miter lim="800000"/>
              <a:headEnd/>
              <a:tailEnd/>
            </a:ln>
          </p:spPr>
          <p:txBody>
            <a:bodyPr>
              <a:spAutoFit/>
            </a:bodyPr>
            <a:lstStyle/>
            <a:p>
              <a:pPr>
                <a:spcBef>
                  <a:spcPct val="50000"/>
                </a:spcBef>
              </a:pPr>
              <a:r>
                <a:rPr lang="en-US"/>
                <a:t>For a cycle with heat transfer only with a source and a sink</a:t>
              </a:r>
            </a:p>
          </p:txBody>
        </p:sp>
        <p:sp>
          <p:nvSpPr>
            <p:cNvPr id="17423" name="Text Box 12"/>
            <p:cNvSpPr txBox="1">
              <a:spLocks noChangeArrowheads="1"/>
            </p:cNvSpPr>
            <p:nvPr/>
          </p:nvSpPr>
          <p:spPr bwMode="auto">
            <a:xfrm>
              <a:off x="3696" y="3033"/>
              <a:ext cx="1104" cy="231"/>
            </a:xfrm>
            <a:prstGeom prst="rect">
              <a:avLst/>
            </a:prstGeom>
            <a:noFill/>
            <a:ln w="9525">
              <a:noFill/>
              <a:miter lim="800000"/>
              <a:headEnd/>
              <a:tailEnd/>
            </a:ln>
          </p:spPr>
          <p:txBody>
            <a:bodyPr>
              <a:spAutoFit/>
            </a:bodyPr>
            <a:lstStyle/>
            <a:p>
              <a:pPr>
                <a:spcBef>
                  <a:spcPct val="50000"/>
                </a:spcBef>
              </a:pPr>
              <a:r>
                <a:rPr lang="en-US"/>
                <a:t>Stream exergy</a:t>
              </a:r>
            </a:p>
          </p:txBody>
        </p:sp>
      </p:grpSp>
      <p:sp>
        <p:nvSpPr>
          <p:cNvPr id="17413" name="Rectangle 13"/>
          <p:cNvSpPr>
            <a:spLocks noChangeArrowheads="1"/>
          </p:cNvSpPr>
          <p:nvPr/>
        </p:nvSpPr>
        <p:spPr bwMode="auto">
          <a:xfrm>
            <a:off x="533400" y="5638800"/>
            <a:ext cx="7315200" cy="720725"/>
          </a:xfrm>
          <a:prstGeom prst="rect">
            <a:avLst/>
          </a:prstGeom>
          <a:solidFill>
            <a:srgbClr val="FFCC99"/>
          </a:solidFill>
          <a:ln w="19050">
            <a:solidFill>
              <a:schemeClr val="bg2"/>
            </a:solidFill>
            <a:miter lim="800000"/>
            <a:headEnd/>
            <a:tailEnd/>
          </a:ln>
        </p:spPr>
        <p:txBody>
          <a:bodyPr>
            <a:spAutoFit/>
          </a:bodyPr>
          <a:lstStyle/>
          <a:p>
            <a:r>
              <a:rPr lang="en-US" sz="2000"/>
              <a:t>A second-law analysis of vaporpower cycles reveals where the largest irreversibilities occur and where to start improvements.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Slayt Numarası Yer Tutucusu"/>
          <p:cNvSpPr>
            <a:spLocks noGrp="1"/>
          </p:cNvSpPr>
          <p:nvPr>
            <p:ph type="sldNum" sz="quarter" idx="12"/>
          </p:nvPr>
        </p:nvSpPr>
        <p:spPr>
          <a:noFill/>
        </p:spPr>
        <p:txBody>
          <a:bodyPr/>
          <a:lstStyle/>
          <a:p>
            <a:fld id="{110B47F6-A342-4B3B-B3C9-EC3FC74D96F8}" type="slidenum">
              <a:rPr lang="en-US" smtClean="0"/>
              <a:pPr/>
              <a:t>17</a:t>
            </a:fld>
            <a:endParaRPr lang="en-US" smtClean="0"/>
          </a:p>
        </p:txBody>
      </p:sp>
      <p:sp>
        <p:nvSpPr>
          <p:cNvPr id="18435" name="Rectangle 2"/>
          <p:cNvSpPr>
            <a:spLocks noChangeArrowheads="1"/>
          </p:cNvSpPr>
          <p:nvPr/>
        </p:nvSpPr>
        <p:spPr bwMode="auto">
          <a:xfrm>
            <a:off x="609600" y="76200"/>
            <a:ext cx="32766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COGENERATION</a:t>
            </a:r>
          </a:p>
        </p:txBody>
      </p:sp>
      <p:sp>
        <p:nvSpPr>
          <p:cNvPr id="18436" name="Rectangle 7"/>
          <p:cNvSpPr>
            <a:spLocks noChangeArrowheads="1"/>
          </p:cNvSpPr>
          <p:nvPr/>
        </p:nvSpPr>
        <p:spPr bwMode="auto">
          <a:xfrm>
            <a:off x="533400" y="609600"/>
            <a:ext cx="7772400" cy="1190625"/>
          </a:xfrm>
          <a:prstGeom prst="rect">
            <a:avLst/>
          </a:prstGeom>
          <a:noFill/>
          <a:ln w="9525">
            <a:noFill/>
            <a:miter lim="800000"/>
            <a:headEnd/>
            <a:tailEnd/>
          </a:ln>
        </p:spPr>
        <p:txBody>
          <a:bodyPr>
            <a:spAutoFit/>
          </a:bodyPr>
          <a:lstStyle/>
          <a:p>
            <a:r>
              <a:rPr lang="en-US"/>
              <a:t>Many industries require energy input in the form of heat, called </a:t>
            </a:r>
            <a:r>
              <a:rPr lang="en-US" b="1" i="1">
                <a:solidFill>
                  <a:srgbClr val="C00000"/>
                </a:solidFill>
              </a:rPr>
              <a:t>process heat</a:t>
            </a:r>
            <a:r>
              <a:rPr lang="en-US" i="1"/>
              <a:t>. </a:t>
            </a:r>
            <a:r>
              <a:rPr lang="en-US"/>
              <a:t>Process heat in these industries is usually supplied by steam at 5 to 7 atm and 150 to 200°C. Energy is usually transferred to the steam by burning coal, oil, natural gas, or another fuel in a furnace.</a:t>
            </a:r>
            <a:endParaRPr lang="en-US" i="1"/>
          </a:p>
        </p:txBody>
      </p:sp>
      <p:sp>
        <p:nvSpPr>
          <p:cNvPr id="18437" name="Rectangle 8"/>
          <p:cNvSpPr>
            <a:spLocks noChangeArrowheads="1"/>
          </p:cNvSpPr>
          <p:nvPr/>
        </p:nvSpPr>
        <p:spPr bwMode="auto">
          <a:xfrm>
            <a:off x="4876800" y="2066925"/>
            <a:ext cx="3733800" cy="3495675"/>
          </a:xfrm>
          <a:prstGeom prst="rect">
            <a:avLst/>
          </a:prstGeom>
          <a:noFill/>
          <a:ln w="9525">
            <a:noFill/>
            <a:miter lim="800000"/>
            <a:headEnd/>
            <a:tailEnd/>
          </a:ln>
        </p:spPr>
        <p:txBody>
          <a:bodyPr>
            <a:spAutoFit/>
          </a:bodyPr>
          <a:lstStyle/>
          <a:p>
            <a:pPr>
              <a:spcBef>
                <a:spcPct val="10000"/>
              </a:spcBef>
              <a:spcAft>
                <a:spcPct val="10000"/>
              </a:spcAft>
            </a:pPr>
            <a:r>
              <a:rPr lang="en-US">
                <a:solidFill>
                  <a:srgbClr val="3333FF"/>
                </a:solidFill>
              </a:rPr>
              <a:t>Industries that use large amounts of process heat also consume a large amount of electric power. </a:t>
            </a:r>
          </a:p>
          <a:p>
            <a:pPr>
              <a:spcBef>
                <a:spcPct val="10000"/>
              </a:spcBef>
              <a:spcAft>
                <a:spcPct val="10000"/>
              </a:spcAft>
            </a:pPr>
            <a:r>
              <a:rPr lang="en-US"/>
              <a:t>It makes sense to use the already-existing work potential to produce power instead of letting it go to waste. </a:t>
            </a:r>
          </a:p>
          <a:p>
            <a:pPr>
              <a:spcBef>
                <a:spcPct val="10000"/>
              </a:spcBef>
              <a:spcAft>
                <a:spcPct val="10000"/>
              </a:spcAft>
            </a:pPr>
            <a:r>
              <a:rPr lang="en-US">
                <a:solidFill>
                  <a:srgbClr val="3333FF"/>
                </a:solidFill>
              </a:rPr>
              <a:t>The result is a plant that produces electricity while meeting the process-heat requirements of certain industrial processes (cogeneration plant)</a:t>
            </a:r>
            <a:endParaRPr lang="en-US" i="1">
              <a:solidFill>
                <a:srgbClr val="3333FF"/>
              </a:solidFill>
            </a:endParaRPr>
          </a:p>
        </p:txBody>
      </p:sp>
      <p:sp>
        <p:nvSpPr>
          <p:cNvPr id="18438" name="Rectangle 9"/>
          <p:cNvSpPr>
            <a:spLocks noChangeArrowheads="1"/>
          </p:cNvSpPr>
          <p:nvPr/>
        </p:nvSpPr>
        <p:spPr bwMode="auto">
          <a:xfrm>
            <a:off x="609600" y="6121400"/>
            <a:ext cx="7543800" cy="660400"/>
          </a:xfrm>
          <a:prstGeom prst="rect">
            <a:avLst/>
          </a:prstGeom>
          <a:solidFill>
            <a:srgbClr val="FFCC99"/>
          </a:solidFill>
          <a:ln w="19050">
            <a:solidFill>
              <a:schemeClr val="bg2"/>
            </a:solidFill>
            <a:miter lim="800000"/>
            <a:headEnd/>
            <a:tailEnd/>
          </a:ln>
        </p:spPr>
        <p:txBody>
          <a:bodyPr>
            <a:spAutoFit/>
          </a:bodyPr>
          <a:lstStyle/>
          <a:p>
            <a:pPr>
              <a:spcBef>
                <a:spcPct val="10000"/>
              </a:spcBef>
              <a:spcAft>
                <a:spcPct val="10000"/>
              </a:spcAft>
            </a:pPr>
            <a:r>
              <a:rPr lang="en-US" b="1">
                <a:solidFill>
                  <a:srgbClr val="CC00CC"/>
                </a:solidFill>
              </a:rPr>
              <a:t>Cogeneration:</a:t>
            </a:r>
            <a:r>
              <a:rPr lang="en-US"/>
              <a:t> The production of more than one useful form of energy (such as process heat and electric power) from the same energy source.</a:t>
            </a:r>
          </a:p>
        </p:txBody>
      </p:sp>
      <p:pic>
        <p:nvPicPr>
          <p:cNvPr id="18439" name="Picture 9"/>
          <p:cNvPicPr>
            <a:picLocks noChangeAspect="1" noChangeArrowheads="1"/>
          </p:cNvPicPr>
          <p:nvPr/>
        </p:nvPicPr>
        <p:blipFill>
          <a:blip r:embed="rId2"/>
          <a:srcRect/>
          <a:stretch>
            <a:fillRect/>
          </a:stretch>
        </p:blipFill>
        <p:spPr bwMode="auto">
          <a:xfrm>
            <a:off x="609600" y="1885950"/>
            <a:ext cx="3886200" cy="41338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3 Slayt Numarası Yer Tutucusu"/>
          <p:cNvSpPr>
            <a:spLocks noGrp="1"/>
          </p:cNvSpPr>
          <p:nvPr>
            <p:ph type="sldNum" sz="quarter" idx="12"/>
          </p:nvPr>
        </p:nvSpPr>
        <p:spPr>
          <a:noFill/>
        </p:spPr>
        <p:txBody>
          <a:bodyPr/>
          <a:lstStyle/>
          <a:p>
            <a:fld id="{A814AA9F-5D19-4CAE-A329-FD93D7006A0B}" type="slidenum">
              <a:rPr lang="en-US" smtClean="0"/>
              <a:pPr/>
              <a:t>18</a:t>
            </a:fld>
            <a:endParaRPr lang="en-US" smtClean="0"/>
          </a:p>
        </p:txBody>
      </p:sp>
      <p:sp>
        <p:nvSpPr>
          <p:cNvPr id="19459" name="Text Box 11"/>
          <p:cNvSpPr txBox="1">
            <a:spLocks noChangeArrowheads="1"/>
          </p:cNvSpPr>
          <p:nvPr/>
        </p:nvSpPr>
        <p:spPr bwMode="auto">
          <a:xfrm>
            <a:off x="762000" y="381000"/>
            <a:ext cx="1371600" cy="701675"/>
          </a:xfrm>
          <a:prstGeom prst="rect">
            <a:avLst/>
          </a:prstGeom>
          <a:noFill/>
          <a:ln w="9525">
            <a:noFill/>
            <a:miter lim="800000"/>
            <a:headEnd/>
            <a:tailEnd/>
          </a:ln>
        </p:spPr>
        <p:txBody>
          <a:bodyPr>
            <a:spAutoFit/>
          </a:bodyPr>
          <a:lstStyle/>
          <a:p>
            <a:pPr>
              <a:spcBef>
                <a:spcPct val="50000"/>
              </a:spcBef>
            </a:pPr>
            <a:r>
              <a:rPr lang="en-US" sz="2000"/>
              <a:t>Utilization factor</a:t>
            </a:r>
          </a:p>
        </p:txBody>
      </p:sp>
      <p:sp>
        <p:nvSpPr>
          <p:cNvPr id="19460" name="Rectangle 12"/>
          <p:cNvSpPr>
            <a:spLocks noChangeArrowheads="1"/>
          </p:cNvSpPr>
          <p:nvPr/>
        </p:nvSpPr>
        <p:spPr bwMode="auto">
          <a:xfrm>
            <a:off x="4953000" y="2819400"/>
            <a:ext cx="3657600" cy="3324225"/>
          </a:xfrm>
          <a:prstGeom prst="rect">
            <a:avLst/>
          </a:prstGeom>
          <a:noFill/>
          <a:ln w="9525">
            <a:noFill/>
            <a:miter lim="800000"/>
            <a:headEnd/>
            <a:tailEnd/>
          </a:ln>
        </p:spPr>
        <p:txBody>
          <a:bodyPr>
            <a:spAutoFit/>
          </a:bodyPr>
          <a:lstStyle/>
          <a:p>
            <a:pPr marL="342900" indent="-342900">
              <a:spcBef>
                <a:spcPct val="15000"/>
              </a:spcBef>
              <a:spcAft>
                <a:spcPct val="15000"/>
              </a:spcAft>
              <a:buClr>
                <a:srgbClr val="FF3300"/>
              </a:buClr>
              <a:buFontTx/>
              <a:buChar char="•"/>
            </a:pPr>
            <a:r>
              <a:rPr lang="en-US" sz="2000"/>
              <a:t>The utilization factor of the ideal steam-turbine cogeneration plant is 100%. </a:t>
            </a:r>
          </a:p>
          <a:p>
            <a:pPr marL="342900" indent="-342900">
              <a:spcBef>
                <a:spcPct val="15000"/>
              </a:spcBef>
              <a:spcAft>
                <a:spcPct val="15000"/>
              </a:spcAft>
              <a:buClr>
                <a:srgbClr val="FF3300"/>
              </a:buClr>
              <a:buFontTx/>
              <a:buChar char="•"/>
            </a:pPr>
            <a:r>
              <a:rPr lang="en-US" sz="2000">
                <a:solidFill>
                  <a:srgbClr val="CC00CC"/>
                </a:solidFill>
              </a:rPr>
              <a:t>Actual cogeneration plants have utilization factors as high as 80%.</a:t>
            </a:r>
            <a:r>
              <a:rPr lang="en-US" sz="2000"/>
              <a:t> </a:t>
            </a:r>
          </a:p>
          <a:p>
            <a:pPr marL="342900" indent="-342900">
              <a:spcBef>
                <a:spcPct val="15000"/>
              </a:spcBef>
              <a:spcAft>
                <a:spcPct val="15000"/>
              </a:spcAft>
              <a:buClr>
                <a:srgbClr val="FF3300"/>
              </a:buClr>
              <a:buFontTx/>
              <a:buChar char="•"/>
            </a:pPr>
            <a:r>
              <a:rPr lang="en-US" sz="2000"/>
              <a:t>Some recent cogeneration plants have even higher utilization factors.</a:t>
            </a:r>
          </a:p>
        </p:txBody>
      </p:sp>
      <p:pic>
        <p:nvPicPr>
          <p:cNvPr id="19461" name="Picture 9"/>
          <p:cNvPicPr>
            <a:picLocks noChangeAspect="1" noChangeArrowheads="1"/>
          </p:cNvPicPr>
          <p:nvPr/>
        </p:nvPicPr>
        <p:blipFill>
          <a:blip r:embed="rId2"/>
          <a:srcRect/>
          <a:stretch>
            <a:fillRect/>
          </a:stretch>
        </p:blipFill>
        <p:spPr bwMode="auto">
          <a:xfrm>
            <a:off x="609600" y="1323975"/>
            <a:ext cx="3971925" cy="5305425"/>
          </a:xfrm>
          <a:prstGeom prst="rect">
            <a:avLst/>
          </a:prstGeom>
          <a:noFill/>
          <a:ln w="9525">
            <a:noFill/>
            <a:miter lim="800000"/>
            <a:headEnd/>
            <a:tailEnd/>
          </a:ln>
        </p:spPr>
      </p:pic>
      <p:pic>
        <p:nvPicPr>
          <p:cNvPr id="19462" name="Picture 10"/>
          <p:cNvPicPr>
            <a:picLocks noChangeAspect="1" noChangeArrowheads="1"/>
          </p:cNvPicPr>
          <p:nvPr/>
        </p:nvPicPr>
        <p:blipFill>
          <a:blip r:embed="rId3"/>
          <a:srcRect/>
          <a:stretch>
            <a:fillRect/>
          </a:stretch>
        </p:blipFill>
        <p:spPr bwMode="auto">
          <a:xfrm>
            <a:off x="2133600" y="276225"/>
            <a:ext cx="6343650" cy="866775"/>
          </a:xfrm>
          <a:prstGeom prst="rect">
            <a:avLst/>
          </a:prstGeom>
          <a:noFill/>
          <a:ln w="9525">
            <a:noFill/>
            <a:miter lim="800000"/>
            <a:headEnd/>
            <a:tailEnd/>
          </a:ln>
        </p:spPr>
      </p:pic>
      <p:pic>
        <p:nvPicPr>
          <p:cNvPr id="19463" name="Picture 11"/>
          <p:cNvPicPr>
            <a:picLocks noChangeAspect="1" noChangeArrowheads="1"/>
          </p:cNvPicPr>
          <p:nvPr/>
        </p:nvPicPr>
        <p:blipFill>
          <a:blip r:embed="rId4"/>
          <a:srcRect/>
          <a:stretch>
            <a:fillRect/>
          </a:stretch>
        </p:blipFill>
        <p:spPr bwMode="auto">
          <a:xfrm>
            <a:off x="6743700" y="1285875"/>
            <a:ext cx="1562100" cy="8477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3 Slayt Numarası Yer Tutucusu"/>
          <p:cNvSpPr>
            <a:spLocks noGrp="1"/>
          </p:cNvSpPr>
          <p:nvPr>
            <p:ph type="sldNum" sz="quarter" idx="12"/>
          </p:nvPr>
        </p:nvSpPr>
        <p:spPr>
          <a:noFill/>
        </p:spPr>
        <p:txBody>
          <a:bodyPr/>
          <a:lstStyle/>
          <a:p>
            <a:fld id="{1EB8ABF8-5B3A-49B8-9939-D522A13B35E6}" type="slidenum">
              <a:rPr lang="en-US" smtClean="0"/>
              <a:pPr/>
              <a:t>19</a:t>
            </a:fld>
            <a:endParaRPr lang="en-US" smtClean="0"/>
          </a:p>
        </p:txBody>
      </p:sp>
      <p:pic>
        <p:nvPicPr>
          <p:cNvPr id="20483" name="Picture 4"/>
          <p:cNvPicPr>
            <a:picLocks noChangeAspect="1" noChangeArrowheads="1"/>
          </p:cNvPicPr>
          <p:nvPr/>
        </p:nvPicPr>
        <p:blipFill>
          <a:blip r:embed="rId2"/>
          <a:srcRect/>
          <a:stretch>
            <a:fillRect/>
          </a:stretch>
        </p:blipFill>
        <p:spPr bwMode="auto">
          <a:xfrm>
            <a:off x="4495800" y="4932363"/>
            <a:ext cx="4387850" cy="1697037"/>
          </a:xfrm>
          <a:prstGeom prst="rect">
            <a:avLst/>
          </a:prstGeom>
          <a:noFill/>
          <a:ln w="9525">
            <a:noFill/>
            <a:miter lim="800000"/>
            <a:headEnd/>
            <a:tailEnd/>
          </a:ln>
        </p:spPr>
      </p:pic>
      <p:sp>
        <p:nvSpPr>
          <p:cNvPr id="20484" name="Rectangle 5"/>
          <p:cNvSpPr>
            <a:spLocks noChangeArrowheads="1"/>
          </p:cNvSpPr>
          <p:nvPr/>
        </p:nvSpPr>
        <p:spPr bwMode="auto">
          <a:xfrm>
            <a:off x="4419600" y="304800"/>
            <a:ext cx="4495800" cy="4391025"/>
          </a:xfrm>
          <a:prstGeom prst="rect">
            <a:avLst/>
          </a:prstGeom>
          <a:noFill/>
          <a:ln w="9525">
            <a:noFill/>
            <a:miter lim="800000"/>
            <a:headEnd/>
            <a:tailEnd/>
          </a:ln>
        </p:spPr>
        <p:txBody>
          <a:bodyPr>
            <a:spAutoFit/>
          </a:bodyPr>
          <a:lstStyle/>
          <a:p>
            <a:pPr>
              <a:spcBef>
                <a:spcPct val="10000"/>
              </a:spcBef>
              <a:spcAft>
                <a:spcPct val="10000"/>
              </a:spcAft>
            </a:pPr>
            <a:r>
              <a:rPr lang="en-US" sz="1600"/>
              <a:t>At times of high demand for process heat, all the steam is routed to the process-heating units and none to the condenser (</a:t>
            </a:r>
            <a:r>
              <a:rPr lang="en-US" sz="1600" i="1"/>
              <a:t>m</a:t>
            </a:r>
            <a:r>
              <a:rPr lang="en-US" sz="1600" baseline="-25000"/>
              <a:t>7</a:t>
            </a:r>
            <a:r>
              <a:rPr lang="en-US" sz="1600"/>
              <a:t>= 0). The waste heat is zero in this mode. </a:t>
            </a:r>
          </a:p>
          <a:p>
            <a:pPr>
              <a:spcBef>
                <a:spcPct val="10000"/>
              </a:spcBef>
              <a:spcAft>
                <a:spcPct val="10000"/>
              </a:spcAft>
            </a:pPr>
            <a:r>
              <a:rPr lang="en-US" sz="1600">
                <a:solidFill>
                  <a:srgbClr val="CC00CC"/>
                </a:solidFill>
              </a:rPr>
              <a:t>If this is not sufficient, some steam leaving the boiler is throttled by an expansion or pressure-reducing valve to the extraction pressure </a:t>
            </a:r>
            <a:r>
              <a:rPr lang="en-US" sz="1600" i="1">
                <a:solidFill>
                  <a:srgbClr val="CC00CC"/>
                </a:solidFill>
              </a:rPr>
              <a:t>P</a:t>
            </a:r>
            <a:r>
              <a:rPr lang="en-US" sz="1600" baseline="-25000">
                <a:solidFill>
                  <a:srgbClr val="CC00CC"/>
                </a:solidFill>
              </a:rPr>
              <a:t>6</a:t>
            </a:r>
            <a:r>
              <a:rPr lang="en-US" sz="1600">
                <a:solidFill>
                  <a:srgbClr val="CC00CC"/>
                </a:solidFill>
              </a:rPr>
              <a:t> and is directed to the process-heating unit.</a:t>
            </a:r>
          </a:p>
          <a:p>
            <a:pPr>
              <a:spcBef>
                <a:spcPct val="10000"/>
              </a:spcBef>
              <a:spcAft>
                <a:spcPct val="10000"/>
              </a:spcAft>
            </a:pPr>
            <a:r>
              <a:rPr lang="en-US" sz="1600"/>
              <a:t>Maximum process heating is realized when all the steam leaving the boiler passes through the PRV (</a:t>
            </a:r>
            <a:r>
              <a:rPr lang="en-US" sz="1600" i="1"/>
              <a:t>m</a:t>
            </a:r>
            <a:r>
              <a:rPr lang="en-US" sz="1600" baseline="-25000"/>
              <a:t>5</a:t>
            </a:r>
            <a:r>
              <a:rPr lang="en-US" sz="1600"/>
              <a:t>= </a:t>
            </a:r>
            <a:r>
              <a:rPr lang="en-US" sz="1600" i="1"/>
              <a:t>m</a:t>
            </a:r>
            <a:r>
              <a:rPr lang="en-US" sz="1600" baseline="-25000"/>
              <a:t>4</a:t>
            </a:r>
            <a:r>
              <a:rPr lang="en-US" sz="1600"/>
              <a:t>). No power is produced in this mode. </a:t>
            </a:r>
          </a:p>
          <a:p>
            <a:pPr>
              <a:spcBef>
                <a:spcPct val="10000"/>
              </a:spcBef>
              <a:spcAft>
                <a:spcPct val="10000"/>
              </a:spcAft>
            </a:pPr>
            <a:r>
              <a:rPr lang="en-US" sz="1600">
                <a:solidFill>
                  <a:srgbClr val="CC00CC"/>
                </a:solidFill>
              </a:rPr>
              <a:t>When there is no demand for process heat, all the steam passes through the turbine and the condenser (</a:t>
            </a:r>
            <a:r>
              <a:rPr lang="en-US" sz="1600" i="1">
                <a:solidFill>
                  <a:srgbClr val="CC00CC"/>
                </a:solidFill>
              </a:rPr>
              <a:t>m</a:t>
            </a:r>
            <a:r>
              <a:rPr lang="en-US" sz="1600" baseline="-25000">
                <a:solidFill>
                  <a:srgbClr val="CC00CC"/>
                </a:solidFill>
              </a:rPr>
              <a:t>5</a:t>
            </a:r>
            <a:r>
              <a:rPr lang="en-US" sz="1600">
                <a:solidFill>
                  <a:srgbClr val="CC00CC"/>
                </a:solidFill>
              </a:rPr>
              <a:t>=</a:t>
            </a:r>
            <a:r>
              <a:rPr lang="en-US" sz="1600" i="1">
                <a:solidFill>
                  <a:srgbClr val="CC00CC"/>
                </a:solidFill>
              </a:rPr>
              <a:t>m</a:t>
            </a:r>
            <a:r>
              <a:rPr lang="en-US" sz="1600" baseline="-25000">
                <a:solidFill>
                  <a:srgbClr val="CC00CC"/>
                </a:solidFill>
              </a:rPr>
              <a:t>6</a:t>
            </a:r>
            <a:r>
              <a:rPr lang="en-US" sz="1600">
                <a:solidFill>
                  <a:srgbClr val="CC00CC"/>
                </a:solidFill>
              </a:rPr>
              <a:t>=0), and the cogeneration plant operates as an ordinary steam power plant.</a:t>
            </a:r>
          </a:p>
        </p:txBody>
      </p:sp>
      <p:pic>
        <p:nvPicPr>
          <p:cNvPr id="20485" name="Picture 8"/>
          <p:cNvPicPr>
            <a:picLocks noChangeAspect="1" noChangeArrowheads="1"/>
          </p:cNvPicPr>
          <p:nvPr/>
        </p:nvPicPr>
        <p:blipFill>
          <a:blip r:embed="rId3"/>
          <a:srcRect/>
          <a:stretch>
            <a:fillRect/>
          </a:stretch>
        </p:blipFill>
        <p:spPr bwMode="auto">
          <a:xfrm>
            <a:off x="304800" y="371475"/>
            <a:ext cx="3876675" cy="62579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A9B9C4AA-702A-48AE-83AF-F096BBB8EC19}" type="slidenum">
              <a:rPr lang="en-US" smtClean="0"/>
              <a:pPr/>
              <a:t>2</a:t>
            </a:fld>
            <a:endParaRPr lang="en-US" smtClean="0"/>
          </a:p>
        </p:txBody>
      </p:sp>
      <p:sp>
        <p:nvSpPr>
          <p:cNvPr id="3075" name="Rectangle 2"/>
          <p:cNvSpPr>
            <a:spLocks noChangeArrowheads="1"/>
          </p:cNvSpPr>
          <p:nvPr/>
        </p:nvSpPr>
        <p:spPr bwMode="auto">
          <a:xfrm>
            <a:off x="812800" y="228600"/>
            <a:ext cx="2235200" cy="579438"/>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3"/>
          <p:cNvSpPr>
            <a:spLocks noChangeArrowheads="1"/>
          </p:cNvSpPr>
          <p:nvPr/>
        </p:nvSpPr>
        <p:spPr bwMode="auto">
          <a:xfrm>
            <a:off x="457200" y="838200"/>
            <a:ext cx="8001000" cy="5448300"/>
          </a:xfrm>
          <a:prstGeom prst="rect">
            <a:avLst/>
          </a:prstGeom>
          <a:noFill/>
          <a:ln w="9525">
            <a:noFill/>
            <a:miter lim="800000"/>
            <a:headEnd/>
            <a:tailEnd/>
          </a:ln>
        </p:spPr>
        <p:txBody>
          <a:bodyPr>
            <a:spAutoFit/>
          </a:bodyPr>
          <a:lstStyle/>
          <a:p>
            <a:pPr marL="342900" indent="-342900">
              <a:spcBef>
                <a:spcPct val="15000"/>
              </a:spcBef>
              <a:spcAft>
                <a:spcPct val="15000"/>
              </a:spcAft>
              <a:buClr>
                <a:srgbClr val="FF0000"/>
              </a:buClr>
              <a:buFontTx/>
              <a:buChar char="•"/>
            </a:pPr>
            <a:r>
              <a:rPr lang="en-US" sz="2400"/>
              <a:t>Evaluate the performance of gas power cycles for which the working fluid remains a gas throughout the entire cycle.</a:t>
            </a:r>
          </a:p>
          <a:p>
            <a:pPr marL="342900" indent="-342900">
              <a:spcBef>
                <a:spcPct val="15000"/>
              </a:spcBef>
              <a:spcAft>
                <a:spcPct val="15000"/>
              </a:spcAft>
              <a:buClr>
                <a:srgbClr val="FF0000"/>
              </a:buClr>
              <a:buFontTx/>
              <a:buChar char="•"/>
            </a:pPr>
            <a:r>
              <a:rPr lang="en-US" sz="2400">
                <a:solidFill>
                  <a:srgbClr val="CC00CC"/>
                </a:solidFill>
              </a:rPr>
              <a:t>Analyze vapor power cycles in which the working fluid is alternately vaporized and condensed.</a:t>
            </a:r>
          </a:p>
          <a:p>
            <a:pPr marL="342900" indent="-342900">
              <a:spcBef>
                <a:spcPct val="15000"/>
              </a:spcBef>
              <a:spcAft>
                <a:spcPct val="15000"/>
              </a:spcAft>
              <a:buClr>
                <a:srgbClr val="FF0000"/>
              </a:buClr>
              <a:buFontTx/>
              <a:buChar char="•"/>
            </a:pPr>
            <a:r>
              <a:rPr lang="en-US" sz="2400"/>
              <a:t>Analyze power generation coupled with process heating called </a:t>
            </a:r>
            <a:r>
              <a:rPr lang="en-US" sz="2400" i="1"/>
              <a:t>cogeneration</a:t>
            </a:r>
            <a:r>
              <a:rPr lang="en-US" sz="2400"/>
              <a:t>.</a:t>
            </a:r>
          </a:p>
          <a:p>
            <a:pPr marL="342900" indent="-342900">
              <a:spcBef>
                <a:spcPct val="15000"/>
              </a:spcBef>
              <a:spcAft>
                <a:spcPct val="15000"/>
              </a:spcAft>
              <a:buClr>
                <a:srgbClr val="FF0000"/>
              </a:buClr>
              <a:buFontTx/>
              <a:buChar char="•"/>
            </a:pPr>
            <a:r>
              <a:rPr lang="en-US" sz="2400">
                <a:solidFill>
                  <a:srgbClr val="CC00CC"/>
                </a:solidFill>
              </a:rPr>
              <a:t>Investigate ways to modify the basic Rankine vapor power cycle to increase the cycle thermal efficiency.</a:t>
            </a:r>
          </a:p>
          <a:p>
            <a:pPr marL="342900" indent="-342900">
              <a:spcBef>
                <a:spcPct val="15000"/>
              </a:spcBef>
              <a:spcAft>
                <a:spcPct val="15000"/>
              </a:spcAft>
              <a:buClr>
                <a:srgbClr val="FF0000"/>
              </a:buClr>
              <a:buFontTx/>
              <a:buChar char="•"/>
            </a:pPr>
            <a:r>
              <a:rPr lang="en-US" sz="2400"/>
              <a:t>Analyze the reheat and regenerative vapor power cycles.</a:t>
            </a:r>
          </a:p>
          <a:p>
            <a:pPr marL="342900" indent="-342900">
              <a:spcBef>
                <a:spcPct val="15000"/>
              </a:spcBef>
              <a:spcAft>
                <a:spcPct val="15000"/>
              </a:spcAft>
              <a:buClr>
                <a:srgbClr val="FF0000"/>
              </a:buClr>
              <a:buFontTx/>
              <a:buChar char="•"/>
            </a:pPr>
            <a:r>
              <a:rPr lang="en-US" sz="2400">
                <a:solidFill>
                  <a:srgbClr val="CC00CC"/>
                </a:solidFill>
              </a:rPr>
              <a:t>Analyze power cycles that consist of two separate cycles known as combined cycles.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2"/>
          </p:nvPr>
        </p:nvSpPr>
        <p:spPr>
          <a:noFill/>
        </p:spPr>
        <p:txBody>
          <a:bodyPr/>
          <a:lstStyle/>
          <a:p>
            <a:fld id="{17392728-8530-41F8-BACC-F911421794FE}" type="slidenum">
              <a:rPr lang="en-US" smtClean="0"/>
              <a:pPr/>
              <a:t>20</a:t>
            </a:fld>
            <a:endParaRPr lang="en-US" smtClean="0"/>
          </a:p>
        </p:txBody>
      </p:sp>
      <p:sp>
        <p:nvSpPr>
          <p:cNvPr id="21507" name="Rectangle 2"/>
          <p:cNvSpPr>
            <a:spLocks noChangeArrowheads="1"/>
          </p:cNvSpPr>
          <p:nvPr/>
        </p:nvSpPr>
        <p:spPr bwMode="auto">
          <a:xfrm>
            <a:off x="685800" y="390525"/>
            <a:ext cx="74676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COMBINED GAS–VAPOR POWER CYCLES</a:t>
            </a:r>
          </a:p>
        </p:txBody>
      </p:sp>
      <p:sp>
        <p:nvSpPr>
          <p:cNvPr id="21508" name="Rectangle 5"/>
          <p:cNvSpPr>
            <a:spLocks noChangeArrowheads="1"/>
          </p:cNvSpPr>
          <p:nvPr/>
        </p:nvSpPr>
        <p:spPr bwMode="auto">
          <a:xfrm>
            <a:off x="304800" y="1066800"/>
            <a:ext cx="8305800" cy="5272088"/>
          </a:xfrm>
          <a:prstGeom prst="rect">
            <a:avLst/>
          </a:prstGeom>
          <a:noFill/>
          <a:ln w="9525">
            <a:noFill/>
            <a:miter lim="800000"/>
            <a:headEnd/>
            <a:tailEnd/>
          </a:ln>
        </p:spPr>
        <p:txBody>
          <a:bodyPr>
            <a:spAutoFit/>
          </a:bodyPr>
          <a:lstStyle/>
          <a:p>
            <a:pPr marL="342900" indent="-342900">
              <a:spcBef>
                <a:spcPct val="15000"/>
              </a:spcBef>
              <a:spcAft>
                <a:spcPct val="15000"/>
              </a:spcAft>
              <a:buClr>
                <a:srgbClr val="FF3300"/>
              </a:buClr>
              <a:buFontTx/>
              <a:buChar char="•"/>
            </a:pPr>
            <a:r>
              <a:rPr lang="en-US" sz="1700"/>
              <a:t>The continued quest for higher thermal efficiencies has resulted in rather innovative modifications to conventional power plants. </a:t>
            </a:r>
          </a:p>
          <a:p>
            <a:pPr marL="342900" indent="-342900">
              <a:spcBef>
                <a:spcPct val="15000"/>
              </a:spcBef>
              <a:spcAft>
                <a:spcPct val="15000"/>
              </a:spcAft>
              <a:buClr>
                <a:srgbClr val="FF3300"/>
              </a:buClr>
              <a:buFontTx/>
              <a:buChar char="•"/>
            </a:pPr>
            <a:r>
              <a:rPr lang="en-US" sz="1700">
                <a:solidFill>
                  <a:srgbClr val="3333FF"/>
                </a:solidFill>
              </a:rPr>
              <a:t>A popular modification involves a gas power cycle topping a vapor power cycle, which is called the </a:t>
            </a:r>
            <a:r>
              <a:rPr lang="en-US" sz="1700" b="1">
                <a:solidFill>
                  <a:srgbClr val="C00000"/>
                </a:solidFill>
              </a:rPr>
              <a:t>combined gas–vapor cycle</a:t>
            </a:r>
            <a:r>
              <a:rPr lang="en-US" sz="1700">
                <a:solidFill>
                  <a:srgbClr val="3333FF"/>
                </a:solidFill>
              </a:rPr>
              <a:t>, or just the </a:t>
            </a:r>
            <a:r>
              <a:rPr lang="en-US" sz="1700" b="1">
                <a:solidFill>
                  <a:srgbClr val="C00000"/>
                </a:solidFill>
              </a:rPr>
              <a:t>combined cycle</a:t>
            </a:r>
            <a:r>
              <a:rPr lang="en-US" sz="1700">
                <a:solidFill>
                  <a:srgbClr val="3333FF"/>
                </a:solidFill>
              </a:rPr>
              <a:t>. </a:t>
            </a:r>
          </a:p>
          <a:p>
            <a:pPr marL="342900" indent="-342900">
              <a:spcBef>
                <a:spcPct val="15000"/>
              </a:spcBef>
              <a:spcAft>
                <a:spcPct val="15000"/>
              </a:spcAft>
              <a:buClr>
                <a:srgbClr val="FF3300"/>
              </a:buClr>
              <a:buFontTx/>
              <a:buChar char="•"/>
            </a:pPr>
            <a:r>
              <a:rPr lang="en-US" sz="1700"/>
              <a:t>The combined cycle of greatest interest is the gas-turbine (Brayton) cycle topping a steam-turbine (Rankine) cycle, which has a higher thermal efficiency than either of the cycles executed individually.</a:t>
            </a:r>
          </a:p>
          <a:p>
            <a:pPr marL="342900" indent="-342900">
              <a:spcBef>
                <a:spcPct val="15000"/>
              </a:spcBef>
              <a:spcAft>
                <a:spcPct val="15000"/>
              </a:spcAft>
              <a:buClr>
                <a:srgbClr val="FF3300"/>
              </a:buClr>
              <a:buFontTx/>
              <a:buChar char="•"/>
            </a:pPr>
            <a:r>
              <a:rPr lang="en-US" sz="1700">
                <a:solidFill>
                  <a:srgbClr val="3333FF"/>
                </a:solidFill>
              </a:rPr>
              <a:t>It makes engineering sense to take advantage of the very desirable characteristics of the gas-turbine cycle at high temperatures </a:t>
            </a:r>
            <a:r>
              <a:rPr lang="en-US" sz="1700" i="1">
                <a:solidFill>
                  <a:srgbClr val="3333FF"/>
                </a:solidFill>
              </a:rPr>
              <a:t>and </a:t>
            </a:r>
            <a:r>
              <a:rPr lang="en-US" sz="1700">
                <a:solidFill>
                  <a:srgbClr val="3333FF"/>
                </a:solidFill>
              </a:rPr>
              <a:t>to use the high-temperature exhaust gases as the energy source for the bottoming cycle such as a steam power cycle. The result is a combined gas–steam cycle.</a:t>
            </a:r>
          </a:p>
          <a:p>
            <a:pPr marL="342900" indent="-342900">
              <a:spcBef>
                <a:spcPct val="15000"/>
              </a:spcBef>
              <a:spcAft>
                <a:spcPct val="15000"/>
              </a:spcAft>
              <a:buClr>
                <a:srgbClr val="FF3300"/>
              </a:buClr>
              <a:buFontTx/>
              <a:buChar char="•"/>
            </a:pPr>
            <a:r>
              <a:rPr lang="en-US" sz="1700"/>
              <a:t>Recent developments in gas-turbine technology have made the combined gas–steam cycle economically very attractive. </a:t>
            </a:r>
          </a:p>
          <a:p>
            <a:pPr marL="342900" indent="-342900">
              <a:spcBef>
                <a:spcPct val="15000"/>
              </a:spcBef>
              <a:spcAft>
                <a:spcPct val="15000"/>
              </a:spcAft>
              <a:buClr>
                <a:srgbClr val="FF3300"/>
              </a:buClr>
              <a:buFontTx/>
              <a:buChar char="•"/>
            </a:pPr>
            <a:r>
              <a:rPr lang="en-US" sz="1700">
                <a:solidFill>
                  <a:srgbClr val="3333FF"/>
                </a:solidFill>
              </a:rPr>
              <a:t>The combined cycle increases the efficiency without increasing the initial cost greatly. Consequently, many new power plants operate on combined cycles, and many more existing steam- or gas-turbine plants are being converted to combined-cycle power plants. </a:t>
            </a:r>
          </a:p>
          <a:p>
            <a:pPr marL="342900" indent="-342900">
              <a:spcBef>
                <a:spcPct val="15000"/>
              </a:spcBef>
              <a:spcAft>
                <a:spcPct val="15000"/>
              </a:spcAft>
              <a:buClr>
                <a:srgbClr val="FF3300"/>
              </a:buClr>
              <a:buFontTx/>
              <a:buChar char="•"/>
            </a:pPr>
            <a:r>
              <a:rPr lang="en-US" sz="1700"/>
              <a:t>Thermal efficiencies over 50% are reported.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8"/>
          <p:cNvPicPr>
            <a:picLocks noChangeAspect="1" noChangeArrowheads="1"/>
          </p:cNvPicPr>
          <p:nvPr/>
        </p:nvPicPr>
        <p:blipFill>
          <a:blip r:embed="rId2"/>
          <a:srcRect/>
          <a:stretch>
            <a:fillRect/>
          </a:stretch>
        </p:blipFill>
        <p:spPr bwMode="auto">
          <a:xfrm>
            <a:off x="304800" y="228600"/>
            <a:ext cx="8534400" cy="6416675"/>
          </a:xfrm>
          <a:prstGeom prst="rect">
            <a:avLst/>
          </a:prstGeom>
          <a:noFill/>
          <a:ln w="9525">
            <a:noFill/>
            <a:miter lim="800000"/>
            <a:headEnd/>
            <a:tailEnd/>
          </a:ln>
        </p:spPr>
      </p:pic>
      <p:sp>
        <p:nvSpPr>
          <p:cNvPr id="22531" name="3 Slayt Numarası Yer Tutucusu"/>
          <p:cNvSpPr>
            <a:spLocks noGrp="1"/>
          </p:cNvSpPr>
          <p:nvPr>
            <p:ph type="sldNum" sz="quarter" idx="12"/>
          </p:nvPr>
        </p:nvSpPr>
        <p:spPr>
          <a:noFill/>
        </p:spPr>
        <p:txBody>
          <a:bodyPr/>
          <a:lstStyle/>
          <a:p>
            <a:fld id="{B579EE4A-C559-4E32-A378-D61C4456972E}" type="slidenum">
              <a:rPr lang="en-US" smtClean="0"/>
              <a:pPr/>
              <a:t>21</a:t>
            </a:fld>
            <a:endParaRPr lang="en-US" smtClean="0"/>
          </a:p>
        </p:txBody>
      </p:sp>
      <p:pic>
        <p:nvPicPr>
          <p:cNvPr id="22532" name="Picture 7"/>
          <p:cNvPicPr>
            <a:picLocks noChangeAspect="1" noChangeArrowheads="1"/>
          </p:cNvPicPr>
          <p:nvPr/>
        </p:nvPicPr>
        <p:blipFill>
          <a:blip r:embed="rId3"/>
          <a:srcRect/>
          <a:stretch>
            <a:fillRect/>
          </a:stretch>
        </p:blipFill>
        <p:spPr bwMode="auto">
          <a:xfrm>
            <a:off x="5715000" y="228600"/>
            <a:ext cx="3105150" cy="6096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Slayt Numarası Yer Tutucusu"/>
          <p:cNvSpPr>
            <a:spLocks noGrp="1"/>
          </p:cNvSpPr>
          <p:nvPr>
            <p:ph type="sldNum" sz="quarter" idx="12"/>
          </p:nvPr>
        </p:nvSpPr>
        <p:spPr>
          <a:noFill/>
        </p:spPr>
        <p:txBody>
          <a:bodyPr/>
          <a:lstStyle/>
          <a:p>
            <a:fld id="{A7D5AB05-B237-474D-8124-DEB23FE73047}" type="slidenum">
              <a:rPr lang="en-US" smtClean="0"/>
              <a:pPr/>
              <a:t>22</a:t>
            </a:fld>
            <a:endParaRPr lang="en-US" smtClean="0"/>
          </a:p>
        </p:txBody>
      </p:sp>
      <p:sp>
        <p:nvSpPr>
          <p:cNvPr id="23555" name="Rectangle 2"/>
          <p:cNvSpPr>
            <a:spLocks noGrp="1" noChangeArrowheads="1"/>
          </p:cNvSpPr>
          <p:nvPr>
            <p:ph type="title"/>
          </p:nvPr>
        </p:nvSpPr>
        <p:spPr>
          <a:xfrm>
            <a:off x="990600" y="350838"/>
            <a:ext cx="2895600" cy="639762"/>
          </a:xfrm>
        </p:spPr>
        <p:txBody>
          <a:bodyPr/>
          <a:lstStyle/>
          <a:p>
            <a:pPr eaLnBrk="1" hangingPunct="1"/>
            <a:r>
              <a:rPr lang="en-US" smtClean="0">
                <a:solidFill>
                  <a:srgbClr val="C00000"/>
                </a:solidFill>
              </a:rPr>
              <a:t>Summary</a:t>
            </a:r>
          </a:p>
        </p:txBody>
      </p:sp>
      <p:sp>
        <p:nvSpPr>
          <p:cNvPr id="23556" name="Rectangle 3"/>
          <p:cNvSpPr>
            <a:spLocks noGrp="1" noChangeArrowheads="1"/>
          </p:cNvSpPr>
          <p:nvPr>
            <p:ph type="body" idx="1"/>
          </p:nvPr>
        </p:nvSpPr>
        <p:spPr>
          <a:xfrm>
            <a:off x="609600" y="1066800"/>
            <a:ext cx="7772400" cy="5257800"/>
          </a:xfrm>
        </p:spPr>
        <p:txBody>
          <a:bodyPr/>
          <a:lstStyle/>
          <a:p>
            <a:pPr eaLnBrk="1" hangingPunct="1">
              <a:lnSpc>
                <a:spcPct val="80000"/>
              </a:lnSpc>
              <a:buClr>
                <a:srgbClr val="FF3300"/>
              </a:buClr>
            </a:pPr>
            <a:r>
              <a:rPr lang="en-US" smtClean="0"/>
              <a:t>The Carnot vapor cycle</a:t>
            </a:r>
          </a:p>
          <a:p>
            <a:pPr eaLnBrk="1" hangingPunct="1">
              <a:lnSpc>
                <a:spcPct val="80000"/>
              </a:lnSpc>
              <a:buClr>
                <a:srgbClr val="FF3300"/>
              </a:buClr>
            </a:pPr>
            <a:r>
              <a:rPr lang="en-US" smtClean="0"/>
              <a:t>Rankine cycle: The ideal cycle for vapor power cycles</a:t>
            </a:r>
          </a:p>
          <a:p>
            <a:pPr lvl="1" eaLnBrk="1" hangingPunct="1">
              <a:lnSpc>
                <a:spcPct val="80000"/>
              </a:lnSpc>
              <a:buClr>
                <a:srgbClr val="FF3300"/>
              </a:buClr>
            </a:pPr>
            <a:r>
              <a:rPr lang="en-US" sz="1800" smtClean="0">
                <a:solidFill>
                  <a:srgbClr val="CC00CC"/>
                </a:solidFill>
              </a:rPr>
              <a:t>Energy analysis of the ideal Rankine cycle</a:t>
            </a:r>
          </a:p>
          <a:p>
            <a:pPr eaLnBrk="1" hangingPunct="1">
              <a:lnSpc>
                <a:spcPct val="80000"/>
              </a:lnSpc>
              <a:buClr>
                <a:srgbClr val="FF3300"/>
              </a:buClr>
            </a:pPr>
            <a:r>
              <a:rPr lang="en-US" smtClean="0"/>
              <a:t>Deviation of actual vapor power cycles from idealized ones</a:t>
            </a:r>
          </a:p>
          <a:p>
            <a:pPr eaLnBrk="1" hangingPunct="1">
              <a:lnSpc>
                <a:spcPct val="80000"/>
              </a:lnSpc>
              <a:buClr>
                <a:srgbClr val="FF3300"/>
              </a:buClr>
            </a:pPr>
            <a:r>
              <a:rPr lang="en-US" smtClean="0"/>
              <a:t>How can we increase the efficiency of the Rankine cycle?</a:t>
            </a:r>
          </a:p>
          <a:p>
            <a:pPr lvl="1" eaLnBrk="1" hangingPunct="1">
              <a:lnSpc>
                <a:spcPct val="80000"/>
              </a:lnSpc>
              <a:buClr>
                <a:srgbClr val="FF3300"/>
              </a:buClr>
            </a:pPr>
            <a:r>
              <a:rPr lang="en-US" sz="1800" smtClean="0">
                <a:solidFill>
                  <a:srgbClr val="CC00CC"/>
                </a:solidFill>
              </a:rPr>
              <a:t>Lowering the condenser pressure (</a:t>
            </a:r>
            <a:r>
              <a:rPr lang="en-US" sz="1800" i="1" smtClean="0">
                <a:solidFill>
                  <a:srgbClr val="CC00CC"/>
                </a:solidFill>
              </a:rPr>
              <a:t>Lowers T</a:t>
            </a:r>
            <a:r>
              <a:rPr lang="en-US" sz="1800" baseline="-25000" smtClean="0">
                <a:solidFill>
                  <a:srgbClr val="CC00CC"/>
                </a:solidFill>
              </a:rPr>
              <a:t>low,avg</a:t>
            </a:r>
            <a:r>
              <a:rPr lang="en-US" sz="1800" smtClean="0">
                <a:solidFill>
                  <a:srgbClr val="CC00CC"/>
                </a:solidFill>
              </a:rPr>
              <a:t>)</a:t>
            </a:r>
          </a:p>
          <a:p>
            <a:pPr lvl="1" eaLnBrk="1" hangingPunct="1">
              <a:lnSpc>
                <a:spcPct val="80000"/>
              </a:lnSpc>
              <a:buClr>
                <a:srgbClr val="FF3300"/>
              </a:buClr>
            </a:pPr>
            <a:r>
              <a:rPr lang="en-US" sz="1800" smtClean="0">
                <a:solidFill>
                  <a:srgbClr val="CC00CC"/>
                </a:solidFill>
              </a:rPr>
              <a:t>Superheating the steam to high temperatures (</a:t>
            </a:r>
            <a:r>
              <a:rPr lang="en-US" sz="1800" i="1" smtClean="0">
                <a:solidFill>
                  <a:srgbClr val="CC00CC"/>
                </a:solidFill>
              </a:rPr>
              <a:t>Increases T</a:t>
            </a:r>
            <a:r>
              <a:rPr lang="en-US" sz="1800" baseline="-25000" smtClean="0">
                <a:solidFill>
                  <a:srgbClr val="CC00CC"/>
                </a:solidFill>
              </a:rPr>
              <a:t>high,avg</a:t>
            </a:r>
            <a:r>
              <a:rPr lang="en-US" sz="1800" smtClean="0">
                <a:solidFill>
                  <a:srgbClr val="CC00CC"/>
                </a:solidFill>
              </a:rPr>
              <a:t>)</a:t>
            </a:r>
          </a:p>
          <a:p>
            <a:pPr lvl="1" eaLnBrk="1" hangingPunct="1">
              <a:lnSpc>
                <a:spcPct val="80000"/>
              </a:lnSpc>
              <a:buClr>
                <a:srgbClr val="FF3300"/>
              </a:buClr>
            </a:pPr>
            <a:r>
              <a:rPr lang="en-US" sz="1800" smtClean="0">
                <a:solidFill>
                  <a:srgbClr val="CC00CC"/>
                </a:solidFill>
              </a:rPr>
              <a:t>Increasing the boiler pressure (</a:t>
            </a:r>
            <a:r>
              <a:rPr lang="en-US" sz="1800" i="1" smtClean="0">
                <a:solidFill>
                  <a:srgbClr val="CC00CC"/>
                </a:solidFill>
              </a:rPr>
              <a:t>Increases T</a:t>
            </a:r>
            <a:r>
              <a:rPr lang="en-US" sz="1800" baseline="-25000" smtClean="0">
                <a:solidFill>
                  <a:srgbClr val="CC00CC"/>
                </a:solidFill>
              </a:rPr>
              <a:t>high,avg</a:t>
            </a:r>
            <a:r>
              <a:rPr lang="en-US" sz="1800" smtClean="0">
                <a:solidFill>
                  <a:srgbClr val="CC00CC"/>
                </a:solidFill>
              </a:rPr>
              <a:t>)</a:t>
            </a:r>
          </a:p>
          <a:p>
            <a:pPr eaLnBrk="1" hangingPunct="1">
              <a:lnSpc>
                <a:spcPct val="80000"/>
              </a:lnSpc>
              <a:buClr>
                <a:srgbClr val="FF3300"/>
              </a:buClr>
            </a:pPr>
            <a:r>
              <a:rPr lang="en-US" smtClean="0"/>
              <a:t>The ideal reheat Rankine cycle</a:t>
            </a:r>
          </a:p>
          <a:p>
            <a:pPr eaLnBrk="1" hangingPunct="1">
              <a:lnSpc>
                <a:spcPct val="80000"/>
              </a:lnSpc>
              <a:buClr>
                <a:srgbClr val="FF3300"/>
              </a:buClr>
            </a:pPr>
            <a:r>
              <a:rPr lang="en-US" smtClean="0"/>
              <a:t>The ideal regenerative Rankine cycle</a:t>
            </a:r>
          </a:p>
          <a:p>
            <a:pPr lvl="1" eaLnBrk="1" hangingPunct="1">
              <a:lnSpc>
                <a:spcPct val="80000"/>
              </a:lnSpc>
              <a:buClr>
                <a:srgbClr val="FF3300"/>
              </a:buClr>
            </a:pPr>
            <a:r>
              <a:rPr lang="en-US" sz="1800" smtClean="0">
                <a:solidFill>
                  <a:srgbClr val="CC00CC"/>
                </a:solidFill>
              </a:rPr>
              <a:t>Open feedwater heaters</a:t>
            </a:r>
          </a:p>
          <a:p>
            <a:pPr lvl="1" eaLnBrk="1" hangingPunct="1">
              <a:lnSpc>
                <a:spcPct val="80000"/>
              </a:lnSpc>
              <a:buClr>
                <a:srgbClr val="FF3300"/>
              </a:buClr>
            </a:pPr>
            <a:r>
              <a:rPr lang="en-US" sz="1800" smtClean="0">
                <a:solidFill>
                  <a:srgbClr val="CC00CC"/>
                </a:solidFill>
              </a:rPr>
              <a:t>Closed feedwater heaters</a:t>
            </a:r>
          </a:p>
          <a:p>
            <a:pPr eaLnBrk="1" hangingPunct="1">
              <a:lnSpc>
                <a:spcPct val="80000"/>
              </a:lnSpc>
              <a:buClr>
                <a:srgbClr val="FF3300"/>
              </a:buClr>
            </a:pPr>
            <a:r>
              <a:rPr lang="en-US" smtClean="0"/>
              <a:t>Second-law analysis of vapor power cycles</a:t>
            </a:r>
          </a:p>
          <a:p>
            <a:pPr eaLnBrk="1" hangingPunct="1">
              <a:lnSpc>
                <a:spcPct val="80000"/>
              </a:lnSpc>
              <a:buClr>
                <a:srgbClr val="FF3300"/>
              </a:buClr>
            </a:pPr>
            <a:r>
              <a:rPr lang="en-US" smtClean="0"/>
              <a:t>Cogeneration</a:t>
            </a:r>
          </a:p>
          <a:p>
            <a:pPr eaLnBrk="1" hangingPunct="1">
              <a:lnSpc>
                <a:spcPct val="80000"/>
              </a:lnSpc>
              <a:buClr>
                <a:srgbClr val="FF3300"/>
              </a:buClr>
            </a:pPr>
            <a:r>
              <a:rPr lang="en-US" smtClean="0"/>
              <a:t>Combined gas–vapor power cycles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Slayt Numarası Yer Tutucusu"/>
          <p:cNvSpPr>
            <a:spLocks noGrp="1"/>
          </p:cNvSpPr>
          <p:nvPr>
            <p:ph type="sldNum" sz="quarter" idx="12"/>
          </p:nvPr>
        </p:nvSpPr>
        <p:spPr>
          <a:noFill/>
        </p:spPr>
        <p:txBody>
          <a:bodyPr/>
          <a:lstStyle/>
          <a:p>
            <a:fld id="{C32EE917-4C42-4106-B6AF-FE43EA7EC3FE}" type="slidenum">
              <a:rPr lang="en-US" smtClean="0"/>
              <a:pPr/>
              <a:t>3</a:t>
            </a:fld>
            <a:endParaRPr lang="en-US" smtClean="0"/>
          </a:p>
        </p:txBody>
      </p:sp>
      <p:sp>
        <p:nvSpPr>
          <p:cNvPr id="4099" name="Rectangle 4"/>
          <p:cNvSpPr>
            <a:spLocks noChangeArrowheads="1"/>
          </p:cNvSpPr>
          <p:nvPr/>
        </p:nvSpPr>
        <p:spPr bwMode="auto">
          <a:xfrm>
            <a:off x="152400" y="152400"/>
            <a:ext cx="5181600" cy="508000"/>
          </a:xfrm>
          <a:prstGeom prst="rect">
            <a:avLst/>
          </a:prstGeom>
          <a:solidFill>
            <a:srgbClr val="92D050"/>
          </a:solidFill>
          <a:ln w="9525">
            <a:noFill/>
            <a:miter lim="800000"/>
            <a:headEnd/>
            <a:tailEnd/>
          </a:ln>
        </p:spPr>
        <p:txBody>
          <a:bodyPr>
            <a:spAutoFit/>
          </a:bodyPr>
          <a:lstStyle/>
          <a:p>
            <a:r>
              <a:rPr lang="en-US" sz="2700" b="1">
                <a:solidFill>
                  <a:srgbClr val="C00000"/>
                </a:solidFill>
              </a:rPr>
              <a:t>THE CARNOT VAPOR CYCLE</a:t>
            </a:r>
          </a:p>
        </p:txBody>
      </p:sp>
      <p:sp>
        <p:nvSpPr>
          <p:cNvPr id="4100" name="Rectangle 7"/>
          <p:cNvSpPr>
            <a:spLocks noChangeArrowheads="1"/>
          </p:cNvSpPr>
          <p:nvPr/>
        </p:nvSpPr>
        <p:spPr bwMode="auto">
          <a:xfrm>
            <a:off x="152400" y="762000"/>
            <a:ext cx="5638800" cy="4225925"/>
          </a:xfrm>
          <a:prstGeom prst="rect">
            <a:avLst/>
          </a:prstGeom>
          <a:noFill/>
          <a:ln w="9525">
            <a:noFill/>
            <a:miter lim="800000"/>
            <a:headEnd/>
            <a:tailEnd/>
          </a:ln>
        </p:spPr>
        <p:txBody>
          <a:bodyPr>
            <a:spAutoFit/>
          </a:bodyPr>
          <a:lstStyle/>
          <a:p>
            <a:pPr>
              <a:spcBef>
                <a:spcPct val="10000"/>
              </a:spcBef>
              <a:spcAft>
                <a:spcPct val="10000"/>
              </a:spcAft>
            </a:pPr>
            <a:r>
              <a:rPr lang="en-US" sz="1700"/>
              <a:t>The Carnot cycle is the most efficient cycle operating between two specified temperature limits but it is not a suitable model for power cycles. Because:</a:t>
            </a:r>
          </a:p>
          <a:p>
            <a:pPr>
              <a:spcBef>
                <a:spcPct val="10000"/>
              </a:spcBef>
              <a:spcAft>
                <a:spcPct val="10000"/>
              </a:spcAft>
            </a:pPr>
            <a:r>
              <a:rPr lang="en-US" sz="1700">
                <a:solidFill>
                  <a:srgbClr val="CC00CC"/>
                </a:solidFill>
              </a:rPr>
              <a:t>Process 1-2</a:t>
            </a:r>
            <a:r>
              <a:rPr lang="en-US" sz="1700"/>
              <a:t> Limiting the heat transfer processes to two-phase systems severely limits the maximum temperature that can be used in the cycle (374°C for water)</a:t>
            </a:r>
          </a:p>
          <a:p>
            <a:pPr>
              <a:spcBef>
                <a:spcPct val="10000"/>
              </a:spcBef>
              <a:spcAft>
                <a:spcPct val="10000"/>
              </a:spcAft>
            </a:pPr>
            <a:r>
              <a:rPr lang="en-US" sz="1700">
                <a:solidFill>
                  <a:srgbClr val="CC00CC"/>
                </a:solidFill>
              </a:rPr>
              <a:t>Process 2-3</a:t>
            </a:r>
            <a:r>
              <a:rPr lang="en-US" sz="1700"/>
              <a:t> The turbine cannot handle steam with a high moisture content because of the impingement of liquid droplets on the turbine blades causing erosion and wear.</a:t>
            </a:r>
          </a:p>
          <a:p>
            <a:pPr>
              <a:spcBef>
                <a:spcPct val="10000"/>
              </a:spcBef>
              <a:spcAft>
                <a:spcPct val="10000"/>
              </a:spcAft>
            </a:pPr>
            <a:r>
              <a:rPr lang="en-US" sz="1700">
                <a:solidFill>
                  <a:srgbClr val="CC00CC"/>
                </a:solidFill>
              </a:rPr>
              <a:t>Process 4-1</a:t>
            </a:r>
            <a:r>
              <a:rPr lang="en-US" sz="1700"/>
              <a:t> It is not practical to design a compressor that handles two phases.</a:t>
            </a:r>
          </a:p>
          <a:p>
            <a:pPr>
              <a:spcBef>
                <a:spcPct val="10000"/>
              </a:spcBef>
              <a:spcAft>
                <a:spcPct val="10000"/>
              </a:spcAft>
            </a:pPr>
            <a:r>
              <a:rPr lang="en-US" sz="1700">
                <a:solidFill>
                  <a:srgbClr val="3333FF"/>
                </a:solidFill>
              </a:rPr>
              <a:t>The cycle in (b) is not suitable since it requires isentropic compression to extremely high pressures and isothermal heat transfer at variable pressures.</a:t>
            </a:r>
          </a:p>
        </p:txBody>
      </p:sp>
      <p:sp>
        <p:nvSpPr>
          <p:cNvPr id="4101" name="Rectangle 8"/>
          <p:cNvSpPr>
            <a:spLocks noChangeArrowheads="1"/>
          </p:cNvSpPr>
          <p:nvPr/>
        </p:nvSpPr>
        <p:spPr bwMode="auto">
          <a:xfrm>
            <a:off x="228600" y="5029200"/>
            <a:ext cx="4953000" cy="1282700"/>
          </a:xfrm>
          <a:prstGeom prst="rect">
            <a:avLst/>
          </a:prstGeom>
          <a:solidFill>
            <a:srgbClr val="FFCC99"/>
          </a:solidFill>
          <a:ln w="19050">
            <a:solidFill>
              <a:schemeClr val="bg2"/>
            </a:solidFill>
            <a:miter lim="800000"/>
            <a:headEnd/>
            <a:tailEnd/>
          </a:ln>
        </p:spPr>
        <p:txBody>
          <a:bodyPr>
            <a:spAutoFit/>
          </a:bodyPr>
          <a:lstStyle/>
          <a:p>
            <a:pPr>
              <a:spcBef>
                <a:spcPct val="5000"/>
              </a:spcBef>
              <a:spcAft>
                <a:spcPct val="5000"/>
              </a:spcAft>
            </a:pPr>
            <a:r>
              <a:rPr lang="en-US" b="1"/>
              <a:t>1-2</a:t>
            </a:r>
            <a:r>
              <a:rPr lang="en-US"/>
              <a:t> isothermal heat addition in a boiler </a:t>
            </a:r>
          </a:p>
          <a:p>
            <a:pPr>
              <a:spcBef>
                <a:spcPct val="5000"/>
              </a:spcBef>
              <a:spcAft>
                <a:spcPct val="5000"/>
              </a:spcAft>
            </a:pPr>
            <a:r>
              <a:rPr lang="en-US" b="1"/>
              <a:t>2-3</a:t>
            </a:r>
            <a:r>
              <a:rPr lang="en-US"/>
              <a:t> isentropic expansion in a turbine </a:t>
            </a:r>
          </a:p>
          <a:p>
            <a:pPr>
              <a:spcBef>
                <a:spcPct val="5000"/>
              </a:spcBef>
              <a:spcAft>
                <a:spcPct val="5000"/>
              </a:spcAft>
            </a:pPr>
            <a:r>
              <a:rPr lang="en-US" b="1"/>
              <a:t>3-4</a:t>
            </a:r>
            <a:r>
              <a:rPr lang="en-US"/>
              <a:t> isothermal heat rejection in a condenser</a:t>
            </a:r>
          </a:p>
          <a:p>
            <a:pPr>
              <a:spcBef>
                <a:spcPct val="5000"/>
              </a:spcBef>
              <a:spcAft>
                <a:spcPct val="5000"/>
              </a:spcAft>
            </a:pPr>
            <a:r>
              <a:rPr lang="en-US" b="1"/>
              <a:t>4-1</a:t>
            </a:r>
            <a:r>
              <a:rPr lang="en-US"/>
              <a:t> isentropic compression in a compressor</a:t>
            </a:r>
          </a:p>
        </p:txBody>
      </p:sp>
      <p:pic>
        <p:nvPicPr>
          <p:cNvPr id="4102" name="Picture 10"/>
          <p:cNvPicPr>
            <a:picLocks noChangeAspect="1" noChangeArrowheads="1"/>
          </p:cNvPicPr>
          <p:nvPr/>
        </p:nvPicPr>
        <p:blipFill>
          <a:blip r:embed="rId2"/>
          <a:srcRect/>
          <a:stretch>
            <a:fillRect/>
          </a:stretch>
        </p:blipFill>
        <p:spPr bwMode="auto">
          <a:xfrm>
            <a:off x="5753100" y="323850"/>
            <a:ext cx="3238500" cy="6457950"/>
          </a:xfrm>
          <a:prstGeom prst="rect">
            <a:avLst/>
          </a:prstGeom>
          <a:noFill/>
          <a:ln w="9525">
            <a:noFill/>
            <a:miter lim="800000"/>
            <a:headEnd/>
            <a:tailEnd/>
          </a:ln>
        </p:spPr>
      </p:pic>
      <p:pic>
        <p:nvPicPr>
          <p:cNvPr id="4103" name="Picture 11"/>
          <p:cNvPicPr>
            <a:picLocks noChangeAspect="1" noChangeArrowheads="1"/>
          </p:cNvPicPr>
          <p:nvPr/>
        </p:nvPicPr>
        <p:blipFill>
          <a:blip r:embed="rId3"/>
          <a:srcRect/>
          <a:stretch>
            <a:fillRect/>
          </a:stretch>
        </p:blipFill>
        <p:spPr bwMode="auto">
          <a:xfrm>
            <a:off x="6096000" y="76200"/>
            <a:ext cx="2952750" cy="838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3 Slayt Numarası Yer Tutucusu"/>
          <p:cNvSpPr>
            <a:spLocks noGrp="1"/>
          </p:cNvSpPr>
          <p:nvPr>
            <p:ph type="sldNum" sz="quarter" idx="12"/>
          </p:nvPr>
        </p:nvSpPr>
        <p:spPr>
          <a:noFill/>
        </p:spPr>
        <p:txBody>
          <a:bodyPr/>
          <a:lstStyle/>
          <a:p>
            <a:fld id="{4D1AF752-598D-4CE9-AF73-F617F238C5B5}" type="slidenum">
              <a:rPr lang="en-US" smtClean="0"/>
              <a:pPr/>
              <a:t>4</a:t>
            </a:fld>
            <a:endParaRPr lang="en-US" smtClean="0"/>
          </a:p>
        </p:txBody>
      </p:sp>
      <p:sp>
        <p:nvSpPr>
          <p:cNvPr id="5123" name="Rectangle 2"/>
          <p:cNvSpPr>
            <a:spLocks noChangeArrowheads="1"/>
          </p:cNvSpPr>
          <p:nvPr/>
        </p:nvSpPr>
        <p:spPr bwMode="auto">
          <a:xfrm>
            <a:off x="304800" y="152400"/>
            <a:ext cx="4572000" cy="1384300"/>
          </a:xfrm>
          <a:prstGeom prst="rect">
            <a:avLst/>
          </a:prstGeom>
          <a:solidFill>
            <a:srgbClr val="92D050"/>
          </a:solidFill>
          <a:ln w="9525">
            <a:noFill/>
            <a:miter lim="800000"/>
            <a:headEnd/>
            <a:tailEnd/>
          </a:ln>
        </p:spPr>
        <p:txBody>
          <a:bodyPr>
            <a:spAutoFit/>
          </a:bodyPr>
          <a:lstStyle/>
          <a:p>
            <a:r>
              <a:rPr lang="en-US" sz="2800" b="1">
                <a:solidFill>
                  <a:srgbClr val="C00000"/>
                </a:solidFill>
              </a:rPr>
              <a:t>RANKINE CYCLE: THE IDEAL CYCLE</a:t>
            </a:r>
            <a:r>
              <a:rPr lang="tr-TR" sz="2800" b="1">
                <a:solidFill>
                  <a:srgbClr val="C00000"/>
                </a:solidFill>
              </a:rPr>
              <a:t> </a:t>
            </a:r>
            <a:r>
              <a:rPr lang="en-US" sz="2800" b="1">
                <a:solidFill>
                  <a:srgbClr val="C00000"/>
                </a:solidFill>
              </a:rPr>
              <a:t>FOR VAPOR POWER CYCLES</a:t>
            </a:r>
          </a:p>
        </p:txBody>
      </p:sp>
      <p:sp>
        <p:nvSpPr>
          <p:cNvPr id="5124" name="Rectangle 7"/>
          <p:cNvSpPr>
            <a:spLocks noChangeArrowheads="1"/>
          </p:cNvSpPr>
          <p:nvPr/>
        </p:nvSpPr>
        <p:spPr bwMode="auto">
          <a:xfrm>
            <a:off x="228600" y="1828800"/>
            <a:ext cx="4876800" cy="2371725"/>
          </a:xfrm>
          <a:prstGeom prst="rect">
            <a:avLst/>
          </a:prstGeom>
          <a:noFill/>
          <a:ln w="9525">
            <a:noFill/>
            <a:miter lim="800000"/>
            <a:headEnd/>
            <a:tailEnd/>
          </a:ln>
        </p:spPr>
        <p:txBody>
          <a:bodyPr>
            <a:spAutoFit/>
          </a:bodyPr>
          <a:lstStyle/>
          <a:p>
            <a:pPr>
              <a:spcBef>
                <a:spcPct val="15000"/>
              </a:spcBef>
              <a:spcAft>
                <a:spcPct val="15000"/>
              </a:spcAft>
            </a:pPr>
            <a:r>
              <a:rPr lang="en-US"/>
              <a:t>Many of the impracticalities associated with the Carnot cycle can be eliminated by superheating the steam in the boiler and condensing it completely in the condenser.</a:t>
            </a:r>
            <a:endParaRPr lang="tr-TR"/>
          </a:p>
          <a:p>
            <a:pPr>
              <a:spcBef>
                <a:spcPct val="15000"/>
              </a:spcBef>
              <a:spcAft>
                <a:spcPct val="15000"/>
              </a:spcAft>
            </a:pPr>
            <a:r>
              <a:rPr lang="en-US">
                <a:solidFill>
                  <a:srgbClr val="3333FF"/>
                </a:solidFill>
              </a:rPr>
              <a:t>The cycle that results is the </a:t>
            </a:r>
            <a:r>
              <a:rPr lang="en-US" b="1">
                <a:solidFill>
                  <a:srgbClr val="3333FF"/>
                </a:solidFill>
              </a:rPr>
              <a:t>Rankine cycle</a:t>
            </a:r>
            <a:r>
              <a:rPr lang="en-US">
                <a:solidFill>
                  <a:srgbClr val="3333FF"/>
                </a:solidFill>
              </a:rPr>
              <a:t>, which is the ideal cycle for vapor power plants. The ideal Rankine cycle does not involve any internal irreversibilities.</a:t>
            </a:r>
          </a:p>
        </p:txBody>
      </p:sp>
      <p:pic>
        <p:nvPicPr>
          <p:cNvPr id="5125" name="Picture 13"/>
          <p:cNvPicPr>
            <a:picLocks noChangeAspect="1" noChangeArrowheads="1"/>
          </p:cNvPicPr>
          <p:nvPr/>
        </p:nvPicPr>
        <p:blipFill>
          <a:blip r:embed="rId2"/>
          <a:srcRect/>
          <a:stretch>
            <a:fillRect/>
          </a:stretch>
        </p:blipFill>
        <p:spPr bwMode="auto">
          <a:xfrm>
            <a:off x="5562600" y="157163"/>
            <a:ext cx="3414713" cy="6548437"/>
          </a:xfrm>
          <a:prstGeom prst="rect">
            <a:avLst/>
          </a:prstGeom>
          <a:noFill/>
          <a:ln w="9525">
            <a:noFill/>
            <a:miter lim="800000"/>
            <a:headEnd/>
            <a:tailEnd/>
          </a:ln>
        </p:spPr>
      </p:pic>
      <p:pic>
        <p:nvPicPr>
          <p:cNvPr id="5126" name="Picture 14"/>
          <p:cNvPicPr>
            <a:picLocks noChangeAspect="1" noChangeArrowheads="1"/>
          </p:cNvPicPr>
          <p:nvPr/>
        </p:nvPicPr>
        <p:blipFill>
          <a:blip r:embed="rId3"/>
          <a:srcRect/>
          <a:stretch>
            <a:fillRect/>
          </a:stretch>
        </p:blipFill>
        <p:spPr bwMode="auto">
          <a:xfrm>
            <a:off x="295275" y="4343400"/>
            <a:ext cx="5038725" cy="13144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Slayt Numarası Yer Tutucusu"/>
          <p:cNvSpPr>
            <a:spLocks noGrp="1"/>
          </p:cNvSpPr>
          <p:nvPr>
            <p:ph type="sldNum" sz="quarter" idx="12"/>
          </p:nvPr>
        </p:nvSpPr>
        <p:spPr>
          <a:noFill/>
        </p:spPr>
        <p:txBody>
          <a:bodyPr/>
          <a:lstStyle/>
          <a:p>
            <a:fld id="{EAED47E6-D6AD-45FB-8260-C8E5187974CC}" type="slidenum">
              <a:rPr lang="en-US" smtClean="0"/>
              <a:pPr/>
              <a:t>5</a:t>
            </a:fld>
            <a:endParaRPr lang="en-US" smtClean="0"/>
          </a:p>
        </p:txBody>
      </p:sp>
      <p:sp>
        <p:nvSpPr>
          <p:cNvPr id="6147" name="Rectangle 2"/>
          <p:cNvSpPr>
            <a:spLocks noChangeArrowheads="1"/>
          </p:cNvSpPr>
          <p:nvPr/>
        </p:nvSpPr>
        <p:spPr bwMode="auto">
          <a:xfrm>
            <a:off x="381000" y="152400"/>
            <a:ext cx="6415088" cy="457200"/>
          </a:xfrm>
          <a:prstGeom prst="rect">
            <a:avLst/>
          </a:prstGeom>
          <a:noFill/>
          <a:ln w="9525">
            <a:noFill/>
            <a:miter lim="800000"/>
            <a:headEnd/>
            <a:tailEnd/>
          </a:ln>
        </p:spPr>
        <p:txBody>
          <a:bodyPr wrap="none">
            <a:spAutoFit/>
          </a:bodyPr>
          <a:lstStyle/>
          <a:p>
            <a:r>
              <a:rPr lang="en-US" sz="2400" b="1">
                <a:solidFill>
                  <a:srgbClr val="FF3300"/>
                </a:solidFill>
              </a:rPr>
              <a:t>Energy Analysis of the Ideal Rankine Cycle</a:t>
            </a:r>
          </a:p>
        </p:txBody>
      </p:sp>
      <p:pic>
        <p:nvPicPr>
          <p:cNvPr id="6148" name="Picture 7"/>
          <p:cNvPicPr>
            <a:picLocks noChangeAspect="1" noChangeArrowheads="1"/>
          </p:cNvPicPr>
          <p:nvPr/>
        </p:nvPicPr>
        <p:blipFill>
          <a:blip r:embed="rId2"/>
          <a:srcRect/>
          <a:stretch>
            <a:fillRect/>
          </a:stretch>
        </p:blipFill>
        <p:spPr bwMode="auto">
          <a:xfrm>
            <a:off x="5715000" y="2362200"/>
            <a:ext cx="3005138" cy="296863"/>
          </a:xfrm>
          <a:prstGeom prst="rect">
            <a:avLst/>
          </a:prstGeom>
          <a:noFill/>
          <a:ln w="9525">
            <a:noFill/>
            <a:miter lim="800000"/>
            <a:headEnd/>
            <a:tailEnd/>
          </a:ln>
        </p:spPr>
      </p:pic>
      <p:pic>
        <p:nvPicPr>
          <p:cNvPr id="6149" name="Picture 9"/>
          <p:cNvPicPr>
            <a:picLocks noChangeAspect="1" noChangeArrowheads="1"/>
          </p:cNvPicPr>
          <p:nvPr/>
        </p:nvPicPr>
        <p:blipFill>
          <a:blip r:embed="rId3"/>
          <a:srcRect/>
          <a:stretch>
            <a:fillRect/>
          </a:stretch>
        </p:blipFill>
        <p:spPr bwMode="auto">
          <a:xfrm>
            <a:off x="4106863" y="4754563"/>
            <a:ext cx="2141537" cy="579437"/>
          </a:xfrm>
          <a:prstGeom prst="rect">
            <a:avLst/>
          </a:prstGeom>
          <a:noFill/>
          <a:ln w="9525">
            <a:noFill/>
            <a:miter lim="800000"/>
            <a:headEnd/>
            <a:tailEnd/>
          </a:ln>
        </p:spPr>
      </p:pic>
      <p:pic>
        <p:nvPicPr>
          <p:cNvPr id="6150" name="Picture 10"/>
          <p:cNvPicPr>
            <a:picLocks noChangeAspect="1" noChangeArrowheads="1"/>
          </p:cNvPicPr>
          <p:nvPr/>
        </p:nvPicPr>
        <p:blipFill>
          <a:blip r:embed="rId4"/>
          <a:srcRect/>
          <a:stretch>
            <a:fillRect/>
          </a:stretch>
        </p:blipFill>
        <p:spPr bwMode="auto">
          <a:xfrm>
            <a:off x="4098925" y="4267200"/>
            <a:ext cx="3597275" cy="314325"/>
          </a:xfrm>
          <a:prstGeom prst="rect">
            <a:avLst/>
          </a:prstGeom>
          <a:noFill/>
          <a:ln w="9525">
            <a:noFill/>
            <a:miter lim="800000"/>
            <a:headEnd/>
            <a:tailEnd/>
          </a:ln>
        </p:spPr>
      </p:pic>
      <p:sp>
        <p:nvSpPr>
          <p:cNvPr id="6151" name="Rectangle 12"/>
          <p:cNvSpPr>
            <a:spLocks noChangeArrowheads="1"/>
          </p:cNvSpPr>
          <p:nvPr/>
        </p:nvSpPr>
        <p:spPr bwMode="auto">
          <a:xfrm>
            <a:off x="228600" y="4343400"/>
            <a:ext cx="3657600" cy="1400175"/>
          </a:xfrm>
          <a:prstGeom prst="rect">
            <a:avLst/>
          </a:prstGeom>
          <a:noFill/>
          <a:ln w="9525">
            <a:noFill/>
            <a:miter lim="800000"/>
            <a:headEnd/>
            <a:tailEnd/>
          </a:ln>
        </p:spPr>
        <p:txBody>
          <a:bodyPr>
            <a:spAutoFit/>
          </a:bodyPr>
          <a:lstStyle/>
          <a:p>
            <a:r>
              <a:rPr lang="en-US" sz="1700"/>
              <a:t>The efficiency of power plants in the U.S. is often expressed in terms of </a:t>
            </a:r>
            <a:r>
              <a:rPr lang="en-US" sz="1700" b="1"/>
              <a:t>heat rate</a:t>
            </a:r>
            <a:r>
              <a:rPr lang="en-US" sz="1700"/>
              <a:t>, which is the amount of heat supplied, in Btu’s, to generate 1 kWh of electricity.</a:t>
            </a:r>
          </a:p>
        </p:txBody>
      </p:sp>
      <p:sp>
        <p:nvSpPr>
          <p:cNvPr id="6152" name="Rectangle 13"/>
          <p:cNvSpPr>
            <a:spLocks noChangeArrowheads="1"/>
          </p:cNvSpPr>
          <p:nvPr/>
        </p:nvSpPr>
        <p:spPr bwMode="auto">
          <a:xfrm>
            <a:off x="4038600" y="5410200"/>
            <a:ext cx="4191000" cy="1138238"/>
          </a:xfrm>
          <a:prstGeom prst="rect">
            <a:avLst/>
          </a:prstGeom>
          <a:noFill/>
          <a:ln w="9525">
            <a:noFill/>
            <a:miter lim="800000"/>
            <a:headEnd/>
            <a:tailEnd/>
          </a:ln>
        </p:spPr>
        <p:txBody>
          <a:bodyPr>
            <a:spAutoFit/>
          </a:bodyPr>
          <a:lstStyle/>
          <a:p>
            <a:r>
              <a:rPr lang="en-US" sz="1700">
                <a:solidFill>
                  <a:srgbClr val="3333FF"/>
                </a:solidFill>
              </a:rPr>
              <a:t>The thermal efficiency can be interpreted as the ratio of the area enclosed by the cycle on a </a:t>
            </a:r>
            <a:r>
              <a:rPr lang="en-US" sz="1700" i="1">
                <a:solidFill>
                  <a:srgbClr val="3333FF"/>
                </a:solidFill>
              </a:rPr>
              <a:t>T-s </a:t>
            </a:r>
            <a:r>
              <a:rPr lang="en-US" sz="1700">
                <a:solidFill>
                  <a:srgbClr val="3333FF"/>
                </a:solidFill>
              </a:rPr>
              <a:t>diagram to the area under the heat-addition process.</a:t>
            </a:r>
          </a:p>
        </p:txBody>
      </p:sp>
      <p:sp>
        <p:nvSpPr>
          <p:cNvPr id="6153" name="Text Box 14"/>
          <p:cNvSpPr txBox="1">
            <a:spLocks noChangeArrowheads="1"/>
          </p:cNvSpPr>
          <p:nvPr/>
        </p:nvSpPr>
        <p:spPr bwMode="auto">
          <a:xfrm>
            <a:off x="3886200" y="685800"/>
            <a:ext cx="3276600" cy="366713"/>
          </a:xfrm>
          <a:prstGeom prst="rect">
            <a:avLst/>
          </a:prstGeom>
          <a:noFill/>
          <a:ln w="9525">
            <a:noFill/>
            <a:miter lim="800000"/>
            <a:headEnd/>
            <a:tailEnd/>
          </a:ln>
        </p:spPr>
        <p:txBody>
          <a:bodyPr>
            <a:spAutoFit/>
          </a:bodyPr>
          <a:lstStyle/>
          <a:p>
            <a:pPr>
              <a:spcBef>
                <a:spcPct val="50000"/>
              </a:spcBef>
            </a:pPr>
            <a:r>
              <a:rPr lang="en-US">
                <a:solidFill>
                  <a:srgbClr val="CC00CC"/>
                </a:solidFill>
              </a:rPr>
              <a:t>Steady-flow energy equation</a:t>
            </a:r>
          </a:p>
        </p:txBody>
      </p:sp>
      <p:pic>
        <p:nvPicPr>
          <p:cNvPr id="6154" name="Picture 15"/>
          <p:cNvPicPr>
            <a:picLocks noChangeAspect="1" noChangeArrowheads="1"/>
          </p:cNvPicPr>
          <p:nvPr/>
        </p:nvPicPr>
        <p:blipFill>
          <a:blip r:embed="rId5"/>
          <a:srcRect/>
          <a:stretch>
            <a:fillRect/>
          </a:stretch>
        </p:blipFill>
        <p:spPr bwMode="auto">
          <a:xfrm>
            <a:off x="533400" y="5753100"/>
            <a:ext cx="2733675" cy="647700"/>
          </a:xfrm>
          <a:prstGeom prst="rect">
            <a:avLst/>
          </a:prstGeom>
          <a:noFill/>
          <a:ln w="9525">
            <a:noFill/>
            <a:miter lim="800000"/>
            <a:headEnd/>
            <a:tailEnd/>
          </a:ln>
        </p:spPr>
      </p:pic>
      <p:pic>
        <p:nvPicPr>
          <p:cNvPr id="6155" name="Picture 16"/>
          <p:cNvPicPr>
            <a:picLocks noChangeAspect="1" noChangeArrowheads="1"/>
          </p:cNvPicPr>
          <p:nvPr/>
        </p:nvPicPr>
        <p:blipFill>
          <a:blip r:embed="rId6"/>
          <a:srcRect/>
          <a:stretch>
            <a:fillRect/>
          </a:stretch>
        </p:blipFill>
        <p:spPr bwMode="auto">
          <a:xfrm>
            <a:off x="3810000" y="2743200"/>
            <a:ext cx="4956175" cy="1382713"/>
          </a:xfrm>
          <a:prstGeom prst="rect">
            <a:avLst/>
          </a:prstGeom>
          <a:noFill/>
          <a:ln w="9525">
            <a:noFill/>
            <a:miter lim="800000"/>
            <a:headEnd/>
            <a:tailEnd/>
          </a:ln>
        </p:spPr>
      </p:pic>
      <p:pic>
        <p:nvPicPr>
          <p:cNvPr id="6156" name="Picture 17"/>
          <p:cNvPicPr>
            <a:picLocks noChangeAspect="1" noChangeArrowheads="1"/>
          </p:cNvPicPr>
          <p:nvPr/>
        </p:nvPicPr>
        <p:blipFill>
          <a:blip r:embed="rId7"/>
          <a:srcRect/>
          <a:stretch>
            <a:fillRect/>
          </a:stretch>
        </p:blipFill>
        <p:spPr bwMode="auto">
          <a:xfrm>
            <a:off x="6553200" y="1946275"/>
            <a:ext cx="2141538" cy="339725"/>
          </a:xfrm>
          <a:prstGeom prst="rect">
            <a:avLst/>
          </a:prstGeom>
          <a:noFill/>
          <a:ln w="9525">
            <a:noFill/>
            <a:miter lim="800000"/>
            <a:headEnd/>
            <a:tailEnd/>
          </a:ln>
        </p:spPr>
      </p:pic>
      <p:pic>
        <p:nvPicPr>
          <p:cNvPr id="6157" name="Picture 18"/>
          <p:cNvPicPr>
            <a:picLocks noChangeAspect="1" noChangeArrowheads="1"/>
          </p:cNvPicPr>
          <p:nvPr/>
        </p:nvPicPr>
        <p:blipFill>
          <a:blip r:embed="rId8"/>
          <a:srcRect/>
          <a:stretch>
            <a:fillRect/>
          </a:stretch>
        </p:blipFill>
        <p:spPr bwMode="auto">
          <a:xfrm>
            <a:off x="3810000" y="1069975"/>
            <a:ext cx="4956175" cy="301625"/>
          </a:xfrm>
          <a:prstGeom prst="rect">
            <a:avLst/>
          </a:prstGeom>
          <a:noFill/>
          <a:ln w="9525">
            <a:noFill/>
            <a:miter lim="800000"/>
            <a:headEnd/>
            <a:tailEnd/>
          </a:ln>
        </p:spPr>
      </p:pic>
      <p:pic>
        <p:nvPicPr>
          <p:cNvPr id="6158" name="Picture 20"/>
          <p:cNvPicPr>
            <a:picLocks noChangeAspect="1" noChangeArrowheads="1"/>
          </p:cNvPicPr>
          <p:nvPr/>
        </p:nvPicPr>
        <p:blipFill>
          <a:blip r:embed="rId9"/>
          <a:srcRect/>
          <a:stretch>
            <a:fillRect/>
          </a:stretch>
        </p:blipFill>
        <p:spPr bwMode="auto">
          <a:xfrm>
            <a:off x="3810000" y="1524000"/>
            <a:ext cx="4906963" cy="376238"/>
          </a:xfrm>
          <a:prstGeom prst="rect">
            <a:avLst/>
          </a:prstGeom>
          <a:noFill/>
          <a:ln w="9525">
            <a:noFill/>
            <a:miter lim="800000"/>
            <a:headEnd/>
            <a:tailEnd/>
          </a:ln>
        </p:spPr>
      </p:pic>
      <p:pic>
        <p:nvPicPr>
          <p:cNvPr id="6159" name="Picture 22"/>
          <p:cNvPicPr>
            <a:picLocks noChangeAspect="1" noChangeArrowheads="1"/>
          </p:cNvPicPr>
          <p:nvPr/>
        </p:nvPicPr>
        <p:blipFill>
          <a:blip r:embed="rId10"/>
          <a:srcRect/>
          <a:stretch>
            <a:fillRect/>
          </a:stretch>
        </p:blipFill>
        <p:spPr bwMode="auto">
          <a:xfrm>
            <a:off x="295275" y="838200"/>
            <a:ext cx="3362325" cy="28479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94566CFB-04FE-4C55-948E-19587F6F318B}" type="slidenum">
              <a:rPr lang="en-US" smtClean="0"/>
              <a:pPr/>
              <a:t>6</a:t>
            </a:fld>
            <a:endParaRPr lang="en-US" smtClean="0"/>
          </a:p>
        </p:txBody>
      </p:sp>
      <p:sp>
        <p:nvSpPr>
          <p:cNvPr id="7171" name="Rectangle 2"/>
          <p:cNvSpPr>
            <a:spLocks noChangeArrowheads="1"/>
          </p:cNvSpPr>
          <p:nvPr/>
        </p:nvSpPr>
        <p:spPr bwMode="auto">
          <a:xfrm>
            <a:off x="381000" y="152400"/>
            <a:ext cx="7086600" cy="954088"/>
          </a:xfrm>
          <a:prstGeom prst="rect">
            <a:avLst/>
          </a:prstGeom>
          <a:solidFill>
            <a:srgbClr val="92D050"/>
          </a:solidFill>
          <a:ln w="9525">
            <a:noFill/>
            <a:miter lim="800000"/>
            <a:headEnd/>
            <a:tailEnd/>
          </a:ln>
        </p:spPr>
        <p:txBody>
          <a:bodyPr>
            <a:spAutoFit/>
          </a:bodyPr>
          <a:lstStyle/>
          <a:p>
            <a:r>
              <a:rPr lang="en-US" sz="2800" b="1">
                <a:solidFill>
                  <a:srgbClr val="C00000"/>
                </a:solidFill>
              </a:rPr>
              <a:t>DEVIATION OF ACTUAL VAPOR POWER CYCLES FROM IDEALIZED ONES</a:t>
            </a:r>
          </a:p>
        </p:txBody>
      </p:sp>
      <p:sp>
        <p:nvSpPr>
          <p:cNvPr id="7172" name="Rectangle 5"/>
          <p:cNvSpPr>
            <a:spLocks noChangeArrowheads="1"/>
          </p:cNvSpPr>
          <p:nvPr/>
        </p:nvSpPr>
        <p:spPr bwMode="auto">
          <a:xfrm>
            <a:off x="228600" y="6064250"/>
            <a:ext cx="8001000" cy="641350"/>
          </a:xfrm>
          <a:prstGeom prst="rect">
            <a:avLst/>
          </a:prstGeom>
          <a:noFill/>
          <a:ln w="9525">
            <a:noFill/>
            <a:miter lim="800000"/>
            <a:headEnd/>
            <a:tailEnd/>
          </a:ln>
        </p:spPr>
        <p:txBody>
          <a:bodyPr>
            <a:spAutoFit/>
          </a:bodyPr>
          <a:lstStyle/>
          <a:p>
            <a:r>
              <a:rPr lang="en-US">
                <a:solidFill>
                  <a:srgbClr val="3333FF"/>
                </a:solidFill>
              </a:rPr>
              <a:t>(</a:t>
            </a:r>
            <a:r>
              <a:rPr lang="en-US" i="1">
                <a:solidFill>
                  <a:srgbClr val="3333FF"/>
                </a:solidFill>
              </a:rPr>
              <a:t>a</a:t>
            </a:r>
            <a:r>
              <a:rPr lang="en-US">
                <a:solidFill>
                  <a:srgbClr val="3333FF"/>
                </a:solidFill>
              </a:rPr>
              <a:t>) Deviation of actual vapor power cycle from the ideal Rankine cycle.       (</a:t>
            </a:r>
            <a:r>
              <a:rPr lang="en-US" i="1">
                <a:solidFill>
                  <a:srgbClr val="3333FF"/>
                </a:solidFill>
              </a:rPr>
              <a:t>b</a:t>
            </a:r>
            <a:r>
              <a:rPr lang="en-US">
                <a:solidFill>
                  <a:srgbClr val="3333FF"/>
                </a:solidFill>
              </a:rPr>
              <a:t>) The effect of pump and turbine irreversibilities on the ideal Rankine cycle.</a:t>
            </a:r>
          </a:p>
        </p:txBody>
      </p:sp>
      <p:sp>
        <p:nvSpPr>
          <p:cNvPr id="7173" name="Rectangle 8"/>
          <p:cNvSpPr>
            <a:spLocks noChangeArrowheads="1"/>
          </p:cNvSpPr>
          <p:nvPr/>
        </p:nvSpPr>
        <p:spPr bwMode="auto">
          <a:xfrm>
            <a:off x="304800" y="1143000"/>
            <a:ext cx="7848600" cy="1244600"/>
          </a:xfrm>
          <a:prstGeom prst="rect">
            <a:avLst/>
          </a:prstGeom>
          <a:noFill/>
          <a:ln w="9525">
            <a:noFill/>
            <a:miter lim="800000"/>
            <a:headEnd/>
            <a:tailEnd/>
          </a:ln>
        </p:spPr>
        <p:txBody>
          <a:bodyPr>
            <a:spAutoFit/>
          </a:bodyPr>
          <a:lstStyle/>
          <a:p>
            <a:pPr>
              <a:spcBef>
                <a:spcPct val="10000"/>
              </a:spcBef>
              <a:spcAft>
                <a:spcPct val="10000"/>
              </a:spcAft>
            </a:pPr>
            <a:r>
              <a:rPr lang="en-US"/>
              <a:t>The actual vapor power cycle differs from the ideal Rankine cycle as a result of irreversibilities in various components. </a:t>
            </a:r>
          </a:p>
          <a:p>
            <a:pPr>
              <a:spcBef>
                <a:spcPct val="10000"/>
              </a:spcBef>
              <a:spcAft>
                <a:spcPct val="10000"/>
              </a:spcAft>
            </a:pPr>
            <a:r>
              <a:rPr lang="en-US">
                <a:solidFill>
                  <a:srgbClr val="CC00CC"/>
                </a:solidFill>
              </a:rPr>
              <a:t>Fluid friction</a:t>
            </a:r>
            <a:r>
              <a:rPr lang="en-US"/>
              <a:t> and </a:t>
            </a:r>
            <a:r>
              <a:rPr lang="en-US">
                <a:solidFill>
                  <a:srgbClr val="CC00CC"/>
                </a:solidFill>
              </a:rPr>
              <a:t>heat loss to the surroundings</a:t>
            </a:r>
            <a:r>
              <a:rPr lang="en-US"/>
              <a:t> are the two common sources of irreversibilities.</a:t>
            </a:r>
          </a:p>
        </p:txBody>
      </p:sp>
      <p:pic>
        <p:nvPicPr>
          <p:cNvPr id="7174" name="Picture 12"/>
          <p:cNvPicPr>
            <a:picLocks noChangeAspect="1" noChangeArrowheads="1"/>
          </p:cNvPicPr>
          <p:nvPr/>
        </p:nvPicPr>
        <p:blipFill>
          <a:blip r:embed="rId2"/>
          <a:srcRect/>
          <a:stretch>
            <a:fillRect/>
          </a:stretch>
        </p:blipFill>
        <p:spPr bwMode="auto">
          <a:xfrm>
            <a:off x="381000" y="2438400"/>
            <a:ext cx="3733800" cy="3676650"/>
          </a:xfrm>
          <a:prstGeom prst="rect">
            <a:avLst/>
          </a:prstGeom>
          <a:noFill/>
          <a:ln w="9525">
            <a:noFill/>
            <a:miter lim="800000"/>
            <a:headEnd/>
            <a:tailEnd/>
          </a:ln>
        </p:spPr>
      </p:pic>
      <p:pic>
        <p:nvPicPr>
          <p:cNvPr id="7175" name="Picture 13"/>
          <p:cNvPicPr>
            <a:picLocks noChangeAspect="1" noChangeArrowheads="1"/>
          </p:cNvPicPr>
          <p:nvPr/>
        </p:nvPicPr>
        <p:blipFill>
          <a:blip r:embed="rId3"/>
          <a:srcRect/>
          <a:stretch>
            <a:fillRect/>
          </a:stretch>
        </p:blipFill>
        <p:spPr bwMode="auto">
          <a:xfrm>
            <a:off x="4191000" y="2438400"/>
            <a:ext cx="3305175" cy="3657600"/>
          </a:xfrm>
          <a:prstGeom prst="rect">
            <a:avLst/>
          </a:prstGeom>
          <a:noFill/>
          <a:ln w="9525">
            <a:noFill/>
            <a:miter lim="800000"/>
            <a:headEnd/>
            <a:tailEnd/>
          </a:ln>
        </p:spPr>
      </p:pic>
      <p:pic>
        <p:nvPicPr>
          <p:cNvPr id="7176" name="Picture 6"/>
          <p:cNvPicPr>
            <a:picLocks noChangeAspect="1" noChangeArrowheads="1"/>
          </p:cNvPicPr>
          <p:nvPr/>
        </p:nvPicPr>
        <p:blipFill>
          <a:blip r:embed="rId4"/>
          <a:srcRect/>
          <a:stretch>
            <a:fillRect/>
          </a:stretch>
        </p:blipFill>
        <p:spPr bwMode="auto">
          <a:xfrm>
            <a:off x="6848475" y="2805113"/>
            <a:ext cx="2066925" cy="623887"/>
          </a:xfrm>
          <a:prstGeom prst="rect">
            <a:avLst/>
          </a:prstGeom>
          <a:noFill/>
          <a:ln w="19050">
            <a:solidFill>
              <a:schemeClr val="bg2"/>
            </a:solidFill>
            <a:miter lim="800000"/>
            <a:headEnd/>
            <a:tailEnd/>
          </a:ln>
        </p:spPr>
      </p:pic>
      <p:pic>
        <p:nvPicPr>
          <p:cNvPr id="7177" name="Picture 7"/>
          <p:cNvPicPr>
            <a:picLocks noChangeAspect="1" noChangeArrowheads="1"/>
          </p:cNvPicPr>
          <p:nvPr/>
        </p:nvPicPr>
        <p:blipFill>
          <a:blip r:embed="rId5"/>
          <a:srcRect/>
          <a:stretch>
            <a:fillRect/>
          </a:stretch>
        </p:blipFill>
        <p:spPr bwMode="auto">
          <a:xfrm>
            <a:off x="6823075" y="3567113"/>
            <a:ext cx="2092325" cy="623887"/>
          </a:xfrm>
          <a:prstGeom prst="rect">
            <a:avLst/>
          </a:prstGeom>
          <a:noFill/>
          <a:ln w="19050">
            <a:solidFill>
              <a:schemeClr val="bg2"/>
            </a:solidFill>
            <a:miter lim="800000"/>
            <a:headEnd/>
            <a:tailEnd/>
          </a:ln>
        </p:spPr>
      </p:pic>
      <p:sp>
        <p:nvSpPr>
          <p:cNvPr id="7178" name="Text Box 9"/>
          <p:cNvSpPr txBox="1">
            <a:spLocks noChangeArrowheads="1"/>
          </p:cNvSpPr>
          <p:nvPr/>
        </p:nvSpPr>
        <p:spPr bwMode="auto">
          <a:xfrm>
            <a:off x="6400800" y="2438400"/>
            <a:ext cx="2667000" cy="366713"/>
          </a:xfrm>
          <a:prstGeom prst="rect">
            <a:avLst/>
          </a:prstGeom>
          <a:noFill/>
          <a:ln w="9525">
            <a:noFill/>
            <a:miter lim="800000"/>
            <a:headEnd/>
            <a:tailEnd/>
          </a:ln>
        </p:spPr>
        <p:txBody>
          <a:bodyPr>
            <a:spAutoFit/>
          </a:bodyPr>
          <a:lstStyle/>
          <a:p>
            <a:pPr>
              <a:spcBef>
                <a:spcPct val="50000"/>
              </a:spcBef>
            </a:pPr>
            <a:r>
              <a:rPr lang="en-US" b="1"/>
              <a:t>Isentropic efficiencies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Slayt Numarası Yer Tutucusu"/>
          <p:cNvSpPr>
            <a:spLocks noGrp="1"/>
          </p:cNvSpPr>
          <p:nvPr>
            <p:ph type="sldNum" sz="quarter" idx="12"/>
          </p:nvPr>
        </p:nvSpPr>
        <p:spPr>
          <a:noFill/>
        </p:spPr>
        <p:txBody>
          <a:bodyPr/>
          <a:lstStyle/>
          <a:p>
            <a:fld id="{C8A5F06E-95A7-4141-A489-04200FF2A926}" type="slidenum">
              <a:rPr lang="en-US" smtClean="0"/>
              <a:pPr/>
              <a:t>7</a:t>
            </a:fld>
            <a:endParaRPr lang="en-US" smtClean="0"/>
          </a:p>
        </p:txBody>
      </p:sp>
      <p:sp>
        <p:nvSpPr>
          <p:cNvPr id="8195" name="Rectangle 2"/>
          <p:cNvSpPr>
            <a:spLocks noChangeArrowheads="1"/>
          </p:cNvSpPr>
          <p:nvPr/>
        </p:nvSpPr>
        <p:spPr bwMode="auto">
          <a:xfrm>
            <a:off x="304800" y="76200"/>
            <a:ext cx="7010400" cy="954088"/>
          </a:xfrm>
          <a:prstGeom prst="rect">
            <a:avLst/>
          </a:prstGeom>
          <a:solidFill>
            <a:srgbClr val="92D050"/>
          </a:solidFill>
          <a:ln w="9525">
            <a:noFill/>
            <a:miter lim="800000"/>
            <a:headEnd/>
            <a:tailEnd/>
          </a:ln>
        </p:spPr>
        <p:txBody>
          <a:bodyPr>
            <a:spAutoFit/>
          </a:bodyPr>
          <a:lstStyle/>
          <a:p>
            <a:r>
              <a:rPr lang="en-US" sz="2800" b="1">
                <a:solidFill>
                  <a:srgbClr val="C00000"/>
                </a:solidFill>
              </a:rPr>
              <a:t>HOW CAN WE INCREASE THE EFFICIENCY OF THE RANKINE CYCLE?</a:t>
            </a:r>
          </a:p>
        </p:txBody>
      </p:sp>
      <p:sp>
        <p:nvSpPr>
          <p:cNvPr id="8196" name="Rectangle 7"/>
          <p:cNvSpPr>
            <a:spLocks noChangeArrowheads="1"/>
          </p:cNvSpPr>
          <p:nvPr/>
        </p:nvSpPr>
        <p:spPr bwMode="auto">
          <a:xfrm>
            <a:off x="228600" y="1066800"/>
            <a:ext cx="8305800" cy="1190625"/>
          </a:xfrm>
          <a:prstGeom prst="rect">
            <a:avLst/>
          </a:prstGeom>
          <a:noFill/>
          <a:ln w="9525">
            <a:noFill/>
            <a:miter lim="800000"/>
            <a:headEnd/>
            <a:tailEnd/>
          </a:ln>
        </p:spPr>
        <p:txBody>
          <a:bodyPr>
            <a:spAutoFit/>
          </a:bodyPr>
          <a:lstStyle/>
          <a:p>
            <a:r>
              <a:rPr lang="en-US"/>
              <a:t>The basic idea behind all the modifications to increase the thermal efficiency</a:t>
            </a:r>
          </a:p>
          <a:p>
            <a:r>
              <a:rPr lang="en-US"/>
              <a:t>of a power cycle is the same: </a:t>
            </a:r>
            <a:r>
              <a:rPr lang="en-US" i="1">
                <a:solidFill>
                  <a:srgbClr val="3333FF"/>
                </a:solidFill>
              </a:rPr>
              <a:t>Increase the average temperature at which heat is transferred to the working fluid in the boiler, or decrease the average temperature at which heat is rejected from the working fluid in the condenser.</a:t>
            </a:r>
            <a:endParaRPr lang="en-US">
              <a:solidFill>
                <a:srgbClr val="3333FF"/>
              </a:solidFill>
            </a:endParaRPr>
          </a:p>
        </p:txBody>
      </p:sp>
      <p:sp>
        <p:nvSpPr>
          <p:cNvPr id="8197" name="Rectangle 8"/>
          <p:cNvSpPr>
            <a:spLocks noChangeArrowheads="1"/>
          </p:cNvSpPr>
          <p:nvPr/>
        </p:nvSpPr>
        <p:spPr bwMode="auto">
          <a:xfrm>
            <a:off x="3962400" y="2514600"/>
            <a:ext cx="3781425" cy="769938"/>
          </a:xfrm>
          <a:prstGeom prst="rect">
            <a:avLst/>
          </a:prstGeom>
          <a:noFill/>
          <a:ln w="9525">
            <a:noFill/>
            <a:miter lim="800000"/>
            <a:headEnd/>
            <a:tailEnd/>
          </a:ln>
        </p:spPr>
        <p:txBody>
          <a:bodyPr>
            <a:spAutoFit/>
          </a:bodyPr>
          <a:lstStyle/>
          <a:p>
            <a:r>
              <a:rPr lang="en-US" sz="2200" b="1">
                <a:solidFill>
                  <a:srgbClr val="FF3300"/>
                </a:solidFill>
              </a:rPr>
              <a:t>Lowering the Condenser Pressure (</a:t>
            </a:r>
            <a:r>
              <a:rPr lang="en-US" sz="2200" b="1" i="1">
                <a:solidFill>
                  <a:srgbClr val="FF3300"/>
                </a:solidFill>
              </a:rPr>
              <a:t>Lowers T</a:t>
            </a:r>
            <a:r>
              <a:rPr lang="en-US" sz="2200" b="1" baseline="-25000">
                <a:solidFill>
                  <a:srgbClr val="FF3300"/>
                </a:solidFill>
              </a:rPr>
              <a:t>low,avg</a:t>
            </a:r>
            <a:r>
              <a:rPr lang="en-US" sz="2200" b="1">
                <a:solidFill>
                  <a:srgbClr val="FF3300"/>
                </a:solidFill>
              </a:rPr>
              <a:t>)</a:t>
            </a:r>
          </a:p>
        </p:txBody>
      </p:sp>
      <p:sp>
        <p:nvSpPr>
          <p:cNvPr id="8198" name="Rectangle 9"/>
          <p:cNvSpPr>
            <a:spLocks noChangeArrowheads="1"/>
          </p:cNvSpPr>
          <p:nvPr/>
        </p:nvSpPr>
        <p:spPr bwMode="auto">
          <a:xfrm>
            <a:off x="3962400" y="3352800"/>
            <a:ext cx="4800600" cy="2617788"/>
          </a:xfrm>
          <a:prstGeom prst="rect">
            <a:avLst/>
          </a:prstGeom>
          <a:noFill/>
          <a:ln w="9525">
            <a:noFill/>
            <a:miter lim="800000"/>
            <a:headEnd/>
            <a:tailEnd/>
          </a:ln>
        </p:spPr>
        <p:txBody>
          <a:bodyPr>
            <a:spAutoFit/>
          </a:bodyPr>
          <a:lstStyle/>
          <a:p>
            <a:pPr>
              <a:spcBef>
                <a:spcPct val="10000"/>
              </a:spcBef>
              <a:spcAft>
                <a:spcPct val="10000"/>
              </a:spcAft>
            </a:pPr>
            <a:r>
              <a:rPr lang="en-US"/>
              <a:t>To take advantage of the increased efficiencies at low pressures, the condensers of steam power plants usually operate well below the atmospheric pressure. There is a lower limit to this pressure depending on the temperature of the cooling medium   </a:t>
            </a:r>
          </a:p>
          <a:p>
            <a:pPr>
              <a:spcBef>
                <a:spcPct val="10000"/>
              </a:spcBef>
              <a:spcAft>
                <a:spcPct val="10000"/>
              </a:spcAft>
            </a:pPr>
            <a:r>
              <a:rPr lang="en-US" b="1">
                <a:solidFill>
                  <a:srgbClr val="CC00CC"/>
                </a:solidFill>
              </a:rPr>
              <a:t>Side effect:</a:t>
            </a:r>
            <a:r>
              <a:rPr lang="en-US">
                <a:solidFill>
                  <a:srgbClr val="CC00CC"/>
                </a:solidFill>
              </a:rPr>
              <a:t> Lowering the condenser pressure increases the moisture content of the steam at the final stages of the turbine.</a:t>
            </a:r>
          </a:p>
        </p:txBody>
      </p:sp>
      <p:pic>
        <p:nvPicPr>
          <p:cNvPr id="8199" name="Picture 11"/>
          <p:cNvPicPr>
            <a:picLocks noChangeAspect="1" noChangeArrowheads="1"/>
          </p:cNvPicPr>
          <p:nvPr/>
        </p:nvPicPr>
        <p:blipFill>
          <a:blip r:embed="rId2"/>
          <a:srcRect/>
          <a:stretch>
            <a:fillRect/>
          </a:stretch>
        </p:blipFill>
        <p:spPr bwMode="auto">
          <a:xfrm>
            <a:off x="314325" y="2295525"/>
            <a:ext cx="3419475" cy="44862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2"/>
          </p:nvPr>
        </p:nvSpPr>
        <p:spPr>
          <a:noFill/>
        </p:spPr>
        <p:txBody>
          <a:bodyPr/>
          <a:lstStyle/>
          <a:p>
            <a:fld id="{C2276BEC-A8C6-4F34-BE70-62B4BDB73F38}" type="slidenum">
              <a:rPr lang="en-US" smtClean="0"/>
              <a:pPr/>
              <a:t>8</a:t>
            </a:fld>
            <a:endParaRPr lang="en-US" smtClean="0"/>
          </a:p>
        </p:txBody>
      </p:sp>
      <p:sp>
        <p:nvSpPr>
          <p:cNvPr id="9219" name="Rectangle 8"/>
          <p:cNvSpPr>
            <a:spLocks noChangeArrowheads="1"/>
          </p:cNvSpPr>
          <p:nvPr/>
        </p:nvSpPr>
        <p:spPr bwMode="auto">
          <a:xfrm>
            <a:off x="609600" y="296863"/>
            <a:ext cx="7086600" cy="769937"/>
          </a:xfrm>
          <a:prstGeom prst="rect">
            <a:avLst/>
          </a:prstGeom>
          <a:noFill/>
          <a:ln w="9525">
            <a:noFill/>
            <a:miter lim="800000"/>
            <a:headEnd/>
            <a:tailEnd/>
          </a:ln>
        </p:spPr>
        <p:txBody>
          <a:bodyPr>
            <a:spAutoFit/>
          </a:bodyPr>
          <a:lstStyle/>
          <a:p>
            <a:r>
              <a:rPr lang="en-US" sz="2200" b="1">
                <a:solidFill>
                  <a:srgbClr val="FF3300"/>
                </a:solidFill>
              </a:rPr>
              <a:t>Superheating the Steam to High Temperatures (</a:t>
            </a:r>
            <a:r>
              <a:rPr lang="en-US" sz="2200" b="1" i="1">
                <a:solidFill>
                  <a:srgbClr val="FF3300"/>
                </a:solidFill>
              </a:rPr>
              <a:t>Increases T</a:t>
            </a:r>
            <a:r>
              <a:rPr lang="en-US" sz="2200" b="1" baseline="-25000">
                <a:solidFill>
                  <a:srgbClr val="FF3300"/>
                </a:solidFill>
              </a:rPr>
              <a:t>high,avg</a:t>
            </a:r>
            <a:r>
              <a:rPr lang="en-US" sz="2200" b="1">
                <a:solidFill>
                  <a:srgbClr val="FF3300"/>
                </a:solidFill>
              </a:rPr>
              <a:t>)</a:t>
            </a:r>
          </a:p>
        </p:txBody>
      </p:sp>
      <p:sp>
        <p:nvSpPr>
          <p:cNvPr id="9220" name="Rectangle 9"/>
          <p:cNvSpPr>
            <a:spLocks noChangeArrowheads="1"/>
          </p:cNvSpPr>
          <p:nvPr/>
        </p:nvSpPr>
        <p:spPr bwMode="auto">
          <a:xfrm>
            <a:off x="4572000" y="1143000"/>
            <a:ext cx="4114800" cy="5153025"/>
          </a:xfrm>
          <a:prstGeom prst="rect">
            <a:avLst/>
          </a:prstGeom>
          <a:noFill/>
          <a:ln w="9525">
            <a:noFill/>
            <a:miter lim="800000"/>
            <a:headEnd/>
            <a:tailEnd/>
          </a:ln>
        </p:spPr>
        <p:txBody>
          <a:bodyPr>
            <a:spAutoFit/>
          </a:bodyPr>
          <a:lstStyle/>
          <a:p>
            <a:pPr>
              <a:spcBef>
                <a:spcPct val="15000"/>
              </a:spcBef>
              <a:spcAft>
                <a:spcPct val="15000"/>
              </a:spcAft>
            </a:pPr>
            <a:r>
              <a:rPr lang="en-US" sz="2000"/>
              <a:t>Both the net work and heat input increase as a result of superheating the steam to a higher temperature. The overall effect is an increase in thermal efficiency since the average temperature at which heat is added increases.</a:t>
            </a:r>
          </a:p>
          <a:p>
            <a:pPr>
              <a:spcBef>
                <a:spcPct val="15000"/>
              </a:spcBef>
              <a:spcAft>
                <a:spcPct val="15000"/>
              </a:spcAft>
            </a:pPr>
            <a:r>
              <a:rPr lang="en-US" sz="2000">
                <a:solidFill>
                  <a:srgbClr val="CC00CC"/>
                </a:solidFill>
              </a:rPr>
              <a:t>Superheating to higher temperatures decreases the moisture content of the steam at the turbine exit, which is desirable.</a:t>
            </a:r>
          </a:p>
          <a:p>
            <a:pPr>
              <a:spcBef>
                <a:spcPct val="15000"/>
              </a:spcBef>
              <a:spcAft>
                <a:spcPct val="15000"/>
              </a:spcAft>
            </a:pPr>
            <a:r>
              <a:rPr lang="en-US" sz="2000"/>
              <a:t>The temperature is limited by metallurgical considerations. Presently the highest steam temperature allowed at the turbine inlet is about 620°C.</a:t>
            </a:r>
          </a:p>
        </p:txBody>
      </p:sp>
      <p:pic>
        <p:nvPicPr>
          <p:cNvPr id="9221" name="Picture 11"/>
          <p:cNvPicPr>
            <a:picLocks noChangeAspect="1" noChangeArrowheads="1"/>
          </p:cNvPicPr>
          <p:nvPr/>
        </p:nvPicPr>
        <p:blipFill>
          <a:blip r:embed="rId2"/>
          <a:srcRect/>
          <a:stretch>
            <a:fillRect/>
          </a:stretch>
        </p:blipFill>
        <p:spPr bwMode="auto">
          <a:xfrm>
            <a:off x="600075" y="1219200"/>
            <a:ext cx="3895725" cy="54483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2"/>
          </p:nvPr>
        </p:nvSpPr>
        <p:spPr>
          <a:noFill/>
        </p:spPr>
        <p:txBody>
          <a:bodyPr/>
          <a:lstStyle/>
          <a:p>
            <a:fld id="{5A9686CA-6E08-484A-8670-47AF12E449A0}" type="slidenum">
              <a:rPr lang="en-US" smtClean="0"/>
              <a:pPr/>
              <a:t>9</a:t>
            </a:fld>
            <a:endParaRPr lang="en-US" smtClean="0"/>
          </a:p>
        </p:txBody>
      </p:sp>
      <p:sp>
        <p:nvSpPr>
          <p:cNvPr id="10243" name="Rectangle 2"/>
          <p:cNvSpPr>
            <a:spLocks noChangeArrowheads="1"/>
          </p:cNvSpPr>
          <p:nvPr/>
        </p:nvSpPr>
        <p:spPr bwMode="auto">
          <a:xfrm>
            <a:off x="228600" y="76200"/>
            <a:ext cx="4419600" cy="769938"/>
          </a:xfrm>
          <a:prstGeom prst="rect">
            <a:avLst/>
          </a:prstGeom>
          <a:noFill/>
          <a:ln w="9525">
            <a:noFill/>
            <a:miter lim="800000"/>
            <a:headEnd/>
            <a:tailEnd/>
          </a:ln>
        </p:spPr>
        <p:txBody>
          <a:bodyPr>
            <a:spAutoFit/>
          </a:bodyPr>
          <a:lstStyle/>
          <a:p>
            <a:r>
              <a:rPr lang="en-US" sz="2200" b="1">
                <a:solidFill>
                  <a:srgbClr val="FF3300"/>
                </a:solidFill>
              </a:rPr>
              <a:t>Increasing the Boiler Pressure (</a:t>
            </a:r>
            <a:r>
              <a:rPr lang="en-US" sz="2200" b="1" i="1">
                <a:solidFill>
                  <a:srgbClr val="FF3300"/>
                </a:solidFill>
              </a:rPr>
              <a:t>Increases T</a:t>
            </a:r>
            <a:r>
              <a:rPr lang="en-US" sz="2200" b="1" baseline="-25000">
                <a:solidFill>
                  <a:srgbClr val="FF3300"/>
                </a:solidFill>
              </a:rPr>
              <a:t>high,avg</a:t>
            </a:r>
            <a:r>
              <a:rPr lang="en-US" sz="2200" b="1">
                <a:solidFill>
                  <a:srgbClr val="FF3300"/>
                </a:solidFill>
              </a:rPr>
              <a:t>)</a:t>
            </a:r>
          </a:p>
        </p:txBody>
      </p:sp>
      <p:sp>
        <p:nvSpPr>
          <p:cNvPr id="10244" name="Rectangle 7"/>
          <p:cNvSpPr>
            <a:spLocks noChangeArrowheads="1"/>
          </p:cNvSpPr>
          <p:nvPr/>
        </p:nvSpPr>
        <p:spPr bwMode="auto">
          <a:xfrm>
            <a:off x="228600" y="838200"/>
            <a:ext cx="4724400" cy="1138238"/>
          </a:xfrm>
          <a:prstGeom prst="rect">
            <a:avLst/>
          </a:prstGeom>
          <a:noFill/>
          <a:ln w="9525">
            <a:noFill/>
            <a:miter lim="800000"/>
            <a:headEnd/>
            <a:tailEnd/>
          </a:ln>
        </p:spPr>
        <p:txBody>
          <a:bodyPr>
            <a:spAutoFit/>
          </a:bodyPr>
          <a:lstStyle/>
          <a:p>
            <a:pPr>
              <a:spcBef>
                <a:spcPct val="10000"/>
              </a:spcBef>
              <a:spcAft>
                <a:spcPct val="10000"/>
              </a:spcAft>
            </a:pPr>
            <a:r>
              <a:rPr lang="en-US" sz="1700"/>
              <a:t>For a fixed turbine inlet temperature, the cycle shifts to the left and the moisture content of steam at the turbine exit increases. This side effect can be corrected by reheating the steam.</a:t>
            </a:r>
          </a:p>
        </p:txBody>
      </p:sp>
      <p:pic>
        <p:nvPicPr>
          <p:cNvPr id="10245" name="Picture 14"/>
          <p:cNvPicPr>
            <a:picLocks noChangeAspect="1" noChangeArrowheads="1"/>
          </p:cNvPicPr>
          <p:nvPr/>
        </p:nvPicPr>
        <p:blipFill>
          <a:blip r:embed="rId2"/>
          <a:srcRect/>
          <a:stretch>
            <a:fillRect/>
          </a:stretch>
        </p:blipFill>
        <p:spPr bwMode="auto">
          <a:xfrm>
            <a:off x="533400" y="2081213"/>
            <a:ext cx="3657600" cy="4700587"/>
          </a:xfrm>
          <a:prstGeom prst="rect">
            <a:avLst/>
          </a:prstGeom>
          <a:noFill/>
          <a:ln w="9525">
            <a:noFill/>
            <a:miter lim="800000"/>
            <a:headEnd/>
            <a:tailEnd/>
          </a:ln>
        </p:spPr>
      </p:pic>
      <p:grpSp>
        <p:nvGrpSpPr>
          <p:cNvPr id="10246" name="17 Grup"/>
          <p:cNvGrpSpPr>
            <a:grpSpLocks/>
          </p:cNvGrpSpPr>
          <p:nvPr/>
        </p:nvGrpSpPr>
        <p:grpSpPr bwMode="auto">
          <a:xfrm>
            <a:off x="5181600" y="153988"/>
            <a:ext cx="3810000" cy="6629400"/>
            <a:chOff x="2819400" y="154126"/>
            <a:chExt cx="3810000" cy="6629400"/>
          </a:xfrm>
        </p:grpSpPr>
        <p:sp>
          <p:nvSpPr>
            <p:cNvPr id="10247" name="Rectangle 9"/>
            <p:cNvSpPr>
              <a:spLocks noChangeArrowheads="1"/>
            </p:cNvSpPr>
            <p:nvPr/>
          </p:nvSpPr>
          <p:spPr bwMode="auto">
            <a:xfrm>
              <a:off x="2819400" y="154126"/>
              <a:ext cx="3810000" cy="6629400"/>
            </a:xfrm>
            <a:prstGeom prst="rect">
              <a:avLst/>
            </a:prstGeom>
            <a:solidFill>
              <a:srgbClr val="FFCC99"/>
            </a:solidFill>
            <a:ln w="9525">
              <a:solidFill>
                <a:schemeClr val="tx1"/>
              </a:solidFill>
              <a:miter lim="800000"/>
              <a:headEnd/>
              <a:tailEnd/>
            </a:ln>
          </p:spPr>
          <p:txBody>
            <a:bodyPr wrap="none" anchor="ctr"/>
            <a:lstStyle/>
            <a:p>
              <a:endParaRPr lang="tr-TR"/>
            </a:p>
          </p:txBody>
        </p:sp>
        <p:sp>
          <p:nvSpPr>
            <p:cNvPr id="10248" name="Rectangle 8"/>
            <p:cNvSpPr>
              <a:spLocks noChangeArrowheads="1"/>
            </p:cNvSpPr>
            <p:nvPr/>
          </p:nvSpPr>
          <p:spPr bwMode="auto">
            <a:xfrm>
              <a:off x="2971800" y="243007"/>
              <a:ext cx="3505200" cy="1661993"/>
            </a:xfrm>
            <a:prstGeom prst="rect">
              <a:avLst/>
            </a:prstGeom>
            <a:noFill/>
            <a:ln w="9525">
              <a:noFill/>
              <a:miter lim="800000"/>
              <a:headEnd/>
              <a:tailEnd/>
            </a:ln>
          </p:spPr>
          <p:txBody>
            <a:bodyPr>
              <a:spAutoFit/>
            </a:bodyPr>
            <a:lstStyle/>
            <a:p>
              <a:pPr algn="just">
                <a:spcBef>
                  <a:spcPct val="10000"/>
                </a:spcBef>
                <a:spcAft>
                  <a:spcPct val="10000"/>
                </a:spcAft>
              </a:pPr>
              <a:r>
                <a:rPr lang="en-US" sz="1700"/>
                <a:t>Today many modern steam power plants operate at supercritical pressures (</a:t>
              </a:r>
              <a:r>
                <a:rPr lang="en-US" sz="1700" i="1"/>
                <a:t>P &gt;</a:t>
              </a:r>
              <a:r>
                <a:rPr lang="en-US" sz="1700"/>
                <a:t> 22.06 MPa) and have thermal efficiencies of about 40% for fossil-fuel plants and 34% for nuclear plants.</a:t>
              </a:r>
            </a:p>
          </p:txBody>
        </p:sp>
        <p:pic>
          <p:nvPicPr>
            <p:cNvPr id="10249" name="Picture 15"/>
            <p:cNvPicPr>
              <a:picLocks noChangeAspect="1" noChangeArrowheads="1"/>
            </p:cNvPicPr>
            <p:nvPr/>
          </p:nvPicPr>
          <p:blipFill>
            <a:blip r:embed="rId3"/>
            <a:srcRect/>
            <a:stretch>
              <a:fillRect/>
            </a:stretch>
          </p:blipFill>
          <p:spPr bwMode="auto">
            <a:xfrm>
              <a:off x="3048000" y="1905000"/>
              <a:ext cx="3362325" cy="4800600"/>
            </a:xfrm>
            <a:prstGeom prst="rect">
              <a:avLst/>
            </a:prstGeom>
            <a:noFill/>
            <a:ln w="9525">
              <a:noFill/>
              <a:miter lim="800000"/>
              <a:headEnd/>
              <a:tailEnd/>
            </a:ln>
          </p:spPr>
        </p:pic>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2211</TotalTime>
  <Words>2009</Words>
  <Application>Microsoft Office PowerPoint</Application>
  <PresentationFormat>On-screen Show (4:3)</PresentationFormat>
  <Paragraphs>131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 VAPOR AND COMBINED POWER CYCLES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DC-UOIT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AND BASIC CONCEPTS</dc:title>
  <dc:creator>WinXP Tablet</dc:creator>
  <cp:lastModifiedBy>SANDESH</cp:lastModifiedBy>
  <cp:revision>765</cp:revision>
  <dcterms:created xsi:type="dcterms:W3CDTF">2007-03-22T19:44:56Z</dcterms:created>
  <dcterms:modified xsi:type="dcterms:W3CDTF">2017-01-14T14:33:37Z</dcterms:modified>
</cp:coreProperties>
</file>