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1" r:id="rId5"/>
    <p:sldId id="264" r:id="rId6"/>
    <p:sldId id="262" r:id="rId7"/>
    <p:sldId id="263" r:id="rId8"/>
    <p:sldId id="260" r:id="rId9"/>
    <p:sldId id="259" r:id="rId10"/>
    <p:sldId id="258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8B61-8FAB-4749-9E4F-41FAC6E8FFD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F964-9546-455B-BA3A-78FC61E8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CONSTRUCTION</a:t>
            </a:r>
            <a:endParaRPr lang="en-US"/>
          </a:p>
        </p:txBody>
      </p:sp>
      <p:pic>
        <p:nvPicPr>
          <p:cNvPr id="4" name="Content Placeholder 3" descr="Image result for energy meter construction 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1" y="1690688"/>
            <a:ext cx="579572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7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reaking&#10;Why Breaking is require?&#10;When the disk start to rotate it is under a&#10;torque and that torque is depend upon curren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3" y="365124"/>
            <a:ext cx="8648129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raw backs&#10;&#10;&#10;&#10;&#10;&#10;&#10;Incorrect magnitude of fluxes,&#10;Incorrect phase angles,&#10;Changes in strength of brake magnet,&#10;Change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9678390" cy="726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other solution&#10;Besides of replacing meters our adjust them&#10;on low load we can use Smart Energy meters&#10;Which are more acc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3" y="365125"/>
            <a:ext cx="8178709" cy="61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7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ternal scheme of smart Energy&#10;meters&#10;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6" y="365125"/>
            <a:ext cx="9272909" cy="69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5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Energy 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 smart meter is a new kind of </a:t>
            </a:r>
            <a:r>
              <a:rPr lang="en-US" b="1" u="sn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electricity meter</a:t>
            </a:r>
            <a:r>
              <a:rPr lang="en-US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 that can digitally send meter readings to </a:t>
            </a:r>
            <a:r>
              <a:rPr lang="en-US" b="1" u="sn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your energy</a:t>
            </a:r>
            <a:r>
              <a:rPr lang="en-US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 supplier for more accurate energy bills</a:t>
            </a:r>
            <a:r>
              <a:rPr lang="en-US" b="1" u="sn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.</a:t>
            </a:r>
            <a:endParaRPr lang="en-US" b="1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nefits of Smart Energy meter&#10;Better Accuracy&#10;Low Current Performance&#10;Low voltage performance&#10;Difficult to temper&#10;Di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4" y="483713"/>
            <a:ext cx="10332884" cy="77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8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ergy me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6" y="365124"/>
            <a:ext cx="9873965" cy="741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3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Tariff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tariff is the rate at which the electrical energy is sold.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Simple Tariff</a:t>
            </a:r>
          </a:p>
          <a:p>
            <a:pPr marL="514350" indent="-514350">
              <a:buAutoNum type="arabicPeriod"/>
            </a:pPr>
            <a:r>
              <a:rPr lang="en-US" dirty="0" smtClean="0"/>
              <a:t>Flat Rate Tariff</a:t>
            </a:r>
          </a:p>
          <a:p>
            <a:pPr marL="514350" indent="-514350">
              <a:buAutoNum type="arabicPeriod"/>
            </a:pPr>
            <a:r>
              <a:rPr lang="en-US" dirty="0" smtClean="0"/>
              <a:t>Block Rate Tariff</a:t>
            </a:r>
          </a:p>
          <a:p>
            <a:pPr marL="514350" indent="-514350">
              <a:buAutoNum type="arabicPeriod"/>
            </a:pPr>
            <a:r>
              <a:rPr lang="en-US" dirty="0" smtClean="0"/>
              <a:t>Two-Part Tariff</a:t>
            </a:r>
          </a:p>
          <a:p>
            <a:pPr marL="514350" indent="-514350">
              <a:buAutoNum type="arabicPeriod"/>
            </a:pPr>
            <a:r>
              <a:rPr lang="en-US" dirty="0" smtClean="0"/>
              <a:t>Maximum-Demand Tariff</a:t>
            </a:r>
          </a:p>
          <a:p>
            <a:pPr marL="514350" indent="-514350">
              <a:buAutoNum type="arabicPeriod"/>
            </a:pPr>
            <a:r>
              <a:rPr lang="en-US" dirty="0" smtClean="0"/>
              <a:t>Power-Factor Tariff</a:t>
            </a:r>
          </a:p>
          <a:p>
            <a:pPr marL="514350" indent="-514350">
              <a:buAutoNum type="arabicPeriod"/>
            </a:pPr>
            <a:r>
              <a:rPr lang="en-US" dirty="0" smtClean="0"/>
              <a:t>Three-Part Tariff</a:t>
            </a:r>
          </a:p>
        </p:txBody>
      </p:sp>
    </p:spTree>
    <p:extLst>
      <p:ext uri="{BB962C8B-B14F-4D97-AF65-F5344CB8AC3E}">
        <p14:creationId xmlns:p14="http://schemas.microsoft.com/office/powerpoint/2010/main" val="174515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TARIFF or UNIFORM-RATE </a:t>
            </a:r>
            <a:r>
              <a:rPr lang="en-US" dirty="0" smtClean="0"/>
              <a:t>TARIFF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there is a fixed rate per unit of energy consumed, it </a:t>
            </a:r>
            <a:r>
              <a:rPr lang="en-US" dirty="0" smtClean="0"/>
              <a:t>is known </a:t>
            </a:r>
            <a:r>
              <a:rPr lang="en-US" dirty="0"/>
              <a:t>as simple tariff (Uniform Rate Tariff).</a:t>
            </a:r>
          </a:p>
          <a:p>
            <a:r>
              <a:rPr lang="en-US" dirty="0"/>
              <a:t>This is </a:t>
            </a:r>
            <a:r>
              <a:rPr lang="en-US" dirty="0" smtClean="0"/>
              <a:t>the </a:t>
            </a:r>
            <a:r>
              <a:rPr lang="en-US" dirty="0"/>
              <a:t>simplest of all tariff.</a:t>
            </a:r>
          </a:p>
          <a:p>
            <a:r>
              <a:rPr lang="en-US" dirty="0"/>
              <a:t>In this type, the price charged per unit is constant.</a:t>
            </a:r>
          </a:p>
          <a:p>
            <a:r>
              <a:rPr lang="en-US" dirty="0" smtClean="0"/>
              <a:t>In other words, the </a:t>
            </a:r>
            <a:r>
              <a:rPr lang="en-US" dirty="0"/>
              <a:t>price will not vary with increase or decrease in </a:t>
            </a:r>
            <a:r>
              <a:rPr lang="en-US" dirty="0" smtClean="0"/>
              <a:t>number of </a:t>
            </a:r>
            <a:r>
              <a:rPr lang="en-US" dirty="0"/>
              <a:t>units used.</a:t>
            </a:r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The cost per unit delivered is high.</a:t>
            </a:r>
          </a:p>
          <a:p>
            <a:r>
              <a:rPr lang="en-US" dirty="0"/>
              <a:t>There is no discrimination among various types of consumers.</a:t>
            </a:r>
          </a:p>
        </p:txBody>
      </p:sp>
    </p:spTree>
    <p:extLst>
      <p:ext uri="{BB962C8B-B14F-4D97-AF65-F5344CB8AC3E}">
        <p14:creationId xmlns:p14="http://schemas.microsoft.com/office/powerpoint/2010/main" val="5305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ergy meter&#10;An energy meter is a device that measures the&#10;amount of electrical energy consumed by&#10;a residence, business,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287"/>
            <a:ext cx="8392180" cy="63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Rate </a:t>
            </a:r>
            <a:r>
              <a:rPr lang="en-US" dirty="0" smtClean="0"/>
              <a:t>Tariff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different types of consumers are charged at </a:t>
            </a:r>
            <a:r>
              <a:rPr lang="en-US" dirty="0" smtClean="0"/>
              <a:t>different uniform </a:t>
            </a:r>
            <a:r>
              <a:rPr lang="en-US" dirty="0"/>
              <a:t>per unit rates, it is said to be Flat </a:t>
            </a:r>
            <a:r>
              <a:rPr lang="en-US" dirty="0" smtClean="0"/>
              <a:t>Rate </a:t>
            </a:r>
            <a:r>
              <a:rPr lang="en-US" dirty="0"/>
              <a:t>Tariff.</a:t>
            </a:r>
          </a:p>
          <a:p>
            <a:r>
              <a:rPr lang="en-US" dirty="0"/>
              <a:t>In this type, the consumers are grouped into different classes.</a:t>
            </a:r>
          </a:p>
          <a:p>
            <a:r>
              <a:rPr lang="en-US" dirty="0"/>
              <a:t>Each class is charged at different uniform rate.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different classes of consumers may be taken into account b</a:t>
            </a:r>
            <a:r>
              <a:rPr lang="en-US" dirty="0" smtClean="0"/>
              <a:t>ased on their </a:t>
            </a:r>
            <a:r>
              <a:rPr lang="en-US" dirty="0"/>
              <a:t>diversity and load factors</a:t>
            </a:r>
            <a:r>
              <a:rPr lang="en-US" dirty="0" smtClean="0"/>
              <a:t>.</a:t>
            </a:r>
          </a:p>
          <a:p>
            <a:r>
              <a:rPr lang="en-US" dirty="0"/>
              <a:t>Since this type of tariff varies according to the way of supply </a:t>
            </a:r>
            <a:r>
              <a:rPr lang="en-US" dirty="0" smtClean="0"/>
              <a:t>used, separate </a:t>
            </a:r>
            <a:r>
              <a:rPr lang="en-US" dirty="0"/>
              <a:t>meters are required for lighting load, power </a:t>
            </a:r>
            <a:r>
              <a:rPr lang="en-US" dirty="0" smtClean="0"/>
              <a:t>load, etc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0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Block-Rate Tariff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When a given block of energy is charged at a specified rate and </a:t>
            </a:r>
            <a:r>
              <a:rPr lang="en-US" dirty="0" smtClean="0"/>
              <a:t>the succeeding </a:t>
            </a:r>
            <a:r>
              <a:rPr lang="en-US" dirty="0"/>
              <a:t>blocks of energy are charged at progressively reduced </a:t>
            </a:r>
            <a:r>
              <a:rPr lang="en-US" dirty="0" smtClean="0"/>
              <a:t>rates, it is </a:t>
            </a:r>
            <a:r>
              <a:rPr lang="en-US" dirty="0"/>
              <a:t>called as block rate tariff.</a:t>
            </a:r>
          </a:p>
          <a:p>
            <a:r>
              <a:rPr lang="en-US" dirty="0"/>
              <a:t>In this type, the energy consumption is divided into many </a:t>
            </a:r>
            <a:r>
              <a:rPr lang="en-US" dirty="0" smtClean="0"/>
              <a:t>blocks and </a:t>
            </a:r>
            <a:r>
              <a:rPr lang="en-US" dirty="0"/>
              <a:t>price per unit is fixed in each block.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30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Two-Part </a:t>
            </a:r>
            <a:r>
              <a:rPr lang="en-US" dirty="0" smtClean="0"/>
              <a:t>Tariff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When the rate of electrical energy is charged on the basis of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maximum demand 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the consumer and the units consumed it is called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two-part tariff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just"/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this type, the total charge to be made from the consumer is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split into 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two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components, i.e., 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fixed charges and running charges.</a:t>
            </a:r>
          </a:p>
          <a:p>
            <a:pPr algn="just"/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fixed charges depend upon the number of units consumed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 the 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customer. Thus the consumer is charged at a certain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amount per 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kW of maximum demand + a certain amount per kWh of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energy consumed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just"/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charges = </a:t>
            </a:r>
            <a:r>
              <a:rPr lang="en-US" sz="2000" u="sng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Rs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(X </a:t>
            </a:r>
            <a:r>
              <a:rPr lang="en-US" sz="2000" u="sng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kW + Y x kWh)</a:t>
            </a:r>
          </a:p>
          <a:p>
            <a:pPr algn="just"/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 is easily understood by the consumer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just"/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 recovers fixed charges which depend upon the </a:t>
            </a:r>
            <a:r>
              <a:rPr lang="en-US" sz="2000" u="sng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maximum </a:t>
            </a:r>
            <a:r>
              <a:rPr lang="en-US" sz="2000" u="sng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demand of 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consumer independent of the units consumed.</a:t>
            </a:r>
          </a:p>
          <a:p>
            <a:pPr marL="0" indent="0" algn="just">
              <a:buNone/>
            </a:pP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</a:p>
          <a:p>
            <a:pPr algn="just"/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has to pay the fixed charges irrespective of the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fact whether </a:t>
            </a:r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 has consumed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energy or not.</a:t>
            </a:r>
            <a:endParaRPr lang="en-US" sz="2000" u="sng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2000" u="sng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There is always error in assessing the maximum demand of </a:t>
            </a:r>
            <a:r>
              <a:rPr lang="en-US" sz="20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consumer.</a:t>
            </a:r>
            <a:endParaRPr lang="en-US" sz="2000" u="sng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921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Maximum-Demand Tariff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800" dirty="0">
                <a:solidFill>
                  <a:srgbClr val="C00000"/>
                </a:solidFill>
              </a:rPr>
              <a:t>Maximum demand </a:t>
            </a:r>
            <a:r>
              <a:rPr lang="en-US" sz="4800" dirty="0" smtClean="0">
                <a:solidFill>
                  <a:srgbClr val="C00000"/>
                </a:solidFill>
              </a:rPr>
              <a:t>tariff </a:t>
            </a:r>
            <a:r>
              <a:rPr lang="en-US" sz="4800" dirty="0">
                <a:solidFill>
                  <a:srgbClr val="C00000"/>
                </a:solidFill>
              </a:rPr>
              <a:t>is similar to two-part tariff. The only difference is the </a:t>
            </a:r>
            <a:r>
              <a:rPr lang="en-US" sz="4800" dirty="0" smtClean="0">
                <a:solidFill>
                  <a:srgbClr val="C00000"/>
                </a:solidFill>
              </a:rPr>
              <a:t>maximum demand </a:t>
            </a:r>
            <a:r>
              <a:rPr lang="en-US" sz="4800" dirty="0">
                <a:solidFill>
                  <a:srgbClr val="C00000"/>
                </a:solidFill>
              </a:rPr>
              <a:t>of the consumer is calculated by installing a maximum </a:t>
            </a:r>
            <a:r>
              <a:rPr lang="en-US" sz="4800" dirty="0" smtClean="0">
                <a:solidFill>
                  <a:srgbClr val="C00000"/>
                </a:solidFill>
              </a:rPr>
              <a:t>demand meter </a:t>
            </a:r>
            <a:r>
              <a:rPr lang="en-US" sz="4800" dirty="0">
                <a:solidFill>
                  <a:srgbClr val="C00000"/>
                </a:solidFill>
              </a:rPr>
              <a:t>at his premises. This type of tariff is mostly applied to the </a:t>
            </a:r>
            <a:r>
              <a:rPr lang="en-US" sz="4800" dirty="0" smtClean="0">
                <a:solidFill>
                  <a:srgbClr val="C00000"/>
                </a:solidFill>
              </a:rPr>
              <a:t>bulk consumers.</a:t>
            </a:r>
            <a:endParaRPr 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Power-Factor Tariff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tariff in which the power factor of the consumers is taken </a:t>
            </a:r>
            <a:r>
              <a:rPr lang="en-US" dirty="0" smtClean="0"/>
              <a:t>into account </a:t>
            </a:r>
            <a:r>
              <a:rPr lang="en-US" dirty="0"/>
              <a:t>is known as power factor tariff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 Tariff: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When the total charges to be made from the consumer </a:t>
            </a: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are 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split </a:t>
            </a: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into three 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parts, </a:t>
            </a: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namely, fixed 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charge, semifixed charge and running charge, it </a:t>
            </a: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known 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 three-part tariff.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of tariff is applied to </a:t>
            </a: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big consumers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The principle objection of this type of tariff is the </a:t>
            </a: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charges 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are split into three components </a:t>
            </a: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(fixed 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charge, charge per kW </a:t>
            </a: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maximum 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demand, charge per kWh of energy consumed</a:t>
            </a:r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).</a:t>
            </a:r>
            <a:endParaRPr lang="en-US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5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‘Made-in-China</a:t>
            </a:r>
            <a:r>
              <a:rPr lang="en-US" smtClean="0"/>
              <a:t>’ Sample</a:t>
            </a:r>
            <a:endParaRPr lang="en-US"/>
          </a:p>
        </p:txBody>
      </p:sp>
      <p:pic>
        <p:nvPicPr>
          <p:cNvPr id="4" name="Content Placeholder 3" descr="Image result for energy meters 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03" y="1209727"/>
            <a:ext cx="5983679" cy="5487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4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9" y="1913339"/>
            <a:ext cx="6997041" cy="4565143"/>
          </a:xfrm>
        </p:spPr>
      </p:pic>
    </p:spTree>
    <p:extLst>
      <p:ext uri="{BB962C8B-B14F-4D97-AF65-F5344CB8AC3E}">
        <p14:creationId xmlns:p14="http://schemas.microsoft.com/office/powerpoint/2010/main" val="276676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orking principle:&#10;It involve four steps in it’s working&#10;Driving force&#10;Moving system&#10;Breaking system&#10;Registering syst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832"/>
            <a:ext cx="8519556" cy="63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the energy?&#10;Energy is the product of power and time for&#10;which power is used i.e&#10;Energy=power×time&#10;Induction watt h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1" y="365125"/>
            <a:ext cx="8332804" cy="62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mponents&#10;&#10;Schematic Diagram&#10;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9" y="365125"/>
            <a:ext cx="8582186" cy="644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energy meters image construc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9" y="365125"/>
            <a:ext cx="10060379" cy="6370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8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energy meter construction 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51" y="1854211"/>
            <a:ext cx="8098230" cy="4748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597</Words>
  <Application>Microsoft Office PowerPoint</Application>
  <PresentationFormat>Widescreen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Aharoni</vt:lpstr>
      <vt:lpstr>Algerian</vt:lpstr>
      <vt:lpstr>Arial</vt:lpstr>
      <vt:lpstr>Calibri</vt:lpstr>
      <vt:lpstr>Calibri Light</vt:lpstr>
      <vt:lpstr>Office Theme</vt:lpstr>
      <vt:lpstr>ENERGY METERS</vt:lpstr>
      <vt:lpstr>PowerPoint Presentation</vt:lpstr>
      <vt:lpstr>A ‘Made-in-China’ Sample</vt:lpstr>
      <vt:lpstr>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CONSTRUCTION</vt:lpstr>
      <vt:lpstr>PowerPoint Presentation</vt:lpstr>
      <vt:lpstr>PowerPoint Presentation</vt:lpstr>
      <vt:lpstr>PowerPoint Presentation</vt:lpstr>
      <vt:lpstr>PowerPoint Presentation</vt:lpstr>
      <vt:lpstr>Smart Energy Meters</vt:lpstr>
      <vt:lpstr>PowerPoint Presentation</vt:lpstr>
      <vt:lpstr>PowerPoint Presentation</vt:lpstr>
      <vt:lpstr>Tariff Types</vt:lpstr>
      <vt:lpstr>SIMPLE TARIFF or UNIFORM-RATE TARIFF</vt:lpstr>
      <vt:lpstr>Flat Rate Tariff</vt:lpstr>
      <vt:lpstr>Block-Rate Tariff </vt:lpstr>
      <vt:lpstr>Two-Part Tariff</vt:lpstr>
      <vt:lpstr>Maximum-Demand Tariff</vt:lpstr>
      <vt:lpstr>Power-Factor Tariff </vt:lpstr>
      <vt:lpstr>Three part Tariff: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METERS</dc:title>
  <dc:creator>LNMIIT</dc:creator>
  <cp:lastModifiedBy>LNMIIT</cp:lastModifiedBy>
  <cp:revision>38</cp:revision>
  <cp:lastPrinted>2017-08-25T08:17:12Z</cp:lastPrinted>
  <dcterms:created xsi:type="dcterms:W3CDTF">2017-08-23T11:33:10Z</dcterms:created>
  <dcterms:modified xsi:type="dcterms:W3CDTF">2017-08-25T08:36:49Z</dcterms:modified>
</cp:coreProperties>
</file>