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3" r:id="rId16"/>
    <p:sldId id="284" r:id="rId17"/>
    <p:sldId id="279" r:id="rId18"/>
    <p:sldId id="281" r:id="rId19"/>
    <p:sldId id="282" r:id="rId20"/>
    <p:sldId id="280" r:id="rId21"/>
    <p:sldId id="276" r:id="rId22"/>
    <p:sldId id="270" r:id="rId23"/>
    <p:sldId id="271" r:id="rId24"/>
    <p:sldId id="272" r:id="rId25"/>
    <p:sldId id="278" r:id="rId26"/>
    <p:sldId id="273" r:id="rId27"/>
    <p:sldId id="274" r:id="rId28"/>
    <p:sldId id="275" r:id="rId29"/>
    <p:sldId id="27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7BC97-6659-4BE9-86F3-B37E293DF1EC}" type="datetimeFigureOut">
              <a:rPr lang="en-US" smtClean="0"/>
              <a:t>8/26/2017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9C717-782B-4CA2-BBA7-7913BC008364}" type="slidenum">
              <a:rPr lang="en-US" smtClean="0"/>
              <a:t>‹#›</a:t>
            </a:fld>
            <a:endParaRPr lang="en-US"/>
          </a:p>
        </p:txBody>
      </p:sp>
    </p:spTree>
    <p:extLst>
      <p:ext uri="{BB962C8B-B14F-4D97-AF65-F5344CB8AC3E}">
        <p14:creationId xmlns:p14="http://schemas.microsoft.com/office/powerpoint/2010/main" val="1507179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9C717-782B-4CA2-BBA7-7913BC008364}" type="slidenum">
              <a:rPr lang="en-US" smtClean="0"/>
              <a:t>1</a:t>
            </a:fld>
            <a:endParaRPr lang="en-US"/>
          </a:p>
        </p:txBody>
      </p:sp>
    </p:spTree>
    <p:extLst>
      <p:ext uri="{BB962C8B-B14F-4D97-AF65-F5344CB8AC3E}">
        <p14:creationId xmlns:p14="http://schemas.microsoft.com/office/powerpoint/2010/main" val="399322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6E11B4-3044-44EE-AA69-192306D5247D}" type="datetime1">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108738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E3B34-E151-448F-BC86-766C697C619D}" type="datetime1">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202982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6D8B7-AD4C-4288-B5FC-FB7FA7490FB2}" type="datetime1">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185014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314125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F8FD79-C459-4916-BF4D-C610470B954A}" type="datetime1">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203823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362B23-16E0-4F26-8632-C51640D6AC1F}" type="datetime1">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226836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258925-ECA5-4BB7-87C6-A7C8BE78B02B}" type="datetime1">
              <a:rPr lang="en-US" smtClean="0"/>
              <a:t>8/26/2017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174789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2C7DEA-16F3-4EA7-B190-CF435557CE82}" type="datetime1">
              <a:rPr lang="en-US" smtClean="0"/>
              <a:t>8/26/2017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151727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1CB93-B6C7-48F9-9026-CC6D9621A868}" type="datetime1">
              <a:rPr lang="en-US" smtClean="0"/>
              <a:t>8/26/2017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255020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AEDE1-DDD3-44C4-A677-F686CB1AFE49}" type="datetime1">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219518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E4687-6740-466B-8949-9C0EB64F188E}" type="datetime1">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50A91-2BE2-433D-BB8E-E52BADD8680A}" type="slidenum">
              <a:rPr lang="en-US" smtClean="0"/>
              <a:t>‹#›</a:t>
            </a:fld>
            <a:endParaRPr lang="en-US"/>
          </a:p>
        </p:txBody>
      </p:sp>
    </p:spTree>
    <p:extLst>
      <p:ext uri="{BB962C8B-B14F-4D97-AF65-F5344CB8AC3E}">
        <p14:creationId xmlns:p14="http://schemas.microsoft.com/office/powerpoint/2010/main" val="301534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88498-6201-44F0-8E4F-13DF45BDE2BF}" type="datetime1">
              <a:rPr lang="en-US" smtClean="0"/>
              <a:t>8/26/2017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50A91-2BE2-433D-BB8E-E52BADD8680A}" type="slidenum">
              <a:rPr lang="en-US" smtClean="0"/>
              <a:t>‹#›</a:t>
            </a:fld>
            <a:endParaRPr lang="en-US"/>
          </a:p>
        </p:txBody>
      </p:sp>
    </p:spTree>
    <p:extLst>
      <p:ext uri="{BB962C8B-B14F-4D97-AF65-F5344CB8AC3E}">
        <p14:creationId xmlns:p14="http://schemas.microsoft.com/office/powerpoint/2010/main" val="246047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TRANSFORMERS</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3FE917E4-F2F3-43D8-A5EB-B01CA69CEBD4}"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a:t>
            </a:fld>
            <a:endParaRPr lang="en-US"/>
          </a:p>
        </p:txBody>
      </p:sp>
    </p:spTree>
    <p:extLst>
      <p:ext uri="{BB962C8B-B14F-4D97-AF65-F5344CB8AC3E}">
        <p14:creationId xmlns:p14="http://schemas.microsoft.com/office/powerpoint/2010/main" val="214775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 31.08</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PROBLEM STATEMENT: A transformer on a utility pole operates at </a:t>
            </a:r>
            <a:r>
              <a:rPr lang="en-US" dirty="0" err="1" smtClean="0"/>
              <a:t>V</a:t>
            </a:r>
            <a:r>
              <a:rPr lang="en-US" baseline="-25000" dirty="0" err="1" smtClean="0"/>
              <a:t>p</a:t>
            </a:r>
            <a:r>
              <a:rPr lang="en-US" dirty="0" smtClean="0"/>
              <a:t> = 8.5 kV on the primary side and supplies electrical energy to a number of nearby houses at </a:t>
            </a:r>
            <a:r>
              <a:rPr lang="en-US" dirty="0"/>
              <a:t>V</a:t>
            </a:r>
            <a:r>
              <a:rPr lang="en-US" baseline="-25000" dirty="0" smtClean="0"/>
              <a:t>s</a:t>
            </a:r>
            <a:r>
              <a:rPr lang="en-US" dirty="0" smtClean="0"/>
              <a:t> = 120 V, both quantities being RMS values. Assume an ideal step-down transformer, a purely resistive load, and a power factor of unity. </a:t>
            </a:r>
          </a:p>
          <a:p>
            <a:pPr marL="514350" indent="-514350" algn="just">
              <a:buAutoNum type="alphaLcParenBoth"/>
            </a:pPr>
            <a:r>
              <a:rPr lang="en-US" dirty="0" smtClean="0"/>
              <a:t>What is the turns ratio N</a:t>
            </a:r>
            <a:r>
              <a:rPr lang="en-US" baseline="-25000" dirty="0" smtClean="0"/>
              <a:t>p</a:t>
            </a:r>
            <a:r>
              <a:rPr lang="en-US" dirty="0" smtClean="0"/>
              <a:t>/ N</a:t>
            </a:r>
            <a:r>
              <a:rPr lang="en-US" baseline="-25000" dirty="0"/>
              <a:t>s</a:t>
            </a:r>
            <a:r>
              <a:rPr lang="en-US" dirty="0" smtClean="0"/>
              <a:t> of the transformer? </a:t>
            </a:r>
          </a:p>
          <a:p>
            <a:pPr marL="514350" indent="-514350" algn="just">
              <a:buAutoNum type="alphaLcParenBoth"/>
            </a:pPr>
            <a:r>
              <a:rPr lang="en-US" dirty="0" smtClean="0"/>
              <a:t>The average rate of energy consumption (or dissipation) in the houses served by the transformer is 78 kW. What are the </a:t>
            </a:r>
            <a:r>
              <a:rPr lang="en-US" dirty="0" err="1" smtClean="0"/>
              <a:t>rms</a:t>
            </a:r>
            <a:r>
              <a:rPr lang="en-US" dirty="0" smtClean="0"/>
              <a:t> currents in the primary and secondary of the transformer?</a:t>
            </a:r>
          </a:p>
          <a:p>
            <a:pPr marL="514350" indent="-514350" algn="just">
              <a:buAutoNum type="alphaLcParenBoth"/>
            </a:pPr>
            <a:r>
              <a:rPr lang="en-US" dirty="0" smtClean="0"/>
              <a:t>What is the resistive load </a:t>
            </a:r>
            <a:r>
              <a:rPr lang="en-US" dirty="0" err="1" smtClean="0"/>
              <a:t>R</a:t>
            </a:r>
            <a:r>
              <a:rPr lang="en-US" baseline="-25000" dirty="0" err="1" smtClean="0"/>
              <a:t>s</a:t>
            </a:r>
            <a:r>
              <a:rPr lang="en-US" dirty="0" smtClean="0"/>
              <a:t> in the secondary circuit? What is the corresponding resistive load </a:t>
            </a:r>
            <a:r>
              <a:rPr lang="en-US" smtClean="0"/>
              <a:t>R</a:t>
            </a:r>
            <a:r>
              <a:rPr lang="en-US" baseline="-25000" smtClean="0"/>
              <a:t>p</a:t>
            </a:r>
            <a:r>
              <a:rPr lang="en-US" smtClean="0"/>
              <a:t> </a:t>
            </a:r>
            <a:r>
              <a:rPr lang="en-US" dirty="0" smtClean="0"/>
              <a:t>in the primary circuit?</a:t>
            </a:r>
          </a:p>
          <a:p>
            <a:r>
              <a:rPr lang="en-US" dirty="0" smtClean="0"/>
              <a:t>SOLUTION on the next slide</a:t>
            </a:r>
            <a:endParaRPr lang="en-US" dirty="0"/>
          </a:p>
        </p:txBody>
      </p:sp>
      <p:sp>
        <p:nvSpPr>
          <p:cNvPr id="4" name="Date Placeholder 3"/>
          <p:cNvSpPr>
            <a:spLocks noGrp="1"/>
          </p:cNvSpPr>
          <p:nvPr>
            <p:ph type="dt" sz="half" idx="10"/>
          </p:nvPr>
        </p:nvSpPr>
        <p:spPr/>
        <p:txBody>
          <a:bodyPr/>
          <a:lstStyle/>
          <a:p>
            <a:fld id="{556C0452-181E-40DA-BE4B-D79A8E0A1824}"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10</a:t>
            </a:fld>
            <a:endParaRPr lang="en-US"/>
          </a:p>
        </p:txBody>
      </p:sp>
    </p:spTree>
    <p:extLst>
      <p:ext uri="{BB962C8B-B14F-4D97-AF65-F5344CB8AC3E}">
        <p14:creationId xmlns:p14="http://schemas.microsoft.com/office/powerpoint/2010/main" val="285102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SAMPLE PROBLEM 31.08</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The turns ratio is given by a </a:t>
            </a:r>
            <a:r>
              <a:rPr lang="en-US" dirty="0"/>
              <a:t>= N</a:t>
            </a:r>
            <a:r>
              <a:rPr lang="en-US" baseline="-25000" dirty="0"/>
              <a:t>p</a:t>
            </a:r>
            <a:r>
              <a:rPr lang="en-US" dirty="0"/>
              <a:t>/ N</a:t>
            </a:r>
            <a:r>
              <a:rPr lang="en-US" baseline="-25000" dirty="0"/>
              <a:t>s</a:t>
            </a:r>
            <a:r>
              <a:rPr lang="en-US" dirty="0"/>
              <a:t> = </a:t>
            </a:r>
            <a:r>
              <a:rPr lang="en-US" dirty="0" err="1" smtClean="0"/>
              <a:t>V</a:t>
            </a:r>
            <a:r>
              <a:rPr lang="en-US" baseline="-25000" dirty="0" err="1" smtClean="0"/>
              <a:t>p</a:t>
            </a:r>
            <a:r>
              <a:rPr lang="en-US" dirty="0"/>
              <a:t>/ </a:t>
            </a:r>
            <a:r>
              <a:rPr lang="en-US" dirty="0" smtClean="0"/>
              <a:t>V</a:t>
            </a:r>
            <a:r>
              <a:rPr lang="en-US" baseline="-25000" dirty="0" smtClean="0"/>
              <a:t>s</a:t>
            </a:r>
            <a:r>
              <a:rPr lang="en-US" dirty="0" smtClean="0"/>
              <a:t> as we already know (see the third bullet on slide number 6).  This leads to a = 8500/120 which works out to be approximately equal to 71. Note that the preferred answer has to be the nearest integer value to the answer actually calculated, since the transformer turns ratio is best specified as an integer value (to the person who would actually be building the whole god-damned thing!).</a:t>
            </a:r>
          </a:p>
          <a:p>
            <a:pPr algn="just"/>
            <a:r>
              <a:rPr lang="en-US" dirty="0" smtClean="0"/>
              <a:t>(b) Referring back to Figure 1, the average consumed power (also known as dissipated power or rate of energy consumption) is given by P = </a:t>
            </a:r>
            <a:r>
              <a:rPr lang="en-US" dirty="0" err="1" smtClean="0"/>
              <a:t>V</a:t>
            </a:r>
            <a:r>
              <a:rPr lang="en-US" baseline="-25000" dirty="0" err="1" smtClean="0"/>
              <a:t>p</a:t>
            </a:r>
            <a:r>
              <a:rPr lang="en-US" dirty="0" err="1" smtClean="0"/>
              <a:t>I</a:t>
            </a:r>
            <a:r>
              <a:rPr lang="en-US" baseline="-25000" dirty="0" err="1" smtClean="0"/>
              <a:t>p</a:t>
            </a:r>
            <a:r>
              <a:rPr lang="en-US" dirty="0" err="1" smtClean="0"/>
              <a:t>cos</a:t>
            </a:r>
            <a:r>
              <a:rPr lang="en-US" dirty="0" err="1" smtClean="0">
                <a:latin typeface="Symbol" panose="05050102010706020507" pitchFamily="18" charset="2"/>
              </a:rPr>
              <a:t>f</a:t>
            </a:r>
            <a:r>
              <a:rPr lang="en-US" dirty="0" smtClean="0"/>
              <a:t>, where the power P is in watts, and the two RMS voltages are in volts. The power factor, of course, is a unit-less quantity and, in the case under consideration, has already been given as unity.</a:t>
            </a:r>
          </a:p>
          <a:p>
            <a:endParaRPr lang="en-US" dirty="0" smtClean="0"/>
          </a:p>
          <a:p>
            <a:endParaRPr lang="en-US" dirty="0"/>
          </a:p>
        </p:txBody>
      </p:sp>
      <p:sp>
        <p:nvSpPr>
          <p:cNvPr id="4" name="Date Placeholder 3"/>
          <p:cNvSpPr>
            <a:spLocks noGrp="1"/>
          </p:cNvSpPr>
          <p:nvPr>
            <p:ph type="dt" sz="half" idx="10"/>
          </p:nvPr>
        </p:nvSpPr>
        <p:spPr/>
        <p:txBody>
          <a:bodyPr/>
          <a:lstStyle/>
          <a:p>
            <a:fld id="{E0F691E5-8273-4F78-A38C-543AB57F8593}"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11</a:t>
            </a:fld>
            <a:endParaRPr lang="en-US"/>
          </a:p>
        </p:txBody>
      </p:sp>
    </p:spTree>
    <p:extLst>
      <p:ext uri="{BB962C8B-B14F-4D97-AF65-F5344CB8AC3E}">
        <p14:creationId xmlns:p14="http://schemas.microsoft.com/office/powerpoint/2010/main" val="375218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SAMPLE PROBLEM </a:t>
            </a:r>
            <a:r>
              <a:rPr lang="en-US" dirty="0" smtClean="0"/>
              <a:t>31.08: CONTD…</a:t>
            </a:r>
            <a:endParaRPr lang="en-US" dirty="0"/>
          </a:p>
        </p:txBody>
      </p:sp>
      <p:sp>
        <p:nvSpPr>
          <p:cNvPr id="3" name="Content Placeholder 2"/>
          <p:cNvSpPr>
            <a:spLocks noGrp="1"/>
          </p:cNvSpPr>
          <p:nvPr>
            <p:ph idx="1"/>
          </p:nvPr>
        </p:nvSpPr>
        <p:spPr/>
        <p:txBody>
          <a:bodyPr/>
          <a:lstStyle/>
          <a:p>
            <a:pPr marL="0" indent="0" algn="just">
              <a:buNone/>
            </a:pPr>
            <a:r>
              <a:rPr lang="en-US" dirty="0" smtClean="0"/>
              <a:t>Thus we get 78000 = </a:t>
            </a:r>
            <a:r>
              <a:rPr lang="en-US" dirty="0" err="1" smtClean="0"/>
              <a:t>V</a:t>
            </a:r>
            <a:r>
              <a:rPr lang="en-US" baseline="-25000" dirty="0" err="1" smtClean="0"/>
              <a:t>p</a:t>
            </a:r>
            <a:r>
              <a:rPr lang="en-US" dirty="0" err="1" smtClean="0"/>
              <a:t>I</a:t>
            </a:r>
            <a:r>
              <a:rPr lang="en-US" baseline="-25000" dirty="0" err="1" smtClean="0"/>
              <a:t>p</a:t>
            </a:r>
            <a:r>
              <a:rPr lang="en-US" dirty="0" smtClean="0"/>
              <a:t> =8500</a:t>
            </a:r>
            <a:r>
              <a:rPr lang="en-US" dirty="0"/>
              <a:t>I</a:t>
            </a:r>
            <a:r>
              <a:rPr lang="en-US" baseline="-25000" dirty="0"/>
              <a:t>p</a:t>
            </a:r>
            <a:r>
              <a:rPr lang="en-US" dirty="0" smtClean="0"/>
              <a:t>   which gives </a:t>
            </a:r>
            <a:r>
              <a:rPr lang="en-US" dirty="0" err="1" smtClean="0"/>
              <a:t>I</a:t>
            </a:r>
            <a:r>
              <a:rPr lang="en-US" baseline="-25000" dirty="0" err="1" smtClean="0"/>
              <a:t>p</a:t>
            </a:r>
            <a:r>
              <a:rPr lang="en-US" baseline="-25000" dirty="0" smtClean="0"/>
              <a:t> </a:t>
            </a:r>
            <a:r>
              <a:rPr lang="en-US" dirty="0" smtClean="0"/>
              <a:t>= 9.176 A approximately. </a:t>
            </a:r>
            <a:r>
              <a:rPr lang="en-US" dirty="0"/>
              <a:t>W</a:t>
            </a:r>
            <a:r>
              <a:rPr lang="en-US" dirty="0" smtClean="0"/>
              <a:t>e can also write </a:t>
            </a:r>
            <a:r>
              <a:rPr lang="en-US" dirty="0"/>
              <a:t>78000 = </a:t>
            </a:r>
            <a:r>
              <a:rPr lang="en-US" dirty="0" err="1" smtClean="0"/>
              <a:t>V</a:t>
            </a:r>
            <a:r>
              <a:rPr lang="en-US" baseline="-25000" dirty="0" err="1" smtClean="0"/>
              <a:t>s</a:t>
            </a:r>
            <a:r>
              <a:rPr lang="en-US" dirty="0" err="1" smtClean="0"/>
              <a:t>I</a:t>
            </a:r>
            <a:r>
              <a:rPr lang="en-US" baseline="-25000" dirty="0" err="1"/>
              <a:t>s</a:t>
            </a:r>
            <a:r>
              <a:rPr lang="en-US" dirty="0" smtClean="0"/>
              <a:t> =120I</a:t>
            </a:r>
            <a:r>
              <a:rPr lang="en-US" baseline="-25000" dirty="0"/>
              <a:t>s</a:t>
            </a:r>
            <a:r>
              <a:rPr lang="en-US" dirty="0" smtClean="0"/>
              <a:t>   </a:t>
            </a:r>
            <a:r>
              <a:rPr lang="en-US" dirty="0"/>
              <a:t>which gives </a:t>
            </a:r>
            <a:r>
              <a:rPr lang="en-US" dirty="0" smtClean="0"/>
              <a:t>I</a:t>
            </a:r>
            <a:r>
              <a:rPr lang="en-US" baseline="-25000" dirty="0" smtClean="0"/>
              <a:t>s </a:t>
            </a:r>
            <a:r>
              <a:rPr lang="en-US" dirty="0"/>
              <a:t>= </a:t>
            </a:r>
            <a:r>
              <a:rPr lang="en-US" dirty="0" smtClean="0"/>
              <a:t>650 A.  </a:t>
            </a:r>
          </a:p>
          <a:p>
            <a:pPr marL="0" indent="0" algn="just">
              <a:buNone/>
            </a:pPr>
            <a:r>
              <a:rPr lang="en-US" dirty="0" smtClean="0"/>
              <a:t>As a double-check, make sure that </a:t>
            </a:r>
            <a:r>
              <a:rPr lang="en-US" dirty="0"/>
              <a:t>a= </a:t>
            </a:r>
            <a:r>
              <a:rPr lang="en-US" dirty="0" smtClean="0"/>
              <a:t>I</a:t>
            </a:r>
            <a:r>
              <a:rPr lang="en-US" baseline="-25000" dirty="0" smtClean="0"/>
              <a:t>s</a:t>
            </a:r>
            <a:r>
              <a:rPr lang="en-US" dirty="0" smtClean="0"/>
              <a:t> /</a:t>
            </a:r>
            <a:r>
              <a:rPr lang="en-US" dirty="0" err="1" smtClean="0"/>
              <a:t>I</a:t>
            </a:r>
            <a:r>
              <a:rPr lang="en-US" baseline="-25000" dirty="0" err="1" smtClean="0"/>
              <a:t>p</a:t>
            </a:r>
            <a:r>
              <a:rPr lang="en-US" dirty="0" smtClean="0"/>
              <a:t> is satisfied (at least, approximately) if you put your calculated values of I</a:t>
            </a:r>
            <a:r>
              <a:rPr lang="en-US" baseline="-25000" dirty="0" smtClean="0"/>
              <a:t>s</a:t>
            </a:r>
            <a:r>
              <a:rPr lang="en-US" dirty="0" smtClean="0"/>
              <a:t> and </a:t>
            </a:r>
            <a:r>
              <a:rPr lang="en-US" dirty="0" err="1" smtClean="0"/>
              <a:t>I</a:t>
            </a:r>
            <a:r>
              <a:rPr lang="en-US" baseline="-25000" dirty="0" err="1" smtClean="0"/>
              <a:t>p</a:t>
            </a:r>
            <a:r>
              <a:rPr lang="en-US" dirty="0"/>
              <a:t> </a:t>
            </a:r>
            <a:r>
              <a:rPr lang="en-US" dirty="0" smtClean="0"/>
              <a:t>in this equation.</a:t>
            </a:r>
          </a:p>
          <a:p>
            <a:pPr marL="0" indent="0" algn="just">
              <a:buNone/>
            </a:pPr>
            <a:r>
              <a:rPr lang="en-US" dirty="0" smtClean="0"/>
              <a:t>©. </a:t>
            </a:r>
            <a:r>
              <a:rPr lang="en-US" dirty="0" err="1" smtClean="0"/>
              <a:t>R</a:t>
            </a:r>
            <a:r>
              <a:rPr lang="en-US" baseline="-25000" dirty="0" err="1" smtClean="0"/>
              <a:t>s</a:t>
            </a:r>
            <a:r>
              <a:rPr lang="en-US" dirty="0" smtClean="0"/>
              <a:t> = V</a:t>
            </a:r>
            <a:r>
              <a:rPr lang="en-US" baseline="-25000" dirty="0" smtClean="0"/>
              <a:t>s</a:t>
            </a:r>
            <a:r>
              <a:rPr lang="en-US" dirty="0" smtClean="0"/>
              <a:t> /</a:t>
            </a:r>
            <a:r>
              <a:rPr lang="en-US" dirty="0"/>
              <a:t> </a:t>
            </a:r>
            <a:r>
              <a:rPr lang="en-US" dirty="0" smtClean="0"/>
              <a:t>I</a:t>
            </a:r>
            <a:r>
              <a:rPr lang="en-US" baseline="-25000" dirty="0" smtClean="0"/>
              <a:t>s</a:t>
            </a:r>
            <a:r>
              <a:rPr lang="en-US" dirty="0" smtClean="0"/>
              <a:t>  (based on Ohm’s law) can be used to calculate </a:t>
            </a:r>
            <a:r>
              <a:rPr lang="en-US" dirty="0" err="1" smtClean="0"/>
              <a:t>R</a:t>
            </a:r>
            <a:r>
              <a:rPr lang="en-US" baseline="-25000" dirty="0" err="1" smtClean="0"/>
              <a:t>s</a:t>
            </a:r>
            <a:r>
              <a:rPr lang="en-US" dirty="0" smtClean="0"/>
              <a:t>. We get </a:t>
            </a:r>
            <a:r>
              <a:rPr lang="en-US" dirty="0" err="1"/>
              <a:t>R</a:t>
            </a:r>
            <a:r>
              <a:rPr lang="en-US" baseline="-25000" dirty="0" err="1"/>
              <a:t>s</a:t>
            </a:r>
            <a:r>
              <a:rPr lang="en-US" dirty="0"/>
              <a:t> </a:t>
            </a:r>
            <a:r>
              <a:rPr lang="en-US" dirty="0" smtClean="0"/>
              <a:t>= 120/650 ohm = 0.18 ohm (approximately).  In a </a:t>
            </a:r>
            <a:r>
              <a:rPr lang="en-US" dirty="0"/>
              <a:t>similar manner, </a:t>
            </a:r>
            <a:r>
              <a:rPr lang="en-US" dirty="0" err="1" smtClean="0"/>
              <a:t>R</a:t>
            </a:r>
            <a:r>
              <a:rPr lang="en-US" baseline="-25000" dirty="0" err="1" smtClean="0"/>
              <a:t>p</a:t>
            </a:r>
            <a:r>
              <a:rPr lang="en-US" dirty="0" smtClean="0"/>
              <a:t> </a:t>
            </a:r>
            <a:r>
              <a:rPr lang="en-US" dirty="0"/>
              <a:t>= </a:t>
            </a:r>
            <a:r>
              <a:rPr lang="en-US" dirty="0" err="1" smtClean="0"/>
              <a:t>V</a:t>
            </a:r>
            <a:r>
              <a:rPr lang="en-US" baseline="-25000" dirty="0" err="1" smtClean="0"/>
              <a:t>p</a:t>
            </a:r>
            <a:r>
              <a:rPr lang="en-US" dirty="0" smtClean="0"/>
              <a:t> </a:t>
            </a:r>
            <a:r>
              <a:rPr lang="en-US" dirty="0"/>
              <a:t>/ </a:t>
            </a:r>
            <a:r>
              <a:rPr lang="en-US" dirty="0" err="1" smtClean="0"/>
              <a:t>I</a:t>
            </a:r>
            <a:r>
              <a:rPr lang="en-US" baseline="-25000" dirty="0" err="1" smtClean="0"/>
              <a:t>p</a:t>
            </a:r>
            <a:r>
              <a:rPr lang="en-US" dirty="0" smtClean="0"/>
              <a:t> </a:t>
            </a:r>
            <a:r>
              <a:rPr lang="en-US" dirty="0"/>
              <a:t>can be used to calculate </a:t>
            </a:r>
            <a:r>
              <a:rPr lang="en-US" dirty="0" err="1" smtClean="0"/>
              <a:t>R</a:t>
            </a:r>
            <a:r>
              <a:rPr lang="en-US" baseline="-25000" dirty="0" err="1" smtClean="0"/>
              <a:t>p</a:t>
            </a:r>
            <a:r>
              <a:rPr lang="en-US" dirty="0" smtClean="0"/>
              <a:t>. </a:t>
            </a:r>
            <a:r>
              <a:rPr lang="en-US" dirty="0"/>
              <a:t>We get </a:t>
            </a:r>
            <a:r>
              <a:rPr lang="en-US" dirty="0" err="1" smtClean="0"/>
              <a:t>R</a:t>
            </a:r>
            <a:r>
              <a:rPr lang="en-US" baseline="-25000" dirty="0" err="1" smtClean="0"/>
              <a:t>p</a:t>
            </a:r>
            <a:r>
              <a:rPr lang="en-US" dirty="0" smtClean="0"/>
              <a:t> </a:t>
            </a:r>
            <a:r>
              <a:rPr lang="en-US" dirty="0"/>
              <a:t>= </a:t>
            </a:r>
            <a:r>
              <a:rPr lang="en-US" dirty="0" smtClean="0"/>
              <a:t>8500/9.176 </a:t>
            </a:r>
            <a:r>
              <a:rPr lang="en-US" dirty="0"/>
              <a:t>ohm </a:t>
            </a:r>
            <a:r>
              <a:rPr lang="en-US" dirty="0" smtClean="0"/>
              <a:t>approximately = 926 </a:t>
            </a:r>
            <a:r>
              <a:rPr lang="en-US" dirty="0"/>
              <a:t>ohm (approximately</a:t>
            </a:r>
            <a:r>
              <a:rPr lang="en-US" dirty="0" smtClean="0"/>
              <a:t>).</a:t>
            </a:r>
          </a:p>
          <a:p>
            <a:pPr marL="0" indent="0" algn="just">
              <a:buNone/>
            </a:pPr>
            <a:endParaRPr lang="en-US" dirty="0"/>
          </a:p>
          <a:p>
            <a:pPr marL="0" indent="0" algn="just">
              <a:buNone/>
            </a:pPr>
            <a:endParaRPr lang="en-US" dirty="0" smtClean="0"/>
          </a:p>
          <a:p>
            <a:pPr marL="0" indent="0" algn="just">
              <a:buNone/>
            </a:pPr>
            <a:endParaRPr lang="en-US" dirty="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12</a:t>
            </a:fld>
            <a:endParaRPr lang="en-US"/>
          </a:p>
        </p:txBody>
      </p:sp>
    </p:spTree>
    <p:extLst>
      <p:ext uri="{BB962C8B-B14F-4D97-AF65-F5344CB8AC3E}">
        <p14:creationId xmlns:p14="http://schemas.microsoft.com/office/powerpoint/2010/main" val="426367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SAMPLE PROBLEM 31.08: CONTD…</a:t>
            </a:r>
          </a:p>
        </p:txBody>
      </p:sp>
      <p:sp>
        <p:nvSpPr>
          <p:cNvPr id="3" name="Content Placeholder 2"/>
          <p:cNvSpPr>
            <a:spLocks noGrp="1"/>
          </p:cNvSpPr>
          <p:nvPr>
            <p:ph idx="1"/>
          </p:nvPr>
        </p:nvSpPr>
        <p:spPr/>
        <p:txBody>
          <a:bodyPr/>
          <a:lstStyle/>
          <a:p>
            <a:pPr marL="0" indent="0">
              <a:buNone/>
            </a:pPr>
            <a:r>
              <a:rPr lang="en-US" dirty="0" smtClean="0"/>
              <a:t>As a double check on your calculations, make sure that your calculated values approximately satisfy the following equation:</a:t>
            </a:r>
            <a:endParaRPr lang="en-US" dirty="0"/>
          </a:p>
          <a:p>
            <a:pPr marL="0" indent="0">
              <a:buNone/>
            </a:pPr>
            <a:r>
              <a:rPr lang="en-US" dirty="0" err="1" smtClean="0"/>
              <a:t>R</a:t>
            </a:r>
            <a:r>
              <a:rPr lang="en-US" baseline="-25000" dirty="0" err="1" smtClean="0"/>
              <a:t>p</a:t>
            </a:r>
            <a:r>
              <a:rPr lang="en-US" dirty="0" smtClean="0"/>
              <a:t> =a*a*</a:t>
            </a:r>
            <a:r>
              <a:rPr lang="en-US" dirty="0" err="1" smtClean="0"/>
              <a:t>R</a:t>
            </a:r>
            <a:r>
              <a:rPr lang="en-US" baseline="-25000" dirty="0" err="1" smtClean="0"/>
              <a:t>s</a:t>
            </a:r>
            <a:r>
              <a:rPr lang="en-US" dirty="0" smtClean="0"/>
              <a:t> </a:t>
            </a:r>
          </a:p>
          <a:p>
            <a:pPr marL="0" indent="0">
              <a:buNone/>
            </a:pPr>
            <a:r>
              <a:rPr lang="en-US" dirty="0"/>
              <a:t>w</a:t>
            </a:r>
            <a:r>
              <a:rPr lang="en-US" smtClean="0"/>
              <a:t>here turns ratio a </a:t>
            </a:r>
            <a:r>
              <a:rPr lang="en-US" dirty="0" smtClean="0"/>
              <a:t>= N</a:t>
            </a:r>
            <a:r>
              <a:rPr lang="en-US" baseline="-25000" dirty="0" smtClean="0"/>
              <a:t>p</a:t>
            </a:r>
            <a:r>
              <a:rPr lang="en-US" dirty="0" smtClean="0"/>
              <a:t>/</a:t>
            </a:r>
            <a:r>
              <a:rPr lang="en-US" dirty="0"/>
              <a:t> </a:t>
            </a:r>
            <a:r>
              <a:rPr lang="en-US" dirty="0" smtClean="0"/>
              <a:t>N</a:t>
            </a:r>
            <a:r>
              <a:rPr lang="en-US" baseline="-25000" dirty="0" smtClean="0"/>
              <a:t>s</a:t>
            </a:r>
            <a:endParaRPr lang="en-US" dirty="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13</a:t>
            </a:fld>
            <a:endParaRPr lang="en-US"/>
          </a:p>
        </p:txBody>
      </p:sp>
    </p:spTree>
    <p:extLst>
      <p:ext uri="{BB962C8B-B14F-4D97-AF65-F5344CB8AC3E}">
        <p14:creationId xmlns:p14="http://schemas.microsoft.com/office/powerpoint/2010/main" val="269251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CONSTRUCTION</a:t>
            </a:r>
            <a:endParaRPr lang="en-US" dirty="0"/>
          </a:p>
        </p:txBody>
      </p:sp>
      <p:sp>
        <p:nvSpPr>
          <p:cNvPr id="3" name="Content Placeholder 2"/>
          <p:cNvSpPr>
            <a:spLocks noGrp="1"/>
          </p:cNvSpPr>
          <p:nvPr>
            <p:ph idx="1"/>
          </p:nvPr>
        </p:nvSpPr>
        <p:spPr/>
        <p:txBody>
          <a:bodyPr/>
          <a:lstStyle/>
          <a:p>
            <a:r>
              <a:rPr lang="en-US" dirty="0" smtClean="0"/>
              <a:t>STEP-DOWN versus STEP-UP </a:t>
            </a:r>
          </a:p>
          <a:p>
            <a:r>
              <a:rPr lang="en-US" dirty="0" smtClean="0"/>
              <a:t>SINGLE-PHASE versus THREE-PHASE</a:t>
            </a:r>
          </a:p>
          <a:p>
            <a:r>
              <a:rPr lang="en-US" dirty="0" smtClean="0"/>
              <a:t>SHELL TYPE versus </a:t>
            </a:r>
            <a:r>
              <a:rPr lang="en-US" smtClean="0"/>
              <a:t>CORE TYPE</a:t>
            </a:r>
            <a:endParaRPr lang="en-US" dirty="0" smtClean="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14</a:t>
            </a:fld>
            <a:endParaRPr lang="en-US"/>
          </a:p>
        </p:txBody>
      </p:sp>
    </p:spTree>
    <p:extLst>
      <p:ext uri="{BB962C8B-B14F-4D97-AF65-F5344CB8AC3E}">
        <p14:creationId xmlns:p14="http://schemas.microsoft.com/office/powerpoint/2010/main" val="29467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BASED ON THE TYPE OF </a:t>
            </a:r>
            <a:r>
              <a:rPr lang="en-US" dirty="0" smtClean="0"/>
              <a:t>END-USE</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1. Power transformer: Used in transmission network, high rating</a:t>
            </a:r>
          </a:p>
          <a:p>
            <a:pPr marL="0" indent="0">
              <a:buNone/>
            </a:pPr>
            <a:r>
              <a:rPr lang="en-US" dirty="0"/>
              <a:t>2. Distribution transformer: Used in distribution network, comparatively lower rating than that of power transformers.</a:t>
            </a:r>
          </a:p>
          <a:p>
            <a:pPr marL="0" indent="0">
              <a:buNone/>
            </a:pPr>
            <a:r>
              <a:rPr lang="en-US" dirty="0"/>
              <a:t>3. Instrument transformer: Used in relay and protection purpose in different instruments in </a:t>
            </a:r>
            <a:r>
              <a:rPr lang="en-US" dirty="0" smtClean="0"/>
              <a:t>industries, e.g., for extending range of energy-meters</a:t>
            </a:r>
            <a:endParaRPr lang="en-US" dirty="0"/>
          </a:p>
          <a:p>
            <a:pPr marL="0" indent="0">
              <a:buNone/>
            </a:pPr>
            <a:r>
              <a:rPr lang="en-US" dirty="0"/>
              <a:t> Current transformer (CT)</a:t>
            </a:r>
          </a:p>
          <a:p>
            <a:pPr marL="0" indent="0">
              <a:buNone/>
            </a:pPr>
            <a:r>
              <a:rPr lang="en-US" dirty="0"/>
              <a:t>Potential transformer (PT</a:t>
            </a:r>
            <a:r>
              <a:rPr lang="en-US" dirty="0" smtClean="0"/>
              <a:t>)</a:t>
            </a:r>
            <a:endParaRPr lang="en-US" dirty="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15</a:t>
            </a:fld>
            <a:endParaRPr lang="en-US"/>
          </a:p>
        </p:txBody>
      </p:sp>
    </p:spTree>
    <p:extLst>
      <p:ext uri="{BB962C8B-B14F-4D97-AF65-F5344CB8AC3E}">
        <p14:creationId xmlns:p14="http://schemas.microsoft.com/office/powerpoint/2010/main" val="3122976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BASED ON COOLING TECHNIQUE</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1. Oil</a:t>
            </a:r>
            <a:r>
              <a:rPr lang="en-US" dirty="0" smtClean="0"/>
              <a:t>­-filled </a:t>
            </a:r>
            <a:r>
              <a:rPr lang="en-US" dirty="0"/>
              <a:t>self cooled type</a:t>
            </a:r>
          </a:p>
          <a:p>
            <a:pPr marL="0" indent="0">
              <a:buNone/>
            </a:pPr>
            <a:r>
              <a:rPr lang="en-US" dirty="0"/>
              <a:t>2. Oil</a:t>
            </a:r>
            <a:r>
              <a:rPr lang="en-US" dirty="0" smtClean="0"/>
              <a:t>­-filled </a:t>
            </a:r>
            <a:r>
              <a:rPr lang="en-US" dirty="0"/>
              <a:t>water cooled type</a:t>
            </a:r>
          </a:p>
          <a:p>
            <a:pPr marL="0" indent="0">
              <a:buNone/>
            </a:pPr>
            <a:r>
              <a:rPr lang="en-US" dirty="0"/>
              <a:t>3. </a:t>
            </a:r>
            <a:r>
              <a:rPr lang="en-US" smtClean="0"/>
              <a:t>Air-blast </a:t>
            </a:r>
            <a:r>
              <a:rPr lang="en-US" dirty="0"/>
              <a:t>type (air cooled</a:t>
            </a:r>
            <a:r>
              <a:rPr lang="en-US" dirty="0" smtClean="0"/>
              <a:t>)</a:t>
            </a:r>
          </a:p>
          <a:p>
            <a:pPr marL="0" indent="0">
              <a:buNone/>
            </a:pPr>
            <a:r>
              <a:rPr lang="en-US" dirty="0" smtClean="0"/>
              <a:t>4. Dry type (air cooled)</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16</a:t>
            </a:fld>
            <a:endParaRPr lang="en-US"/>
          </a:p>
        </p:txBody>
      </p:sp>
    </p:spTree>
    <p:extLst>
      <p:ext uri="{BB962C8B-B14F-4D97-AF65-F5344CB8AC3E}">
        <p14:creationId xmlns:p14="http://schemas.microsoft.com/office/powerpoint/2010/main" val="108291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TYPE versus CORE TYPE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825" y="1805781"/>
            <a:ext cx="7900663" cy="3885335"/>
          </a:xfrm>
        </p:spPr>
      </p:pic>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17</a:t>
            </a:fld>
            <a:endParaRPr lang="en-US"/>
          </a:p>
        </p:txBody>
      </p:sp>
    </p:spTree>
    <p:extLst>
      <p:ext uri="{BB962C8B-B14F-4D97-AF65-F5344CB8AC3E}">
        <p14:creationId xmlns:p14="http://schemas.microsoft.com/office/powerpoint/2010/main" val="347558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1986"/>
            <a:ext cx="7839628" cy="3662777"/>
          </a:xfrm>
        </p:spPr>
      </p:pic>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18</a:t>
            </a:fld>
            <a:endParaRPr lang="en-US"/>
          </a:p>
        </p:txBody>
      </p:sp>
    </p:spTree>
    <p:extLst>
      <p:ext uri="{BB962C8B-B14F-4D97-AF65-F5344CB8AC3E}">
        <p14:creationId xmlns:p14="http://schemas.microsoft.com/office/powerpoint/2010/main" val="192584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err="1"/>
              <a:t>i</a:t>
            </a:r>
            <a:r>
              <a:rPr lang="en-US" dirty="0"/>
              <a:t>) Core type transformer</a:t>
            </a:r>
          </a:p>
          <a:p>
            <a:pPr marL="0" indent="0">
              <a:buNone/>
            </a:pPr>
            <a:r>
              <a:rPr lang="en-US" dirty="0"/>
              <a:t>In core type transformer , windings are cylindrical former wound, mounted on  the core </a:t>
            </a:r>
            <a:r>
              <a:rPr lang="en-US" dirty="0" smtClean="0"/>
              <a:t>limbs. </a:t>
            </a:r>
            <a:r>
              <a:rPr lang="en-US" dirty="0"/>
              <a:t>The cylindrical coils </a:t>
            </a:r>
            <a:r>
              <a:rPr lang="en-US" dirty="0" smtClean="0"/>
              <a:t>have different </a:t>
            </a:r>
            <a:r>
              <a:rPr lang="en-US" dirty="0"/>
              <a:t>layers and each layer is insulated from each other . Materials like paper , cloth or mica can be used for insulation. Low voltage windings </a:t>
            </a:r>
            <a:r>
              <a:rPr lang="en-US" dirty="0" smtClean="0"/>
              <a:t>are placed </a:t>
            </a:r>
            <a:r>
              <a:rPr lang="en-US" dirty="0"/>
              <a:t>nearer to the core, as they are easier to insulate.</a:t>
            </a:r>
          </a:p>
          <a:p>
            <a:pPr marL="0" indent="0">
              <a:buNone/>
            </a:pPr>
            <a:r>
              <a:rPr lang="en-US" dirty="0"/>
              <a:t>(ii) Shell type transformer</a:t>
            </a:r>
          </a:p>
          <a:p>
            <a:pPr marL="0" indent="0">
              <a:buNone/>
            </a:pPr>
            <a:r>
              <a:rPr lang="en-US" dirty="0"/>
              <a:t>The coils are former wound and mounted in layers stacked with insulation between them.  A  shell type transformer may have simple </a:t>
            </a:r>
            <a:r>
              <a:rPr lang="en-US"/>
              <a:t>rectangular </a:t>
            </a:r>
            <a:r>
              <a:rPr lang="en-US" smtClean="0"/>
              <a:t>form, </a:t>
            </a:r>
            <a:r>
              <a:rPr lang="en-US" dirty="0"/>
              <a:t>or  it may have a distributed form</a:t>
            </a:r>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19</a:t>
            </a:fld>
            <a:endParaRPr lang="en-US"/>
          </a:p>
        </p:txBody>
      </p:sp>
    </p:spTree>
    <p:extLst>
      <p:ext uri="{BB962C8B-B14F-4D97-AF65-F5344CB8AC3E}">
        <p14:creationId xmlns:p14="http://schemas.microsoft.com/office/powerpoint/2010/main" val="408282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 BASICS</a:t>
            </a:r>
            <a:endParaRPr lang="en-US" dirty="0"/>
          </a:p>
        </p:txBody>
      </p:sp>
      <p:sp>
        <p:nvSpPr>
          <p:cNvPr id="3" name="Content Placeholder 2"/>
          <p:cNvSpPr>
            <a:spLocks noGrp="1"/>
          </p:cNvSpPr>
          <p:nvPr>
            <p:ph idx="1"/>
          </p:nvPr>
        </p:nvSpPr>
        <p:spPr/>
        <p:txBody>
          <a:bodyPr/>
          <a:lstStyle/>
          <a:p>
            <a:pPr algn="just"/>
            <a:r>
              <a:rPr lang="en-US" sz="4400" dirty="0"/>
              <a:t>An alternating-current </a:t>
            </a:r>
            <a:r>
              <a:rPr lang="en-US" sz="4400" dirty="0" err="1"/>
              <a:t>emf</a:t>
            </a:r>
            <a:r>
              <a:rPr lang="en-US" sz="4400" dirty="0"/>
              <a:t> device in a certain circuit has a smaller resistance than that of the resistive load in the circuit. This is a fact of life based on how AC generators are designed </a:t>
            </a:r>
            <a:r>
              <a:rPr lang="en-US" sz="4400"/>
              <a:t>and </a:t>
            </a:r>
            <a:r>
              <a:rPr lang="en-US" sz="4400" smtClean="0"/>
              <a:t>built </a:t>
            </a:r>
            <a:r>
              <a:rPr lang="en-US" sz="4400" dirty="0"/>
              <a:t>and what loads they have to </a:t>
            </a:r>
            <a:r>
              <a:rPr lang="en-US" sz="4400"/>
              <a:t>deal </a:t>
            </a:r>
            <a:r>
              <a:rPr lang="en-US" sz="4400" smtClean="0"/>
              <a:t>with, </a:t>
            </a:r>
            <a:r>
              <a:rPr lang="en-US" sz="4400" dirty="0"/>
              <a:t>once put in real-world usage</a:t>
            </a:r>
            <a:r>
              <a:rPr lang="en-US" sz="4400" dirty="0" smtClean="0"/>
              <a:t>.</a:t>
            </a:r>
          </a:p>
          <a:p>
            <a:endParaRPr lang="en-US" dirty="0"/>
          </a:p>
          <a:p>
            <a:endParaRPr lang="en-US" dirty="0"/>
          </a:p>
        </p:txBody>
      </p:sp>
      <p:sp>
        <p:nvSpPr>
          <p:cNvPr id="4" name="Date Placeholder 3"/>
          <p:cNvSpPr>
            <a:spLocks noGrp="1"/>
          </p:cNvSpPr>
          <p:nvPr>
            <p:ph type="dt" sz="half" idx="10"/>
          </p:nvPr>
        </p:nvSpPr>
        <p:spPr/>
        <p:txBody>
          <a:bodyPr/>
          <a:lstStyle/>
          <a:p>
            <a:fld id="{DD3F06D7-FE85-41BD-859B-EA278E528E2C}"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a:t>
            </a:fld>
            <a:endParaRPr lang="en-US"/>
          </a:p>
        </p:txBody>
      </p:sp>
    </p:spTree>
    <p:extLst>
      <p:ext uri="{BB962C8B-B14F-4D97-AF65-F5344CB8AC3E}">
        <p14:creationId xmlns:p14="http://schemas.microsoft.com/office/powerpoint/2010/main" val="310089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321" y="2005012"/>
            <a:ext cx="5795727" cy="4351338"/>
          </a:xfrm>
        </p:spPr>
      </p:pic>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20</a:t>
            </a:fld>
            <a:endParaRPr lang="en-US"/>
          </a:p>
        </p:txBody>
      </p:sp>
    </p:spTree>
    <p:extLst>
      <p:ext uri="{BB962C8B-B14F-4D97-AF65-F5344CB8AC3E}">
        <p14:creationId xmlns:p14="http://schemas.microsoft.com/office/powerpoint/2010/main" val="181703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EMF AND VOLTAGE EQUATIONS</a:t>
            </a:r>
            <a:endParaRPr lang="en-US"/>
          </a:p>
        </p:txBody>
      </p:sp>
      <p:sp>
        <p:nvSpPr>
          <p:cNvPr id="3" name="Content Placeholder 2"/>
          <p:cNvSpPr>
            <a:spLocks noGrp="1"/>
          </p:cNvSpPr>
          <p:nvPr>
            <p:ph idx="1"/>
          </p:nvPr>
        </p:nvSpPr>
        <p:spPr/>
        <p:txBody>
          <a:bodyPr/>
          <a:lstStyle/>
          <a:p>
            <a:r>
              <a:rPr lang="en-US" dirty="0" smtClean="0"/>
              <a:t>Ep= 4.44BAfNp</a:t>
            </a:r>
          </a:p>
          <a:p>
            <a:r>
              <a:rPr lang="en-US" dirty="0" err="1" smtClean="0"/>
              <a:t>Es</a:t>
            </a:r>
            <a:r>
              <a:rPr lang="en-US" dirty="0" smtClean="0"/>
              <a:t>=4.44BAfNs</a:t>
            </a:r>
          </a:p>
          <a:p>
            <a:pPr marL="0" indent="0">
              <a:buNone/>
            </a:pPr>
            <a:r>
              <a:rPr lang="en-US" dirty="0" smtClean="0"/>
              <a:t>Ep is primary </a:t>
            </a:r>
            <a:r>
              <a:rPr lang="en-US" dirty="0" err="1" smtClean="0"/>
              <a:t>emf</a:t>
            </a:r>
            <a:r>
              <a:rPr lang="en-US" dirty="0" smtClean="0"/>
              <a:t>, </a:t>
            </a:r>
            <a:r>
              <a:rPr lang="en-US" dirty="0" err="1" smtClean="0"/>
              <a:t>Es</a:t>
            </a:r>
            <a:r>
              <a:rPr lang="en-US" dirty="0" smtClean="0"/>
              <a:t> is secondary </a:t>
            </a:r>
            <a:r>
              <a:rPr lang="en-US" dirty="0" err="1" smtClean="0"/>
              <a:t>emf</a:t>
            </a:r>
            <a:r>
              <a:rPr lang="en-US" dirty="0" smtClean="0"/>
              <a:t>, B is the magnetic flux density in core of the transformer (</a:t>
            </a:r>
            <a:r>
              <a:rPr lang="en-US" dirty="0" err="1" smtClean="0"/>
              <a:t>Wb</a:t>
            </a:r>
            <a:r>
              <a:rPr lang="en-US" dirty="0" smtClean="0"/>
              <a:t>/meter-squared or Tesla), A is the area of cross-section of the core (meter squared), f is the frequency of operation (in c/s or Hz), Np is the number of turns in the primary winding, and Ns is the number of turns in the </a:t>
            </a:r>
            <a:r>
              <a:rPr lang="en-US" dirty="0" err="1" smtClean="0"/>
              <a:t>senondary</a:t>
            </a:r>
            <a:r>
              <a:rPr lang="en-US" dirty="0" smtClean="0"/>
              <a:t> winding.</a:t>
            </a:r>
          </a:p>
          <a:p>
            <a:pPr marL="0" indent="0">
              <a:buNone/>
            </a:pPr>
            <a:r>
              <a:rPr lang="en-US" dirty="0" err="1" smtClean="0"/>
              <a:t>Vp</a:t>
            </a:r>
            <a:r>
              <a:rPr lang="en-US" dirty="0" smtClean="0"/>
              <a:t>=Ep – </a:t>
            </a:r>
            <a:r>
              <a:rPr lang="en-US" dirty="0" err="1" smtClean="0"/>
              <a:t>Ip</a:t>
            </a:r>
            <a:r>
              <a:rPr lang="en-US" dirty="0" smtClean="0"/>
              <a:t>*</a:t>
            </a:r>
            <a:r>
              <a:rPr lang="en-US" dirty="0" err="1" smtClean="0"/>
              <a:t>Rp</a:t>
            </a:r>
            <a:r>
              <a:rPr lang="en-US" dirty="0" smtClean="0"/>
              <a:t> if we ignore iron losses completely</a:t>
            </a:r>
          </a:p>
          <a:p>
            <a:pPr marL="0" indent="0">
              <a:buNone/>
            </a:pPr>
            <a:r>
              <a:rPr lang="en-US" dirty="0" smtClean="0"/>
              <a:t>Vs=</a:t>
            </a:r>
            <a:r>
              <a:rPr lang="en-US" dirty="0" err="1" smtClean="0"/>
              <a:t>Es</a:t>
            </a:r>
            <a:r>
              <a:rPr lang="en-US" dirty="0" smtClean="0"/>
              <a:t>-Is*</a:t>
            </a:r>
            <a:r>
              <a:rPr lang="en-US" dirty="0" err="1" smtClean="0"/>
              <a:t>Rs</a:t>
            </a:r>
            <a:endParaRPr lang="en-US" dirty="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21</a:t>
            </a:fld>
            <a:endParaRPr lang="en-US"/>
          </a:p>
        </p:txBody>
      </p:sp>
    </p:spTree>
    <p:extLst>
      <p:ext uri="{BB962C8B-B14F-4D97-AF65-F5344CB8AC3E}">
        <p14:creationId xmlns:p14="http://schemas.microsoft.com/office/powerpoint/2010/main" val="238470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LOSSES IN TRANSFORMERS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 </a:t>
            </a:r>
            <a:r>
              <a:rPr lang="en-US" dirty="0"/>
              <a:t>any electrical machine, ' loss'  can be defined as the difference between input power and output power .  </a:t>
            </a:r>
            <a:r>
              <a:rPr lang="en-US" dirty="0" smtClean="0"/>
              <a:t>An electrical </a:t>
            </a:r>
            <a:r>
              <a:rPr lang="en-US" dirty="0"/>
              <a:t>transformer is an static device, hence mechanical losses (like </a:t>
            </a:r>
            <a:r>
              <a:rPr lang="en-US" dirty="0" err="1"/>
              <a:t>windage</a:t>
            </a:r>
            <a:r>
              <a:rPr lang="en-US" dirty="0"/>
              <a:t> or friction losses) are absent </a:t>
            </a:r>
            <a:r>
              <a:rPr lang="en-US" dirty="0" smtClean="0"/>
              <a:t>in it</a:t>
            </a:r>
            <a:r>
              <a:rPr lang="en-US" dirty="0"/>
              <a:t>.  A  transformer only consists of electrical losses (iron losses and copper losses). Transformer losses </a:t>
            </a:r>
            <a:r>
              <a:rPr lang="en-US" dirty="0" err="1" smtClean="0"/>
              <a:t>aresimilar</a:t>
            </a:r>
            <a:r>
              <a:rPr lang="en-US" dirty="0" smtClean="0"/>
              <a:t> </a:t>
            </a:r>
            <a:r>
              <a:rPr lang="en-US" dirty="0"/>
              <a:t>to losses in a DC machine, except that transformers do not have mechanical </a:t>
            </a:r>
            <a:r>
              <a:rPr lang="en-US"/>
              <a:t>losses</a:t>
            </a:r>
            <a:r>
              <a:rPr lang="en-US" smtClean="0"/>
              <a:t>.</a:t>
            </a:r>
            <a:endParaRPr lang="en-US" dirty="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22</a:t>
            </a:fld>
            <a:endParaRPr lang="en-US"/>
          </a:p>
        </p:txBody>
      </p:sp>
    </p:spTree>
    <p:extLst>
      <p:ext uri="{BB962C8B-B14F-4D97-AF65-F5344CB8AC3E}">
        <p14:creationId xmlns:p14="http://schemas.microsoft.com/office/powerpoint/2010/main" val="1834775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LOSSES OR IRON LOSSES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Eddy </a:t>
            </a:r>
            <a:r>
              <a:rPr lang="en-US" dirty="0"/>
              <a:t>current loss and hysteresis loss depend upon the magnetic properties of the material used for </a:t>
            </a:r>
            <a:r>
              <a:rPr lang="en-US" dirty="0" smtClean="0"/>
              <a:t>the construction </a:t>
            </a:r>
            <a:r>
              <a:rPr lang="en-US" dirty="0"/>
              <a:t>of core. Hence these losses are also known as core losses or iron losses.</a:t>
            </a:r>
          </a:p>
          <a:p>
            <a:pPr marL="514350" indent="-514350">
              <a:buAutoNum type="alphaLcPeriod"/>
            </a:pPr>
            <a:r>
              <a:rPr lang="en-US" dirty="0" smtClean="0"/>
              <a:t>Hysteresis </a:t>
            </a:r>
            <a:r>
              <a:rPr lang="en-US" dirty="0"/>
              <a:t>loss in transformer: </a:t>
            </a:r>
            <a:endParaRPr lang="en-US" dirty="0" smtClean="0"/>
          </a:p>
          <a:p>
            <a:pPr marL="0" indent="0">
              <a:buNone/>
            </a:pPr>
            <a:r>
              <a:rPr lang="en-US" dirty="0" smtClean="0"/>
              <a:t>Hysteresis </a:t>
            </a:r>
            <a:r>
              <a:rPr lang="en-US" dirty="0"/>
              <a:t>loss is due to reversal of magnetization in the transformer </a:t>
            </a:r>
            <a:r>
              <a:rPr lang="en-US" dirty="0" smtClean="0"/>
              <a:t>core. This </a:t>
            </a:r>
            <a:r>
              <a:rPr lang="en-US" dirty="0"/>
              <a:t>loss depends upon the volume and grade of the iron, frequency of magnetic reversals and value of </a:t>
            </a:r>
            <a:r>
              <a:rPr lang="en-US" dirty="0" smtClean="0"/>
              <a:t>flux density </a:t>
            </a:r>
            <a:r>
              <a:rPr lang="en-US" dirty="0"/>
              <a:t>. It can be given by , Steinmetz formula:</a:t>
            </a:r>
          </a:p>
          <a:p>
            <a:pPr marL="0" indent="0">
              <a:buNone/>
            </a:pPr>
            <a:r>
              <a:rPr lang="en-US" dirty="0"/>
              <a:t>W = </a:t>
            </a:r>
            <a:r>
              <a:rPr lang="en-US" dirty="0" err="1"/>
              <a:t>ηB</a:t>
            </a:r>
            <a:r>
              <a:rPr lang="en-US" dirty="0"/>
              <a:t> </a:t>
            </a:r>
            <a:r>
              <a:rPr lang="en-US" dirty="0" err="1"/>
              <a:t>fV</a:t>
            </a:r>
            <a:r>
              <a:rPr lang="en-US" dirty="0"/>
              <a:t> (watts)</a:t>
            </a:r>
          </a:p>
          <a:p>
            <a:pPr marL="0" indent="0">
              <a:buNone/>
            </a:pPr>
            <a:r>
              <a:rPr lang="en-US" dirty="0"/>
              <a:t>where,   η = Steinmetz hysteresis </a:t>
            </a:r>
            <a:r>
              <a:rPr lang="en-US" dirty="0" smtClean="0"/>
              <a:t>constant, B is the magnetic flux density in core in </a:t>
            </a:r>
            <a:r>
              <a:rPr lang="en-US" dirty="0" err="1" smtClean="0"/>
              <a:t>Wb</a:t>
            </a:r>
            <a:r>
              <a:rPr lang="en-US" dirty="0" smtClean="0"/>
              <a:t>/meter-squared (Tesla), f is frequency of operation in Hz, and  V </a:t>
            </a:r>
            <a:r>
              <a:rPr lang="en-US" dirty="0"/>
              <a:t>= volume of the core in </a:t>
            </a:r>
            <a:r>
              <a:rPr lang="en-US" dirty="0" smtClean="0"/>
              <a:t>meter-cubed</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23</a:t>
            </a:fld>
            <a:endParaRPr lang="en-US"/>
          </a:p>
        </p:txBody>
      </p:sp>
    </p:spTree>
    <p:extLst>
      <p:ext uri="{BB962C8B-B14F-4D97-AF65-F5344CB8AC3E}">
        <p14:creationId xmlns:p14="http://schemas.microsoft.com/office/powerpoint/2010/main" val="3665142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b. Eddy </a:t>
            </a:r>
            <a:r>
              <a:rPr lang="en-US" dirty="0"/>
              <a:t>current loss in transformer: </a:t>
            </a:r>
            <a:endParaRPr lang="en-US" dirty="0" smtClean="0"/>
          </a:p>
          <a:p>
            <a:pPr marL="0" indent="0">
              <a:buNone/>
            </a:pPr>
            <a:r>
              <a:rPr lang="en-US" dirty="0" smtClean="0"/>
              <a:t>In </a:t>
            </a:r>
            <a:r>
              <a:rPr lang="en-US" dirty="0"/>
              <a:t>transformer ,  AC current is supplied to the primary winding </a:t>
            </a:r>
            <a:r>
              <a:rPr lang="en-US"/>
              <a:t>which </a:t>
            </a:r>
            <a:r>
              <a:rPr lang="en-US" smtClean="0"/>
              <a:t>sets up </a:t>
            </a:r>
            <a:r>
              <a:rPr lang="en-US" dirty="0"/>
              <a:t>alternating magnetizing flux. When this flux links with secondary winding, it produces induced </a:t>
            </a:r>
            <a:r>
              <a:rPr lang="en-US" dirty="0" err="1"/>
              <a:t>emf</a:t>
            </a:r>
            <a:r>
              <a:rPr lang="en-US" dirty="0"/>
              <a:t> in it. But some part of this flux also gets linked with other conducting parts like steel core or iron body or the transformer , which will result in induced </a:t>
            </a:r>
            <a:r>
              <a:rPr lang="en-US" dirty="0" err="1"/>
              <a:t>emf</a:t>
            </a:r>
            <a:r>
              <a:rPr lang="en-US" dirty="0"/>
              <a:t> in those parts, causing small circulating current in them. This current is called as eddy current. Due to these eddy currents, some energy will be dissipated in the form </a:t>
            </a:r>
            <a:r>
              <a:rPr lang="en-US" dirty="0" smtClean="0"/>
              <a:t>of heat</a:t>
            </a: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24</a:t>
            </a:fld>
            <a:endParaRPr lang="en-US"/>
          </a:p>
        </p:txBody>
      </p:sp>
    </p:spTree>
    <p:extLst>
      <p:ext uri="{BB962C8B-B14F-4D97-AF65-F5344CB8AC3E}">
        <p14:creationId xmlns:p14="http://schemas.microsoft.com/office/powerpoint/2010/main" val="3662760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Laminated Construction of the magnetic core helps in reducing </a:t>
            </a:r>
            <a:r>
              <a:rPr lang="en-US" smtClean="0"/>
              <a:t>the eddy-current loss</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518" y="1894065"/>
            <a:ext cx="3376470" cy="4611293"/>
          </a:xfrm>
        </p:spPr>
      </p:pic>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25</a:t>
            </a:fld>
            <a:endParaRPr lang="en-US"/>
          </a:p>
        </p:txBody>
      </p:sp>
    </p:spTree>
    <p:extLst>
      <p:ext uri="{BB962C8B-B14F-4D97-AF65-F5344CB8AC3E}">
        <p14:creationId xmlns:p14="http://schemas.microsoft.com/office/powerpoint/2010/main" val="1339700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Copper Loss</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iCopper</a:t>
            </a:r>
            <a:r>
              <a:rPr lang="en-US" dirty="0" smtClean="0"/>
              <a:t> </a:t>
            </a:r>
            <a:r>
              <a:rPr lang="en-US" dirty="0"/>
              <a:t>loss in transformer</a:t>
            </a:r>
          </a:p>
          <a:p>
            <a:pPr marL="0" indent="0">
              <a:buNone/>
            </a:pPr>
            <a:r>
              <a:rPr lang="en-US" dirty="0"/>
              <a:t>Copper loss is due to </a:t>
            </a:r>
            <a:r>
              <a:rPr lang="en-US" dirty="0" err="1"/>
              <a:t>ohmic</a:t>
            </a:r>
            <a:r>
              <a:rPr lang="en-US" dirty="0"/>
              <a:t> resistance of the transformer windings.  Copper loss for the primary winding </a:t>
            </a:r>
            <a:r>
              <a:rPr lang="en-US" dirty="0" smtClean="0"/>
              <a:t>is </a:t>
            </a:r>
            <a:r>
              <a:rPr lang="en-US" dirty="0" err="1" smtClean="0"/>
              <a:t>Ip</a:t>
            </a:r>
            <a:r>
              <a:rPr lang="en-US" dirty="0" smtClean="0"/>
              <a:t>*</a:t>
            </a:r>
            <a:r>
              <a:rPr lang="en-US" dirty="0" err="1" smtClean="0"/>
              <a:t>Ip</a:t>
            </a:r>
            <a:r>
              <a:rPr lang="en-US" dirty="0" smtClean="0"/>
              <a:t>* </a:t>
            </a:r>
            <a:r>
              <a:rPr lang="en-US" dirty="0" err="1" smtClean="0"/>
              <a:t>Rp</a:t>
            </a:r>
            <a:r>
              <a:rPr lang="en-US" dirty="0" smtClean="0"/>
              <a:t>  </a:t>
            </a:r>
            <a:r>
              <a:rPr lang="en-US" dirty="0"/>
              <a:t>and for secondary winding is </a:t>
            </a:r>
            <a:r>
              <a:rPr lang="en-US" dirty="0" smtClean="0"/>
              <a:t>Is*Is* </a:t>
            </a:r>
            <a:r>
              <a:rPr lang="en-US" dirty="0" err="1" smtClean="0"/>
              <a:t>Rs</a:t>
            </a:r>
            <a:r>
              <a:rPr lang="en-US" dirty="0" smtClean="0"/>
              <a:t> </a:t>
            </a:r>
            <a:r>
              <a:rPr lang="en-US" dirty="0"/>
              <a:t>. </a:t>
            </a:r>
            <a:r>
              <a:rPr lang="en-US" dirty="0" smtClean="0"/>
              <a:t>where</a:t>
            </a:r>
            <a:r>
              <a:rPr lang="en-US" dirty="0"/>
              <a:t>, </a:t>
            </a:r>
            <a:r>
              <a:rPr lang="en-US" dirty="0" err="1" smtClean="0"/>
              <a:t>Ip</a:t>
            </a:r>
            <a:r>
              <a:rPr lang="en-US" dirty="0" smtClean="0"/>
              <a:t>  </a:t>
            </a:r>
            <a:r>
              <a:rPr lang="en-US" dirty="0"/>
              <a:t>and </a:t>
            </a:r>
            <a:r>
              <a:rPr lang="en-US" dirty="0" smtClean="0"/>
              <a:t>Is  </a:t>
            </a:r>
            <a:r>
              <a:rPr lang="en-US" dirty="0"/>
              <a:t>are </a:t>
            </a:r>
            <a:r>
              <a:rPr lang="en-US" dirty="0" smtClean="0"/>
              <a:t>currents in </a:t>
            </a:r>
            <a:r>
              <a:rPr lang="en-US" dirty="0"/>
              <a:t>primary and secondary </a:t>
            </a:r>
            <a:r>
              <a:rPr lang="en-US" dirty="0" smtClean="0"/>
              <a:t>windings, respectively </a:t>
            </a:r>
            <a:r>
              <a:rPr lang="en-US" dirty="0"/>
              <a:t>, </a:t>
            </a:r>
            <a:r>
              <a:rPr lang="en-US" dirty="0" err="1" smtClean="0"/>
              <a:t>Rp</a:t>
            </a:r>
            <a:r>
              <a:rPr lang="en-US" dirty="0" smtClean="0"/>
              <a:t>  </a:t>
            </a:r>
            <a:r>
              <a:rPr lang="en-US" dirty="0"/>
              <a:t>and </a:t>
            </a:r>
            <a:r>
              <a:rPr lang="en-US" dirty="0" err="1" smtClean="0"/>
              <a:t>Rs</a:t>
            </a:r>
            <a:r>
              <a:rPr lang="en-US" dirty="0" smtClean="0"/>
              <a:t>  </a:t>
            </a:r>
            <a:r>
              <a:rPr lang="en-US" dirty="0"/>
              <a:t>are the resistances of primary and secondary </a:t>
            </a:r>
            <a:r>
              <a:rPr lang="en-US" dirty="0" smtClean="0"/>
              <a:t>windings, </a:t>
            </a:r>
            <a:r>
              <a:rPr lang="en-US" dirty="0"/>
              <a:t>respectively . </a:t>
            </a:r>
            <a:endParaRPr lang="en-US" dirty="0" smtClean="0"/>
          </a:p>
          <a:p>
            <a:pPr marL="0" indent="0">
              <a:buNone/>
            </a:pPr>
            <a:r>
              <a:rPr lang="en-US" dirty="0" smtClean="0"/>
              <a:t>It </a:t>
            </a:r>
            <a:r>
              <a:rPr lang="en-US" dirty="0"/>
              <a:t>is clear </a:t>
            </a:r>
            <a:r>
              <a:rPr lang="en-US"/>
              <a:t>that </a:t>
            </a:r>
            <a:r>
              <a:rPr lang="en-US" smtClean="0"/>
              <a:t>Cu loss </a:t>
            </a:r>
            <a:r>
              <a:rPr lang="en-US" dirty="0"/>
              <a:t>is proportional to square of the current, and current depends on the load. Hence copper loss in </a:t>
            </a:r>
            <a:r>
              <a:rPr lang="en-US" dirty="0" smtClean="0"/>
              <a:t>transformer varies </a:t>
            </a:r>
            <a:r>
              <a:rPr lang="en-US" dirty="0"/>
              <a:t>with the load.</a:t>
            </a:r>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26</a:t>
            </a:fld>
            <a:endParaRPr lang="en-US"/>
          </a:p>
        </p:txBody>
      </p:sp>
    </p:spTree>
    <p:extLst>
      <p:ext uri="{BB962C8B-B14F-4D97-AF65-F5344CB8AC3E}">
        <p14:creationId xmlns:p14="http://schemas.microsoft.com/office/powerpoint/2010/main" val="714898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 EFFICIENCY</a:t>
            </a:r>
            <a:endParaRPr lang="en-US" dirty="0"/>
          </a:p>
        </p:txBody>
      </p:sp>
      <p:sp>
        <p:nvSpPr>
          <p:cNvPr id="3" name="Content Placeholder 2"/>
          <p:cNvSpPr>
            <a:spLocks noGrp="1"/>
          </p:cNvSpPr>
          <p:nvPr>
            <p:ph idx="1"/>
          </p:nvPr>
        </p:nvSpPr>
        <p:spPr/>
        <p:txBody>
          <a:bodyPr>
            <a:normAutofit/>
          </a:bodyPr>
          <a:lstStyle/>
          <a:p>
            <a:pPr marL="0" indent="0">
              <a:buNone/>
            </a:pPr>
            <a:r>
              <a:rPr lang="en-US" dirty="0"/>
              <a:t>Just like any other electrical machine, efficiency of a transformer can be defined as the output power </a:t>
            </a:r>
            <a:r>
              <a:rPr lang="en-US" dirty="0" smtClean="0"/>
              <a:t>divided by </a:t>
            </a:r>
            <a:r>
              <a:rPr lang="en-US" dirty="0"/>
              <a:t>the input power . That is  efficiency = output / input .</a:t>
            </a:r>
          </a:p>
          <a:p>
            <a:pPr marL="0" indent="0">
              <a:buNone/>
            </a:pPr>
            <a:r>
              <a:rPr lang="en-US" dirty="0"/>
              <a:t>Transformers are the most highly efficient electrical devices. Most of the transformers have full load </a:t>
            </a:r>
            <a:r>
              <a:rPr lang="en-US" dirty="0" smtClean="0"/>
              <a:t>efficiency between </a:t>
            </a:r>
            <a:r>
              <a:rPr lang="en-US" dirty="0"/>
              <a:t>95% to 98.5% .  As a transformer </a:t>
            </a:r>
            <a:r>
              <a:rPr lang="en-US" dirty="0" smtClean="0"/>
              <a:t>is </a:t>
            </a:r>
            <a:r>
              <a:rPr lang="en-US" dirty="0"/>
              <a:t>highly efficient, output and input are having nearly same </a:t>
            </a:r>
            <a:r>
              <a:rPr lang="en-US" dirty="0" smtClean="0"/>
              <a:t>value, and </a:t>
            </a:r>
            <a:r>
              <a:rPr lang="en-US" dirty="0"/>
              <a:t>hence it is impractical to measure the efficiency of transformer by using output / </a:t>
            </a:r>
            <a:r>
              <a:rPr lang="en-US" dirty="0" smtClean="0"/>
              <a:t>input ratio.  </a:t>
            </a:r>
            <a:r>
              <a:rPr lang="en-US" dirty="0"/>
              <a:t>A  better method </a:t>
            </a:r>
            <a:r>
              <a:rPr lang="en-US" dirty="0" smtClean="0"/>
              <a:t>to find </a:t>
            </a:r>
            <a:r>
              <a:rPr lang="en-US" dirty="0"/>
              <a:t>efficiency of a transformer is using, efficiency = (input </a:t>
            </a:r>
            <a:r>
              <a:rPr lang="en-US"/>
              <a:t>­ </a:t>
            </a:r>
            <a:r>
              <a:rPr lang="en-US" smtClean="0"/>
              <a:t>- losses</a:t>
            </a:r>
            <a:r>
              <a:rPr lang="en-US" dirty="0"/>
              <a:t>) / input = </a:t>
            </a:r>
            <a:r>
              <a:rPr lang="en-US"/>
              <a:t>1 </a:t>
            </a:r>
            <a:r>
              <a:rPr lang="en-US" smtClean="0"/>
              <a:t>-­ </a:t>
            </a:r>
            <a:r>
              <a:rPr lang="en-US" dirty="0"/>
              <a:t>(losses / input).</a:t>
            </a:r>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27</a:t>
            </a:fld>
            <a:endParaRPr lang="en-US"/>
          </a:p>
        </p:txBody>
      </p:sp>
    </p:spTree>
    <p:extLst>
      <p:ext uri="{BB962C8B-B14F-4D97-AF65-F5344CB8AC3E}">
        <p14:creationId xmlns:p14="http://schemas.microsoft.com/office/powerpoint/2010/main" val="3936687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All-Day Efficiency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O</a:t>
            </a:r>
            <a:r>
              <a:rPr lang="en-US" dirty="0" smtClean="0"/>
              <a:t>rdinary </a:t>
            </a:r>
            <a:r>
              <a:rPr lang="en-US" dirty="0"/>
              <a:t>or commercial efficiency of a transformer can be given </a:t>
            </a:r>
            <a:r>
              <a:rPr lang="en-US" dirty="0" smtClean="0"/>
              <a:t>as output power/input power.</a:t>
            </a:r>
          </a:p>
          <a:p>
            <a:pPr marL="0" indent="0">
              <a:buNone/>
            </a:pPr>
            <a:r>
              <a:rPr lang="en-US" dirty="0" smtClean="0"/>
              <a:t>But </a:t>
            </a:r>
            <a:r>
              <a:rPr lang="en-US" dirty="0"/>
              <a:t>in some types of transformers, their performance can not be judged by this efficiency . For </a:t>
            </a:r>
            <a:r>
              <a:rPr lang="en-US" dirty="0" smtClean="0"/>
              <a:t>example, distribution </a:t>
            </a:r>
            <a:r>
              <a:rPr lang="en-US" dirty="0"/>
              <a:t>transformers have their primaries energized all the time. But, their </a:t>
            </a:r>
            <a:r>
              <a:rPr lang="en-US" dirty="0" err="1"/>
              <a:t>secondaries</a:t>
            </a:r>
            <a:r>
              <a:rPr lang="en-US" dirty="0"/>
              <a:t> supply little load </a:t>
            </a:r>
            <a:r>
              <a:rPr lang="en-US" dirty="0" smtClean="0"/>
              <a:t>all most </a:t>
            </a:r>
            <a:r>
              <a:rPr lang="en-US" dirty="0"/>
              <a:t>of the time during day (as residential use of electricity is observed mostly during evening </a:t>
            </a:r>
            <a:r>
              <a:rPr lang="en-US" dirty="0" smtClean="0"/>
              <a:t>till midnight). That </a:t>
            </a:r>
            <a:r>
              <a:rPr lang="en-US" dirty="0"/>
              <a:t>is, when </a:t>
            </a:r>
            <a:r>
              <a:rPr lang="en-US" dirty="0" err="1"/>
              <a:t>secondaries</a:t>
            </a:r>
            <a:r>
              <a:rPr lang="en-US" dirty="0"/>
              <a:t> of transformer are not supplying any load (or supplying only little load), then </a:t>
            </a:r>
            <a:r>
              <a:rPr lang="en-US" dirty="0" smtClean="0"/>
              <a:t>only core </a:t>
            </a:r>
            <a:r>
              <a:rPr lang="en-US" dirty="0"/>
              <a:t>losses of transformer are considerable and copper losses are absent (or very little). Copper losses </a:t>
            </a:r>
            <a:r>
              <a:rPr lang="en-US" dirty="0" smtClean="0"/>
              <a:t>are considerable </a:t>
            </a:r>
            <a:r>
              <a:rPr lang="en-US" dirty="0"/>
              <a:t>only when transformers are loaded. Thus, for such transformers copper losses are relatively </a:t>
            </a:r>
            <a:r>
              <a:rPr lang="en-US" dirty="0" smtClean="0"/>
              <a:t>less important</a:t>
            </a:r>
            <a:r>
              <a:rPr lang="en-US" dirty="0"/>
              <a:t>.  The performance of such transformers is compared on the basis of energy consumed in one day </a:t>
            </a:r>
            <a:r>
              <a:rPr lang="en-US" dirty="0" smtClean="0"/>
              <a:t>.</a:t>
            </a:r>
          </a:p>
          <a:p>
            <a:pPr marL="0" indent="0">
              <a:buNone/>
            </a:pPr>
            <a:r>
              <a:rPr lang="en-US" dirty="0" smtClean="0"/>
              <a:t>All-day efficiency = output energy in KWh over a 24-hour period divided by input energy in KWh over the same </a:t>
            </a:r>
            <a:r>
              <a:rPr lang="en-US" smtClean="0"/>
              <a:t>24-hour period.</a:t>
            </a:r>
            <a:endParaRPr lang="en-US" dirty="0"/>
          </a:p>
          <a:p>
            <a:r>
              <a:rPr lang="en-US" dirty="0"/>
              <a:t>All day efficiency of a transformer is always less than ordinary efficiency of it</a:t>
            </a:r>
            <a:r>
              <a:rPr lang="en-US" dirty="0" smtClean="0"/>
              <a:t>.</a:t>
            </a:r>
            <a:endParaRPr lang="en-US" dirty="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28</a:t>
            </a:fld>
            <a:endParaRPr lang="en-US"/>
          </a:p>
        </p:txBody>
      </p:sp>
    </p:spTree>
    <p:extLst>
      <p:ext uri="{BB962C8B-B14F-4D97-AF65-F5344CB8AC3E}">
        <p14:creationId xmlns:p14="http://schemas.microsoft.com/office/powerpoint/2010/main" val="2334876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VOLTAGE REGULATION</a:t>
            </a:r>
            <a:endParaRPr lang="en-US"/>
          </a:p>
        </p:txBody>
      </p:sp>
      <p:sp>
        <p:nvSpPr>
          <p:cNvPr id="3" name="Content Placeholder 2"/>
          <p:cNvSpPr>
            <a:spLocks noGrp="1"/>
          </p:cNvSpPr>
          <p:nvPr>
            <p:ph idx="1"/>
          </p:nvPr>
        </p:nvSpPr>
        <p:spPr/>
        <p:txBody>
          <a:bodyPr/>
          <a:lstStyle/>
          <a:p>
            <a:pPr marL="0" indent="0">
              <a:buNone/>
            </a:pPr>
            <a:r>
              <a:rPr lang="en-US" dirty="0" smtClean="0"/>
              <a:t>100x(</a:t>
            </a:r>
            <a:r>
              <a:rPr lang="en-US" dirty="0" err="1" smtClean="0"/>
              <a:t>noload</a:t>
            </a:r>
            <a:r>
              <a:rPr lang="en-US" dirty="0" smtClean="0"/>
              <a:t> secondary voltage-</a:t>
            </a:r>
            <a:r>
              <a:rPr lang="en-US" dirty="0" err="1" smtClean="0"/>
              <a:t>fullload</a:t>
            </a:r>
            <a:r>
              <a:rPr lang="en-US" dirty="0" smtClean="0"/>
              <a:t> secondary voltage)/</a:t>
            </a:r>
            <a:r>
              <a:rPr lang="en-US" dirty="0" err="1" smtClean="0"/>
              <a:t>fullload</a:t>
            </a:r>
            <a:r>
              <a:rPr lang="en-US" dirty="0" smtClean="0"/>
              <a:t> </a:t>
            </a:r>
            <a:r>
              <a:rPr lang="en-US" smtClean="0"/>
              <a:t>secondary voltage</a:t>
            </a:r>
            <a:endParaRPr lang="en-US" dirty="0"/>
          </a:p>
        </p:txBody>
      </p:sp>
      <p:sp>
        <p:nvSpPr>
          <p:cNvPr id="4" name="Date Placeholder 3"/>
          <p:cNvSpPr>
            <a:spLocks noGrp="1"/>
          </p:cNvSpPr>
          <p:nvPr>
            <p:ph type="dt" sz="half" idx="10"/>
          </p:nvPr>
        </p:nvSpPr>
        <p:spPr/>
        <p:txBody>
          <a:bodyPr/>
          <a:lstStyle/>
          <a:p>
            <a:fld id="{09943513-013B-4AB6-84F2-EA2E009AB7DE}"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29</a:t>
            </a:fld>
            <a:endParaRPr lang="en-US"/>
          </a:p>
        </p:txBody>
      </p:sp>
    </p:spTree>
    <p:extLst>
      <p:ext uri="{BB962C8B-B14F-4D97-AF65-F5344CB8AC3E}">
        <p14:creationId xmlns:p14="http://schemas.microsoft.com/office/powerpoint/2010/main" val="327197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BASICS</a:t>
            </a:r>
          </a:p>
        </p:txBody>
      </p:sp>
      <p:sp>
        <p:nvSpPr>
          <p:cNvPr id="3" name="Content Placeholder 2"/>
          <p:cNvSpPr>
            <a:spLocks noGrp="1"/>
          </p:cNvSpPr>
          <p:nvPr>
            <p:ph idx="1"/>
          </p:nvPr>
        </p:nvSpPr>
        <p:spPr>
          <a:xfrm>
            <a:off x="660779" y="1690687"/>
            <a:ext cx="9165609" cy="4969420"/>
          </a:xfrm>
        </p:spPr>
        <p:txBody>
          <a:bodyPr>
            <a:normAutofit fontScale="92500"/>
          </a:bodyPr>
          <a:lstStyle/>
          <a:p>
            <a:pPr algn="just"/>
            <a:r>
              <a:rPr lang="en-US" dirty="0"/>
              <a:t>To increase the transfer of energy from the device to the load, a transformer will be connected between the two.  See one example  </a:t>
            </a:r>
            <a:r>
              <a:rPr lang="en-US" dirty="0" smtClean="0"/>
              <a:t>below in Figure 1.</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0" indent="0" algn="just">
              <a:buNone/>
            </a:pPr>
            <a:r>
              <a:rPr lang="en-US" dirty="0" smtClean="0"/>
              <a:t>Figure 1 </a:t>
            </a:r>
            <a:r>
              <a:rPr lang="en-US" dirty="0"/>
              <a:t>A Step Down Transformer designed for primary voltage </a:t>
            </a:r>
            <a:r>
              <a:rPr lang="en-US" dirty="0" err="1"/>
              <a:t>V</a:t>
            </a:r>
            <a:r>
              <a:rPr lang="en-US" baseline="-25000" dirty="0" err="1"/>
              <a:t>p</a:t>
            </a:r>
            <a:r>
              <a:rPr lang="en-US" dirty="0"/>
              <a:t>=1000V (RMS value) and secondary voltage V</a:t>
            </a:r>
            <a:r>
              <a:rPr lang="en-US" baseline="-25000" dirty="0"/>
              <a:t>s</a:t>
            </a:r>
            <a:r>
              <a:rPr lang="en-US" dirty="0"/>
              <a:t>=200V (RMS value)</a:t>
            </a:r>
          </a:p>
          <a:p>
            <a:endParaRPr lang="en-US" dirty="0"/>
          </a:p>
          <a:p>
            <a:endParaRPr lang="en-US" dirty="0"/>
          </a:p>
        </p:txBody>
      </p:sp>
      <p:pic>
        <p:nvPicPr>
          <p:cNvPr id="5" name="Picture 4" descr="Image result for transformer diagram"/>
          <p:cNvPicPr/>
          <p:nvPr/>
        </p:nvPicPr>
        <p:blipFill>
          <a:blip r:embed="rId2">
            <a:extLst>
              <a:ext uri="{28A0092B-C50C-407E-A947-70E740481C1C}">
                <a14:useLocalDpi xmlns:a14="http://schemas.microsoft.com/office/drawing/2010/main" val="0"/>
              </a:ext>
            </a:extLst>
          </a:blip>
          <a:srcRect/>
          <a:stretch>
            <a:fillRect/>
          </a:stretch>
        </p:blipFill>
        <p:spPr bwMode="auto">
          <a:xfrm>
            <a:off x="2479130" y="2859231"/>
            <a:ext cx="4863366" cy="2886476"/>
          </a:xfrm>
          <a:prstGeom prst="rect">
            <a:avLst/>
          </a:prstGeom>
          <a:noFill/>
          <a:ln>
            <a:noFill/>
          </a:ln>
        </p:spPr>
      </p:pic>
      <p:sp>
        <p:nvSpPr>
          <p:cNvPr id="4" name="Date Placeholder 3"/>
          <p:cNvSpPr>
            <a:spLocks noGrp="1"/>
          </p:cNvSpPr>
          <p:nvPr>
            <p:ph type="dt" sz="half" idx="10"/>
          </p:nvPr>
        </p:nvSpPr>
        <p:spPr/>
        <p:txBody>
          <a:bodyPr/>
          <a:lstStyle/>
          <a:p>
            <a:fld id="{1D682DCB-3A41-47A6-96EA-A9C45237512A}" type="datetime1">
              <a:rPr lang="en-US" smtClean="0"/>
              <a:t>8/26/2017</a:t>
            </a:fld>
            <a:endParaRPr lang="en-US"/>
          </a:p>
        </p:txBody>
      </p:sp>
      <p:sp>
        <p:nvSpPr>
          <p:cNvPr id="6" name="Slide Number Placeholder 5"/>
          <p:cNvSpPr>
            <a:spLocks noGrp="1"/>
          </p:cNvSpPr>
          <p:nvPr>
            <p:ph type="sldNum" sz="quarter" idx="12"/>
          </p:nvPr>
        </p:nvSpPr>
        <p:spPr/>
        <p:txBody>
          <a:bodyPr/>
          <a:lstStyle/>
          <a:p>
            <a:fld id="{E7950A91-2BE2-433D-BB8E-E52BADD8680A}" type="slidenum">
              <a:rPr lang="en-US" smtClean="0"/>
              <a:t>3</a:t>
            </a:fld>
            <a:endParaRPr lang="en-US"/>
          </a:p>
        </p:txBody>
      </p:sp>
    </p:spTree>
    <p:extLst>
      <p:ext uri="{BB962C8B-B14F-4D97-AF65-F5344CB8AC3E}">
        <p14:creationId xmlns:p14="http://schemas.microsoft.com/office/powerpoint/2010/main" val="105254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BASICS</a:t>
            </a:r>
          </a:p>
        </p:txBody>
      </p:sp>
      <p:sp>
        <p:nvSpPr>
          <p:cNvPr id="3" name="Content Placeholder 2"/>
          <p:cNvSpPr>
            <a:spLocks noGrp="1"/>
          </p:cNvSpPr>
          <p:nvPr>
            <p:ph idx="1"/>
          </p:nvPr>
        </p:nvSpPr>
        <p:spPr/>
        <p:txBody>
          <a:bodyPr/>
          <a:lstStyle/>
          <a:p>
            <a:pPr algn="just"/>
            <a:r>
              <a:rPr lang="en-US" dirty="0"/>
              <a:t>The transformer in Figure 1 is designed to take 1000 volts RMS at input (primary winding) and produce 200 volts RMS at output (secondary winding). </a:t>
            </a:r>
            <a:endParaRPr lang="en-US" dirty="0" smtClean="0"/>
          </a:p>
          <a:p>
            <a:pPr algn="just"/>
            <a:r>
              <a:rPr lang="en-US" dirty="0" smtClean="0"/>
              <a:t>The </a:t>
            </a:r>
            <a:r>
              <a:rPr lang="en-US" dirty="0"/>
              <a:t>number of turns in the primary winding (N</a:t>
            </a:r>
            <a:r>
              <a:rPr lang="en-US" baseline="-25000" dirty="0"/>
              <a:t>p</a:t>
            </a:r>
            <a:r>
              <a:rPr lang="en-US" dirty="0"/>
              <a:t>) is five times higher than the same in the secondary winding (N</a:t>
            </a:r>
            <a:r>
              <a:rPr lang="en-US" baseline="-25000" dirty="0"/>
              <a:t>s</a:t>
            </a:r>
            <a:r>
              <a:rPr lang="en-US" dirty="0"/>
              <a:t>).  </a:t>
            </a:r>
            <a:endParaRPr lang="en-US" dirty="0" smtClean="0"/>
          </a:p>
          <a:p>
            <a:pPr algn="just"/>
            <a:r>
              <a:rPr lang="en-US" dirty="0" smtClean="0"/>
              <a:t>The </a:t>
            </a:r>
            <a:r>
              <a:rPr lang="en-US" dirty="0"/>
              <a:t>actual value of </a:t>
            </a:r>
            <a:r>
              <a:rPr lang="en-US" dirty="0" smtClean="0"/>
              <a:t>N</a:t>
            </a:r>
            <a:r>
              <a:rPr lang="en-US" baseline="-25000" dirty="0" smtClean="0"/>
              <a:t>p</a:t>
            </a:r>
            <a:r>
              <a:rPr lang="en-US" dirty="0" smtClean="0"/>
              <a:t> </a:t>
            </a:r>
            <a:r>
              <a:rPr lang="en-US" dirty="0"/>
              <a:t>is determined by several factors like how much magnetic flux is generated in the core of the transformer, how much primary voltage is the transformer designed for, what is the intended frequency of operation, etc. I can supply you the exact equation if necessary.</a:t>
            </a:r>
          </a:p>
          <a:p>
            <a:endParaRPr lang="en-US" dirty="0"/>
          </a:p>
        </p:txBody>
      </p:sp>
      <p:sp>
        <p:nvSpPr>
          <p:cNvPr id="4" name="Date Placeholder 3"/>
          <p:cNvSpPr>
            <a:spLocks noGrp="1"/>
          </p:cNvSpPr>
          <p:nvPr>
            <p:ph type="dt" sz="half" idx="10"/>
          </p:nvPr>
        </p:nvSpPr>
        <p:spPr/>
        <p:txBody>
          <a:bodyPr/>
          <a:lstStyle/>
          <a:p>
            <a:fld id="{61D7151F-3B2A-46C6-8D42-F1258954D938}"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4</a:t>
            </a:fld>
            <a:endParaRPr lang="en-US"/>
          </a:p>
        </p:txBody>
      </p:sp>
    </p:spTree>
    <p:extLst>
      <p:ext uri="{BB962C8B-B14F-4D97-AF65-F5344CB8AC3E}">
        <p14:creationId xmlns:p14="http://schemas.microsoft.com/office/powerpoint/2010/main" val="384660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BASICS</a:t>
            </a:r>
          </a:p>
        </p:txBody>
      </p:sp>
      <p:sp>
        <p:nvSpPr>
          <p:cNvPr id="3" name="Content Placeholder 2"/>
          <p:cNvSpPr>
            <a:spLocks noGrp="1"/>
          </p:cNvSpPr>
          <p:nvPr>
            <p:ph idx="1"/>
          </p:nvPr>
        </p:nvSpPr>
        <p:spPr/>
        <p:txBody>
          <a:bodyPr>
            <a:normAutofit/>
          </a:bodyPr>
          <a:lstStyle/>
          <a:p>
            <a:r>
              <a:rPr lang="en-US" dirty="0" smtClean="0"/>
              <a:t>In an ideal lossless transformer, the </a:t>
            </a:r>
            <a:r>
              <a:rPr lang="en-US" dirty="0"/>
              <a:t>product of primary current </a:t>
            </a:r>
            <a:r>
              <a:rPr lang="en-US" dirty="0" err="1"/>
              <a:t>I</a:t>
            </a:r>
            <a:r>
              <a:rPr lang="en-US" baseline="-25000" dirty="0" err="1"/>
              <a:t>p</a:t>
            </a:r>
            <a:r>
              <a:rPr lang="en-US" dirty="0"/>
              <a:t> and primary voltage </a:t>
            </a:r>
            <a:r>
              <a:rPr lang="en-US" dirty="0" err="1"/>
              <a:t>V</a:t>
            </a:r>
            <a:r>
              <a:rPr lang="en-US" baseline="-25000" dirty="0" err="1"/>
              <a:t>p</a:t>
            </a:r>
            <a:r>
              <a:rPr lang="en-US" dirty="0"/>
              <a:t> is equal to the product of secondary current I</a:t>
            </a:r>
            <a:r>
              <a:rPr lang="en-US" baseline="-25000" dirty="0"/>
              <a:t>s</a:t>
            </a:r>
            <a:r>
              <a:rPr lang="en-US" dirty="0"/>
              <a:t> and secondary </a:t>
            </a:r>
            <a:r>
              <a:rPr lang="en-US"/>
              <a:t>voltage </a:t>
            </a:r>
            <a:r>
              <a:rPr lang="en-US" smtClean="0"/>
              <a:t>V</a:t>
            </a:r>
            <a:r>
              <a:rPr lang="en-US" baseline="-25000" smtClean="0"/>
              <a:t>s</a:t>
            </a:r>
            <a:r>
              <a:rPr lang="en-US" smtClean="0"/>
              <a:t>.  </a:t>
            </a:r>
          </a:p>
          <a:p>
            <a:r>
              <a:rPr lang="en-US" smtClean="0"/>
              <a:t>Hence</a:t>
            </a:r>
            <a:r>
              <a:rPr lang="en-US" dirty="0"/>
              <a:t>, the secondary current for the transformer in Figure 1 is five times higher than the primary current</a:t>
            </a:r>
            <a:r>
              <a:rPr lang="en-US" dirty="0" smtClean="0"/>
              <a:t>.</a:t>
            </a:r>
            <a:endParaRPr lang="en-US" dirty="0"/>
          </a:p>
          <a:p>
            <a:pPr lvl="0"/>
            <a:r>
              <a:rPr lang="en-US" dirty="0"/>
              <a:t>For a step-up transformer, </a:t>
            </a:r>
            <a:r>
              <a:rPr lang="en-US" dirty="0" err="1"/>
              <a:t>V</a:t>
            </a:r>
            <a:r>
              <a:rPr lang="en-US" baseline="-25000" dirty="0" err="1"/>
              <a:t>p</a:t>
            </a:r>
            <a:r>
              <a:rPr lang="en-US" dirty="0"/>
              <a:t>&lt;V</a:t>
            </a:r>
            <a:r>
              <a:rPr lang="en-US" baseline="-25000" dirty="0"/>
              <a:t>s</a:t>
            </a:r>
            <a:r>
              <a:rPr lang="en-US" dirty="0"/>
              <a:t>, </a:t>
            </a:r>
            <a:r>
              <a:rPr lang="en-US" dirty="0" err="1"/>
              <a:t>I</a:t>
            </a:r>
            <a:r>
              <a:rPr lang="en-US" baseline="-25000" dirty="0" err="1"/>
              <a:t>p</a:t>
            </a:r>
            <a:r>
              <a:rPr lang="en-US" dirty="0"/>
              <a:t>&gt;I</a:t>
            </a:r>
            <a:r>
              <a:rPr lang="en-US" baseline="-25000" dirty="0"/>
              <a:t>s</a:t>
            </a:r>
            <a:r>
              <a:rPr lang="en-US" dirty="0"/>
              <a:t>, and N</a:t>
            </a:r>
            <a:r>
              <a:rPr lang="en-US" baseline="-25000" dirty="0"/>
              <a:t>p</a:t>
            </a:r>
            <a:r>
              <a:rPr lang="en-US" dirty="0"/>
              <a:t>&lt;N</a:t>
            </a:r>
            <a:r>
              <a:rPr lang="en-US" baseline="-25000" dirty="0"/>
              <a:t>s</a:t>
            </a:r>
            <a:r>
              <a:rPr lang="en-US" dirty="0"/>
              <a:t>.</a:t>
            </a:r>
          </a:p>
          <a:p>
            <a:pPr lvl="0"/>
            <a:r>
              <a:rPr lang="en-US" dirty="0"/>
              <a:t>For a step-down transformer, </a:t>
            </a:r>
            <a:r>
              <a:rPr lang="en-US" dirty="0" err="1"/>
              <a:t>V</a:t>
            </a:r>
            <a:r>
              <a:rPr lang="en-US" baseline="-25000" dirty="0" err="1"/>
              <a:t>p</a:t>
            </a:r>
            <a:r>
              <a:rPr lang="en-US" dirty="0"/>
              <a:t>&gt;V</a:t>
            </a:r>
            <a:r>
              <a:rPr lang="en-US" baseline="-25000" dirty="0"/>
              <a:t>s</a:t>
            </a:r>
            <a:r>
              <a:rPr lang="en-US" dirty="0"/>
              <a:t>, </a:t>
            </a:r>
            <a:r>
              <a:rPr lang="en-US" dirty="0" err="1"/>
              <a:t>I</a:t>
            </a:r>
            <a:r>
              <a:rPr lang="en-US" baseline="-25000" dirty="0" err="1"/>
              <a:t>p</a:t>
            </a:r>
            <a:r>
              <a:rPr lang="en-US" dirty="0"/>
              <a:t>&lt;I</a:t>
            </a:r>
            <a:r>
              <a:rPr lang="en-US" baseline="-25000" dirty="0"/>
              <a:t>s</a:t>
            </a:r>
            <a:r>
              <a:rPr lang="en-US" dirty="0"/>
              <a:t>, and N</a:t>
            </a:r>
            <a:r>
              <a:rPr lang="en-US" baseline="-25000" dirty="0"/>
              <a:t>p</a:t>
            </a:r>
            <a:r>
              <a:rPr lang="en-US" dirty="0"/>
              <a:t>&gt;N</a:t>
            </a:r>
            <a:r>
              <a:rPr lang="en-US" baseline="-25000" dirty="0"/>
              <a:t>s</a:t>
            </a:r>
            <a:r>
              <a:rPr lang="en-US" dirty="0"/>
              <a:t>.</a:t>
            </a:r>
          </a:p>
          <a:p>
            <a:pPr lvl="0"/>
            <a:r>
              <a:rPr lang="en-US" dirty="0"/>
              <a:t>Loss-less transformer is being referred to as ‘ideal’ transformer in sample problem 31.08.</a:t>
            </a:r>
          </a:p>
          <a:p>
            <a:endParaRPr lang="en-US" dirty="0"/>
          </a:p>
        </p:txBody>
      </p:sp>
      <p:sp>
        <p:nvSpPr>
          <p:cNvPr id="4" name="Date Placeholder 3"/>
          <p:cNvSpPr>
            <a:spLocks noGrp="1"/>
          </p:cNvSpPr>
          <p:nvPr>
            <p:ph type="dt" sz="half" idx="10"/>
          </p:nvPr>
        </p:nvSpPr>
        <p:spPr/>
        <p:txBody>
          <a:bodyPr/>
          <a:lstStyle/>
          <a:p>
            <a:fld id="{561D2820-4178-422E-996D-42FEC09700E9}"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5</a:t>
            </a:fld>
            <a:endParaRPr lang="en-US"/>
          </a:p>
        </p:txBody>
      </p:sp>
    </p:spTree>
    <p:extLst>
      <p:ext uri="{BB962C8B-B14F-4D97-AF65-F5344CB8AC3E}">
        <p14:creationId xmlns:p14="http://schemas.microsoft.com/office/powerpoint/2010/main" val="1947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BASICS</a:t>
            </a:r>
          </a:p>
        </p:txBody>
      </p:sp>
      <p:sp>
        <p:nvSpPr>
          <p:cNvPr id="3" name="Content Placeholder 2"/>
          <p:cNvSpPr>
            <a:spLocks noGrp="1"/>
          </p:cNvSpPr>
          <p:nvPr>
            <p:ph idx="1"/>
          </p:nvPr>
        </p:nvSpPr>
        <p:spPr/>
        <p:txBody>
          <a:bodyPr>
            <a:normAutofit fontScale="77500" lnSpcReduction="20000"/>
          </a:bodyPr>
          <a:lstStyle/>
          <a:p>
            <a:pPr lvl="0" algn="just"/>
            <a:r>
              <a:rPr lang="en-US" dirty="0"/>
              <a:t>The power factor of the load connected to the </a:t>
            </a:r>
            <a:r>
              <a:rPr lang="en-US" dirty="0" smtClean="0"/>
              <a:t>transformer’s secondary winding </a:t>
            </a:r>
            <a:r>
              <a:rPr lang="en-US" dirty="0"/>
              <a:t>is unity </a:t>
            </a:r>
            <a:r>
              <a:rPr lang="en-US" dirty="0" smtClean="0"/>
              <a:t>if the load contains only resistances</a:t>
            </a:r>
            <a:r>
              <a:rPr lang="en-US" dirty="0"/>
              <a:t>. If the load contains inductors/capacitors too, the power factor will be less than unity.</a:t>
            </a:r>
          </a:p>
          <a:p>
            <a:pPr lvl="0" algn="just"/>
            <a:r>
              <a:rPr lang="en-US" dirty="0"/>
              <a:t>For a purely-resistive load (unity power factor case), the average power dissipated in the load (also known as consumed power in load) is P=</a:t>
            </a:r>
            <a:r>
              <a:rPr lang="en-US" dirty="0" err="1"/>
              <a:t>V</a:t>
            </a:r>
            <a:r>
              <a:rPr lang="en-US" baseline="-25000" dirty="0" err="1"/>
              <a:t>s</a:t>
            </a:r>
            <a:r>
              <a:rPr lang="en-US" dirty="0" err="1"/>
              <a:t>I</a:t>
            </a:r>
            <a:r>
              <a:rPr lang="en-US" baseline="-25000" dirty="0" err="1"/>
              <a:t>s</a:t>
            </a:r>
            <a:r>
              <a:rPr lang="en-US" dirty="0"/>
              <a:t> Watts where V</a:t>
            </a:r>
            <a:r>
              <a:rPr lang="en-US" baseline="-25000" dirty="0"/>
              <a:t>s</a:t>
            </a:r>
            <a:r>
              <a:rPr lang="en-US" dirty="0"/>
              <a:t> is secondary voltage (RMS value) in volts and I</a:t>
            </a:r>
            <a:r>
              <a:rPr lang="en-US" baseline="-25000" dirty="0"/>
              <a:t>s</a:t>
            </a:r>
            <a:r>
              <a:rPr lang="en-US" dirty="0"/>
              <a:t> </a:t>
            </a:r>
            <a:r>
              <a:rPr lang="en-US" dirty="0" err="1"/>
              <a:t>is</a:t>
            </a:r>
            <a:r>
              <a:rPr lang="en-US" dirty="0"/>
              <a:t> secondary current (RMS value) in Amperes.</a:t>
            </a:r>
          </a:p>
          <a:p>
            <a:pPr lvl="0" algn="just"/>
            <a:r>
              <a:rPr lang="en-US" dirty="0"/>
              <a:t>For the ideal loss-less transformer, </a:t>
            </a:r>
            <a:r>
              <a:rPr lang="en-US" dirty="0" err="1"/>
              <a:t>V</a:t>
            </a:r>
            <a:r>
              <a:rPr lang="en-US" baseline="-25000" dirty="0" err="1"/>
              <a:t>p</a:t>
            </a:r>
            <a:r>
              <a:rPr lang="en-US" dirty="0"/>
              <a:t>/V</a:t>
            </a:r>
            <a:r>
              <a:rPr lang="en-US" baseline="-25000" dirty="0"/>
              <a:t>s</a:t>
            </a:r>
            <a:r>
              <a:rPr lang="en-US" dirty="0"/>
              <a:t> = N</a:t>
            </a:r>
            <a:r>
              <a:rPr lang="en-US" baseline="-25000" dirty="0"/>
              <a:t>p</a:t>
            </a:r>
            <a:r>
              <a:rPr lang="en-US" dirty="0"/>
              <a:t>/N</a:t>
            </a:r>
            <a:r>
              <a:rPr lang="en-US" baseline="-25000" dirty="0"/>
              <a:t>s</a:t>
            </a:r>
            <a:r>
              <a:rPr lang="en-US" dirty="0"/>
              <a:t> =I</a:t>
            </a:r>
            <a:r>
              <a:rPr lang="en-US" baseline="-25000" dirty="0"/>
              <a:t>s</a:t>
            </a:r>
            <a:r>
              <a:rPr lang="en-US" dirty="0"/>
              <a:t>/</a:t>
            </a:r>
            <a:r>
              <a:rPr lang="en-US" dirty="0" err="1"/>
              <a:t>I</a:t>
            </a:r>
            <a:r>
              <a:rPr lang="en-US" baseline="-25000" dirty="0" err="1"/>
              <a:t>p</a:t>
            </a:r>
            <a:r>
              <a:rPr lang="en-US" dirty="0"/>
              <a:t> where N</a:t>
            </a:r>
            <a:r>
              <a:rPr lang="en-US" baseline="-25000" dirty="0"/>
              <a:t>p</a:t>
            </a:r>
            <a:r>
              <a:rPr lang="en-US" dirty="0"/>
              <a:t>/N</a:t>
            </a:r>
            <a:r>
              <a:rPr lang="en-US" baseline="-25000" dirty="0"/>
              <a:t>s</a:t>
            </a:r>
            <a:r>
              <a:rPr lang="en-US" dirty="0"/>
              <a:t> is known as the turns-ratio of the transformer. The turns-ratio is frequently given the symbol a.</a:t>
            </a:r>
          </a:p>
          <a:p>
            <a:pPr lvl="0" algn="just"/>
            <a:r>
              <a:rPr lang="en-US" dirty="0"/>
              <a:t>For a complex load (that is, load containing resistors, inductors, and capacitors), we define power factor </a:t>
            </a:r>
            <a:r>
              <a:rPr lang="en-US" dirty="0" err="1" smtClean="0"/>
              <a:t>p.f</a:t>
            </a:r>
            <a:r>
              <a:rPr lang="en-US" dirty="0" smtClean="0"/>
              <a:t>.= </a:t>
            </a:r>
            <a:r>
              <a:rPr lang="en-US" dirty="0"/>
              <a:t>cos </a:t>
            </a:r>
            <a:r>
              <a:rPr lang="en-US" dirty="0" smtClean="0">
                <a:latin typeface="Symbol" panose="05050102010706020507" pitchFamily="18" charset="2"/>
              </a:rPr>
              <a:t>f </a:t>
            </a:r>
            <a:r>
              <a:rPr lang="en-US" dirty="0" smtClean="0">
                <a:latin typeface="Times New Roman" panose="02020603050405020304" pitchFamily="18" charset="0"/>
                <a:cs typeface="Times New Roman" panose="02020603050405020304" pitchFamily="18" charset="0"/>
              </a:rPr>
              <a:t>where</a:t>
            </a:r>
            <a:r>
              <a:rPr lang="en-US" dirty="0" smtClean="0">
                <a:latin typeface="Symbol" panose="05050102010706020507" pitchFamily="18" charset="2"/>
              </a:rPr>
              <a:t> f </a:t>
            </a:r>
            <a:r>
              <a:rPr lang="en-US" dirty="0" smtClean="0">
                <a:latin typeface="Times New Roman" panose="02020603050405020304" pitchFamily="18" charset="0"/>
                <a:cs typeface="Times New Roman" panose="02020603050405020304" pitchFamily="18" charset="0"/>
              </a:rPr>
              <a:t>is known as </a:t>
            </a:r>
            <a:r>
              <a:rPr lang="en-US" smtClean="0">
                <a:latin typeface="Times New Roman" panose="02020603050405020304" pitchFamily="18" charset="0"/>
                <a:cs typeface="Times New Roman" panose="02020603050405020304" pitchFamily="18" charset="0"/>
              </a:rPr>
              <a:t>the ‘power factor angle’ </a:t>
            </a:r>
            <a:r>
              <a:rPr lang="en-US" dirty="0" smtClean="0">
                <a:latin typeface="Times New Roman" panose="02020603050405020304" pitchFamily="18" charset="0"/>
                <a:cs typeface="Times New Roman" panose="02020603050405020304" pitchFamily="18" charset="0"/>
              </a:rPr>
              <a:t>and will be explained a bit later in this PPT</a:t>
            </a:r>
            <a:r>
              <a:rPr lang="en-US" smtClean="0">
                <a:latin typeface="Times New Roman" panose="02020603050405020304" pitchFamily="18" charset="0"/>
                <a:cs typeface="Times New Roman" panose="02020603050405020304" pitchFamily="18" charset="0"/>
              </a:rPr>
              <a:t>. </a:t>
            </a:r>
          </a:p>
          <a:p>
            <a:pPr lvl="0" algn="just"/>
            <a:r>
              <a:rPr lang="en-US" smtClean="0"/>
              <a:t>The </a:t>
            </a:r>
            <a:r>
              <a:rPr lang="en-US" dirty="0" smtClean="0"/>
              <a:t>numerical </a:t>
            </a:r>
            <a:r>
              <a:rPr lang="en-US" dirty="0"/>
              <a:t>value </a:t>
            </a:r>
            <a:r>
              <a:rPr lang="en-US" dirty="0" smtClean="0"/>
              <a:t>of the power factor is </a:t>
            </a:r>
            <a:r>
              <a:rPr lang="en-US" dirty="0"/>
              <a:t>always less than unity for a complex load.</a:t>
            </a:r>
          </a:p>
          <a:p>
            <a:endParaRPr lang="en-US" dirty="0"/>
          </a:p>
        </p:txBody>
      </p:sp>
      <p:sp>
        <p:nvSpPr>
          <p:cNvPr id="4" name="Date Placeholder 3"/>
          <p:cNvSpPr>
            <a:spLocks noGrp="1"/>
          </p:cNvSpPr>
          <p:nvPr>
            <p:ph type="dt" sz="half" idx="10"/>
          </p:nvPr>
        </p:nvSpPr>
        <p:spPr/>
        <p:txBody>
          <a:bodyPr/>
          <a:lstStyle/>
          <a:p>
            <a:fld id="{CE1565BF-E2E0-4093-A5DE-D4046E486803}"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6</a:t>
            </a:fld>
            <a:endParaRPr lang="en-US"/>
          </a:p>
        </p:txBody>
      </p:sp>
    </p:spTree>
    <p:extLst>
      <p:ext uri="{BB962C8B-B14F-4D97-AF65-F5344CB8AC3E}">
        <p14:creationId xmlns:p14="http://schemas.microsoft.com/office/powerpoint/2010/main" val="428917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BASICS</a:t>
            </a:r>
          </a:p>
        </p:txBody>
      </p:sp>
      <p:sp>
        <p:nvSpPr>
          <p:cNvPr id="3" name="Content Placeholder 2"/>
          <p:cNvSpPr>
            <a:spLocks noGrp="1"/>
          </p:cNvSpPr>
          <p:nvPr>
            <p:ph idx="1"/>
          </p:nvPr>
        </p:nvSpPr>
        <p:spPr/>
        <p:txBody>
          <a:bodyPr/>
          <a:lstStyle/>
          <a:p>
            <a:pPr lvl="0" algn="just"/>
            <a:r>
              <a:rPr lang="en-US" dirty="0"/>
              <a:t>The complex load impedance is written in ohm </a:t>
            </a:r>
            <a:r>
              <a:rPr lang="en-US" dirty="0" smtClean="0"/>
              <a:t>but </a:t>
            </a:r>
            <a:r>
              <a:rPr lang="en-US" dirty="0"/>
              <a:t>its value is a complex number. </a:t>
            </a:r>
            <a:endParaRPr lang="en-US" dirty="0" smtClean="0"/>
          </a:p>
          <a:p>
            <a:pPr lvl="0" algn="just"/>
            <a:r>
              <a:rPr lang="en-US" dirty="0" smtClean="0"/>
              <a:t>We </a:t>
            </a:r>
            <a:r>
              <a:rPr lang="en-US" dirty="0"/>
              <a:t>write the complex load impedance as Z = R +j X where R, the real part, is known as </a:t>
            </a:r>
            <a:r>
              <a:rPr lang="en-US" dirty="0" smtClean="0"/>
              <a:t>resistance </a:t>
            </a:r>
            <a:r>
              <a:rPr lang="en-US" dirty="0"/>
              <a:t>and X, the imaginary part, is known as reactance.</a:t>
            </a:r>
          </a:p>
          <a:p>
            <a:pPr lvl="0" algn="just"/>
            <a:r>
              <a:rPr lang="en-US" dirty="0"/>
              <a:t>Both R and X are measured in </a:t>
            </a:r>
            <a:r>
              <a:rPr lang="en-US" dirty="0" smtClean="0"/>
              <a:t>ohm </a:t>
            </a:r>
            <a:r>
              <a:rPr lang="en-US" dirty="0"/>
              <a:t>too.</a:t>
            </a:r>
          </a:p>
          <a:p>
            <a:pPr lvl="0" algn="just"/>
            <a:r>
              <a:rPr lang="en-US" dirty="0"/>
              <a:t>R </a:t>
            </a:r>
            <a:r>
              <a:rPr lang="en-US" dirty="0" smtClean="0"/>
              <a:t> </a:t>
            </a:r>
            <a:r>
              <a:rPr lang="en-US" dirty="0"/>
              <a:t>generally </a:t>
            </a:r>
            <a:r>
              <a:rPr lang="en-US" dirty="0" smtClean="0"/>
              <a:t>has a </a:t>
            </a:r>
            <a:r>
              <a:rPr lang="en-US" dirty="0"/>
              <a:t>positive value.</a:t>
            </a:r>
          </a:p>
          <a:p>
            <a:pPr lvl="0" algn="just"/>
            <a:r>
              <a:rPr lang="en-US" dirty="0"/>
              <a:t>X can </a:t>
            </a:r>
            <a:r>
              <a:rPr lang="en-US" dirty="0" smtClean="0"/>
              <a:t>have </a:t>
            </a:r>
            <a:r>
              <a:rPr lang="en-US" dirty="0"/>
              <a:t>a negative value (capacitive load) or </a:t>
            </a:r>
            <a:r>
              <a:rPr lang="en-US" dirty="0" smtClean="0"/>
              <a:t>a positive </a:t>
            </a:r>
            <a:r>
              <a:rPr lang="en-US" dirty="0"/>
              <a:t>value (inductive load).</a:t>
            </a:r>
          </a:p>
          <a:p>
            <a:endParaRPr lang="en-US" dirty="0"/>
          </a:p>
        </p:txBody>
      </p:sp>
      <p:sp>
        <p:nvSpPr>
          <p:cNvPr id="4" name="Date Placeholder 3"/>
          <p:cNvSpPr>
            <a:spLocks noGrp="1"/>
          </p:cNvSpPr>
          <p:nvPr>
            <p:ph type="dt" sz="half" idx="10"/>
          </p:nvPr>
        </p:nvSpPr>
        <p:spPr/>
        <p:txBody>
          <a:bodyPr/>
          <a:lstStyle/>
          <a:p>
            <a:fld id="{AC957E09-D711-4033-AED4-AF012B2948E8}"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7</a:t>
            </a:fld>
            <a:endParaRPr lang="en-US"/>
          </a:p>
        </p:txBody>
      </p:sp>
    </p:spTree>
    <p:extLst>
      <p:ext uri="{BB962C8B-B14F-4D97-AF65-F5344CB8AC3E}">
        <p14:creationId xmlns:p14="http://schemas.microsoft.com/office/powerpoint/2010/main" val="416678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TRANSFORMER BASICS</a:t>
            </a:r>
          </a:p>
        </p:txBody>
      </p:sp>
      <p:sp>
        <p:nvSpPr>
          <p:cNvPr id="3" name="Content Placeholder 2"/>
          <p:cNvSpPr>
            <a:spLocks noGrp="1"/>
          </p:cNvSpPr>
          <p:nvPr>
            <p:ph idx="1"/>
          </p:nvPr>
        </p:nvSpPr>
        <p:spPr/>
        <p:txBody>
          <a:bodyPr>
            <a:normAutofit lnSpcReduction="10000"/>
          </a:bodyPr>
          <a:lstStyle/>
          <a:p>
            <a:pPr algn="just"/>
            <a:r>
              <a:rPr lang="en-US" dirty="0"/>
              <a:t>For a capacitor of value C </a:t>
            </a:r>
            <a:r>
              <a:rPr lang="en-US" dirty="0" smtClean="0"/>
              <a:t>farad, </a:t>
            </a:r>
            <a:r>
              <a:rPr lang="en-US" dirty="0"/>
              <a:t>the </a:t>
            </a:r>
            <a:r>
              <a:rPr lang="en-US" dirty="0" smtClean="0"/>
              <a:t>capacitive reactance </a:t>
            </a:r>
            <a:r>
              <a:rPr lang="en-US" dirty="0"/>
              <a:t>is </a:t>
            </a:r>
            <a:r>
              <a:rPr lang="en-US" dirty="0" smtClean="0"/>
              <a:t>                     </a:t>
            </a:r>
            <a:r>
              <a:rPr lang="en-US" dirty="0" err="1" smtClean="0"/>
              <a:t>X</a:t>
            </a:r>
            <a:r>
              <a:rPr lang="en-US" baseline="-25000" dirty="0" err="1" smtClean="0"/>
              <a:t>c</a:t>
            </a:r>
            <a:r>
              <a:rPr lang="en-US" dirty="0" smtClean="0"/>
              <a:t>=1</a:t>
            </a:r>
            <a:r>
              <a:rPr lang="en-US" dirty="0"/>
              <a:t>/(</a:t>
            </a:r>
            <a:r>
              <a:rPr lang="en-US" dirty="0" smtClean="0"/>
              <a:t>2π</a:t>
            </a:r>
            <a:r>
              <a:rPr lang="en-US" dirty="0" err="1" smtClean="0"/>
              <a:t>fC</a:t>
            </a:r>
            <a:r>
              <a:rPr lang="en-US" dirty="0"/>
              <a:t>) ohm where f is the frequency of operation.</a:t>
            </a:r>
          </a:p>
          <a:p>
            <a:pPr algn="just"/>
            <a:r>
              <a:rPr lang="en-US" dirty="0"/>
              <a:t>For an inductor of value L henry, the </a:t>
            </a:r>
            <a:r>
              <a:rPr lang="en-US" dirty="0" smtClean="0"/>
              <a:t>inductive reactance </a:t>
            </a:r>
            <a:r>
              <a:rPr lang="en-US" dirty="0"/>
              <a:t>is </a:t>
            </a:r>
            <a:r>
              <a:rPr lang="en-US" dirty="0" smtClean="0"/>
              <a:t>X</a:t>
            </a:r>
            <a:r>
              <a:rPr lang="en-US" baseline="-25000" dirty="0" smtClean="0"/>
              <a:t>L</a:t>
            </a:r>
            <a:r>
              <a:rPr lang="en-US" dirty="0" smtClean="0"/>
              <a:t>=2π</a:t>
            </a:r>
            <a:r>
              <a:rPr lang="en-US" dirty="0" err="1" smtClean="0"/>
              <a:t>fL</a:t>
            </a:r>
            <a:r>
              <a:rPr lang="en-US" dirty="0" smtClean="0"/>
              <a:t> </a:t>
            </a:r>
            <a:r>
              <a:rPr lang="en-US" dirty="0"/>
              <a:t>ohm where f is the frequency of operation.</a:t>
            </a:r>
          </a:p>
          <a:p>
            <a:pPr lvl="0" algn="just"/>
            <a:r>
              <a:rPr lang="en-US" dirty="0"/>
              <a:t>For a load containing resistances, inductances, and capacitances, we need to figure </a:t>
            </a:r>
            <a:r>
              <a:rPr lang="en-US" dirty="0" smtClean="0"/>
              <a:t>out </a:t>
            </a:r>
            <a:r>
              <a:rPr lang="en-US" dirty="0"/>
              <a:t>the total value of complex load impedance Z. </a:t>
            </a:r>
            <a:endParaRPr lang="en-US" dirty="0" smtClean="0"/>
          </a:p>
          <a:p>
            <a:pPr lvl="0" algn="just"/>
            <a:r>
              <a:rPr lang="en-US" dirty="0" smtClean="0"/>
              <a:t>Z </a:t>
            </a:r>
            <a:r>
              <a:rPr lang="en-US" dirty="0"/>
              <a:t>will, in general, have a real part R and an imaginary part X.</a:t>
            </a:r>
          </a:p>
          <a:p>
            <a:pPr lvl="0" algn="just"/>
            <a:r>
              <a:rPr lang="en-US" dirty="0"/>
              <a:t>The power factor angle </a:t>
            </a:r>
            <a:r>
              <a:rPr lang="en-US" dirty="0">
                <a:latin typeface="Symbol" panose="05050102010706020507" pitchFamily="18" charset="2"/>
              </a:rPr>
              <a:t>f</a:t>
            </a:r>
            <a:r>
              <a:rPr lang="en-US" dirty="0"/>
              <a:t> is related to R and X of a load by </a:t>
            </a:r>
            <a:r>
              <a:rPr lang="en-US" dirty="0" smtClean="0"/>
              <a:t>tan</a:t>
            </a:r>
            <a:r>
              <a:rPr lang="en-US" dirty="0">
                <a:latin typeface="Symbol" panose="05050102010706020507" pitchFamily="18" charset="2"/>
              </a:rPr>
              <a:t> f </a:t>
            </a:r>
            <a:r>
              <a:rPr lang="en-US" dirty="0" smtClean="0"/>
              <a:t>=X/R</a:t>
            </a:r>
            <a:r>
              <a:rPr lang="en-US" dirty="0"/>
              <a:t>. </a:t>
            </a:r>
          </a:p>
          <a:p>
            <a:pPr lvl="0" algn="just"/>
            <a:r>
              <a:rPr lang="en-US" dirty="0"/>
              <a:t>For a purely-resistive load, X=0. Hence </a:t>
            </a:r>
            <a:r>
              <a:rPr lang="en-US" dirty="0">
                <a:latin typeface="Symbol" panose="05050102010706020507" pitchFamily="18" charset="2"/>
              </a:rPr>
              <a:t>f </a:t>
            </a:r>
            <a:r>
              <a:rPr lang="en-US" dirty="0" smtClean="0"/>
              <a:t>=0 and power </a:t>
            </a:r>
            <a:r>
              <a:rPr lang="en-US" dirty="0"/>
              <a:t>factor </a:t>
            </a:r>
            <a:r>
              <a:rPr lang="en-US" dirty="0" smtClean="0"/>
              <a:t>cos</a:t>
            </a:r>
            <a:r>
              <a:rPr lang="en-US" dirty="0">
                <a:latin typeface="Symbol" panose="05050102010706020507" pitchFamily="18" charset="2"/>
              </a:rPr>
              <a:t> f </a:t>
            </a:r>
            <a:r>
              <a:rPr lang="en-US" dirty="0" smtClean="0"/>
              <a:t>=1</a:t>
            </a:r>
            <a:r>
              <a:rPr lang="en-US" dirty="0"/>
              <a:t>.</a:t>
            </a:r>
          </a:p>
          <a:p>
            <a:endParaRPr lang="en-US" dirty="0"/>
          </a:p>
        </p:txBody>
      </p:sp>
      <p:sp>
        <p:nvSpPr>
          <p:cNvPr id="4" name="Date Placeholder 3"/>
          <p:cNvSpPr>
            <a:spLocks noGrp="1"/>
          </p:cNvSpPr>
          <p:nvPr>
            <p:ph type="dt" sz="half" idx="10"/>
          </p:nvPr>
        </p:nvSpPr>
        <p:spPr/>
        <p:txBody>
          <a:bodyPr/>
          <a:lstStyle/>
          <a:p>
            <a:fld id="{61F12A31-082A-4CBD-99A0-4AF1E23E8BEF}"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8</a:t>
            </a:fld>
            <a:endParaRPr lang="en-US"/>
          </a:p>
        </p:txBody>
      </p:sp>
    </p:spTree>
    <p:extLst>
      <p:ext uri="{BB962C8B-B14F-4D97-AF65-F5344CB8AC3E}">
        <p14:creationId xmlns:p14="http://schemas.microsoft.com/office/powerpoint/2010/main" val="369487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TRANSFORMER BASICS</a:t>
            </a:r>
          </a:p>
        </p:txBody>
      </p:sp>
      <p:sp>
        <p:nvSpPr>
          <p:cNvPr id="3" name="Content Placeholder 2"/>
          <p:cNvSpPr>
            <a:spLocks noGrp="1"/>
          </p:cNvSpPr>
          <p:nvPr>
            <p:ph idx="1"/>
          </p:nvPr>
        </p:nvSpPr>
        <p:spPr/>
        <p:txBody>
          <a:bodyPr>
            <a:normAutofit/>
          </a:bodyPr>
          <a:lstStyle/>
          <a:p>
            <a:pPr lvl="0" algn="just"/>
            <a:r>
              <a:rPr lang="en-US" dirty="0"/>
              <a:t>For a purely reactive load, R=0. Hence </a:t>
            </a:r>
            <a:r>
              <a:rPr lang="en-US" dirty="0" smtClean="0">
                <a:latin typeface="Symbol" panose="05050102010706020507" pitchFamily="18" charset="2"/>
              </a:rPr>
              <a:t>f</a:t>
            </a:r>
            <a:r>
              <a:rPr lang="en-US" dirty="0"/>
              <a:t>=π/2 radians. Hence, power factor is equal to zero. </a:t>
            </a:r>
            <a:endParaRPr lang="en-US" dirty="0" smtClean="0"/>
          </a:p>
          <a:p>
            <a:pPr lvl="0" algn="just"/>
            <a:r>
              <a:rPr lang="en-US" dirty="0" smtClean="0"/>
              <a:t>If </a:t>
            </a:r>
            <a:r>
              <a:rPr lang="en-US" dirty="0"/>
              <a:t>the sign of X is positive (inductive reactance), the power factor is known as ‘lagging’ and if the sign of X is negative (capacitive reactance), the power factor is known as ‘leading’.</a:t>
            </a:r>
          </a:p>
          <a:p>
            <a:pPr lvl="0" algn="just"/>
            <a:r>
              <a:rPr lang="en-US" dirty="0"/>
              <a:t>Leading power factor implies that the current </a:t>
            </a:r>
            <a:r>
              <a:rPr lang="en-US" dirty="0" smtClean="0"/>
              <a:t> </a:t>
            </a:r>
            <a:r>
              <a:rPr lang="en-US" dirty="0"/>
              <a:t>is leading the voltage.</a:t>
            </a:r>
          </a:p>
          <a:p>
            <a:pPr lvl="0" algn="just"/>
            <a:r>
              <a:rPr lang="en-US" dirty="0"/>
              <a:t>Lagging power factor implies that the current </a:t>
            </a:r>
            <a:r>
              <a:rPr lang="en-US" dirty="0" smtClean="0"/>
              <a:t>is </a:t>
            </a:r>
            <a:r>
              <a:rPr lang="en-US" dirty="0"/>
              <a:t>lagging the voltage.</a:t>
            </a:r>
          </a:p>
          <a:p>
            <a:pPr lvl="0" algn="just"/>
            <a:r>
              <a:rPr lang="en-US" dirty="0"/>
              <a:t>SAMPLE PROBLEM 31.08 is a straightforward one.</a:t>
            </a:r>
          </a:p>
          <a:p>
            <a:pPr algn="just"/>
            <a:endParaRPr lang="en-US" dirty="0"/>
          </a:p>
        </p:txBody>
      </p:sp>
      <p:sp>
        <p:nvSpPr>
          <p:cNvPr id="4" name="Date Placeholder 3"/>
          <p:cNvSpPr>
            <a:spLocks noGrp="1"/>
          </p:cNvSpPr>
          <p:nvPr>
            <p:ph type="dt" sz="half" idx="10"/>
          </p:nvPr>
        </p:nvSpPr>
        <p:spPr/>
        <p:txBody>
          <a:bodyPr/>
          <a:lstStyle/>
          <a:p>
            <a:fld id="{1734CA92-F720-46B1-A7C0-5E898DEBBDBD}" type="datetime1">
              <a:rPr lang="en-US" smtClean="0"/>
              <a:t>8/26/2017</a:t>
            </a:fld>
            <a:endParaRPr lang="en-US"/>
          </a:p>
        </p:txBody>
      </p:sp>
      <p:sp>
        <p:nvSpPr>
          <p:cNvPr id="5" name="Slide Number Placeholder 4"/>
          <p:cNvSpPr>
            <a:spLocks noGrp="1"/>
          </p:cNvSpPr>
          <p:nvPr>
            <p:ph type="sldNum" sz="quarter" idx="12"/>
          </p:nvPr>
        </p:nvSpPr>
        <p:spPr/>
        <p:txBody>
          <a:bodyPr/>
          <a:lstStyle/>
          <a:p>
            <a:fld id="{E7950A91-2BE2-433D-BB8E-E52BADD8680A}" type="slidenum">
              <a:rPr lang="en-US" smtClean="0"/>
              <a:t>9</a:t>
            </a:fld>
            <a:endParaRPr lang="en-US"/>
          </a:p>
        </p:txBody>
      </p:sp>
    </p:spTree>
    <p:extLst>
      <p:ext uri="{BB962C8B-B14F-4D97-AF65-F5344CB8AC3E}">
        <p14:creationId xmlns:p14="http://schemas.microsoft.com/office/powerpoint/2010/main" val="402618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2431</Words>
  <Application>Microsoft Office PowerPoint</Application>
  <PresentationFormat>Widescreen</PresentationFormat>
  <Paragraphs>177</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Symbol</vt:lpstr>
      <vt:lpstr>Times New Roman</vt:lpstr>
      <vt:lpstr>Office Theme</vt:lpstr>
      <vt:lpstr>TRANSFORMERS</vt:lpstr>
      <vt:lpstr>TRANSFORMER BASICS</vt:lpstr>
      <vt:lpstr>TRANSFORMER BASICS</vt:lpstr>
      <vt:lpstr>TRANSFORMER BASICS</vt:lpstr>
      <vt:lpstr>TRANSFORMER BASICS</vt:lpstr>
      <vt:lpstr>TRANSFORMER BASICS</vt:lpstr>
      <vt:lpstr>TRANSFORMER BASICS</vt:lpstr>
      <vt:lpstr>TRANSFORMER BASICS</vt:lpstr>
      <vt:lpstr>TRANSFORMER BASICS</vt:lpstr>
      <vt:lpstr>SAMPLE PROBLEM 31.08</vt:lpstr>
      <vt:lpstr>SOLUTION TO SAMPLE PROBLEM 31.08</vt:lpstr>
      <vt:lpstr>SOLUTION TO SAMPLE PROBLEM 31.08: CONTD…</vt:lpstr>
      <vt:lpstr>SOLUTION TO SAMPLE PROBLEM 31.08: CONTD…</vt:lpstr>
      <vt:lpstr>TYPES OF CONSTRUCTION</vt:lpstr>
      <vt:lpstr>CLASSIFICATION BASED ON THE TYPE OF END-USE</vt:lpstr>
      <vt:lpstr>CLASSIFICATION BASED ON COOLING TECHNIQUE</vt:lpstr>
      <vt:lpstr>SHELL TYPE versus CORE TYPE</vt:lpstr>
      <vt:lpstr>PowerPoint Presentation</vt:lpstr>
      <vt:lpstr>PowerPoint Presentation</vt:lpstr>
      <vt:lpstr>PowerPoint Presentation</vt:lpstr>
      <vt:lpstr>EMF AND VOLTAGE EQUATIONS</vt:lpstr>
      <vt:lpstr>LOSSES IN TRANSFORMERS</vt:lpstr>
      <vt:lpstr>CORE LOSSES OR IRON LOSSES</vt:lpstr>
      <vt:lpstr>PowerPoint Presentation</vt:lpstr>
      <vt:lpstr>Laminated Construction of the magnetic core helps in reducing the eddy-current loss</vt:lpstr>
      <vt:lpstr>Copper Loss</vt:lpstr>
      <vt:lpstr>TRANSFORMER EFFICIENCY</vt:lpstr>
      <vt:lpstr>All-Day Efficiency</vt:lpstr>
      <vt:lpstr>VOLTAGE REGULATION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dc:title>
  <dc:creator>LNMIIT</dc:creator>
  <cp:lastModifiedBy>LNMIIT</cp:lastModifiedBy>
  <cp:revision>63</cp:revision>
  <dcterms:created xsi:type="dcterms:W3CDTF">2017-04-06T06:41:28Z</dcterms:created>
  <dcterms:modified xsi:type="dcterms:W3CDTF">2017-08-26T09:12:12Z</dcterms:modified>
</cp:coreProperties>
</file>