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82" r:id="rId4"/>
    <p:sldId id="258" r:id="rId5"/>
    <p:sldId id="284" r:id="rId6"/>
    <p:sldId id="285" r:id="rId7"/>
    <p:sldId id="286" r:id="rId8"/>
    <p:sldId id="288" r:id="rId9"/>
    <p:sldId id="283" r:id="rId10"/>
    <p:sldId id="259" r:id="rId11"/>
    <p:sldId id="287" r:id="rId12"/>
    <p:sldId id="289" r:id="rId13"/>
    <p:sldId id="290" r:id="rId14"/>
    <p:sldId id="265" r:id="rId15"/>
    <p:sldId id="295" r:id="rId16"/>
    <p:sldId id="292" r:id="rId17"/>
    <p:sldId id="262" r:id="rId18"/>
    <p:sldId id="293" r:id="rId19"/>
    <p:sldId id="294" r:id="rId20"/>
    <p:sldId id="264" r:id="rId21"/>
    <p:sldId id="296" r:id="rId22"/>
    <p:sldId id="297" r:id="rId23"/>
    <p:sldId id="298" r:id="rId24"/>
    <p:sldId id="299" r:id="rId25"/>
    <p:sldId id="300" r:id="rId26"/>
    <p:sldId id="267" r:id="rId27"/>
    <p:sldId id="301" r:id="rId28"/>
    <p:sldId id="302" r:id="rId29"/>
    <p:sldId id="303" r:id="rId30"/>
    <p:sldId id="305" r:id="rId31"/>
    <p:sldId id="278" r:id="rId32"/>
    <p:sldId id="304" r:id="rId33"/>
    <p:sldId id="306" r:id="rId34"/>
    <p:sldId id="307" r:id="rId35"/>
    <p:sldId id="280" r:id="rId36"/>
    <p:sldId id="308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5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30820CF-B880-4189-942D-D702A7CBA730}" type="datetimeFigureOut">
              <a:rPr lang="zh-CN" altLang="en-US" smtClean="0"/>
              <a:t>2012/6/14</a:t>
            </a:fld>
            <a:endParaRPr lang="zh-CN" alt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2012/6/14</a:t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499992" y="1268760"/>
            <a:ext cx="4338816" cy="2493804"/>
          </a:xfrm>
        </p:spPr>
        <p:txBody>
          <a:bodyPr>
            <a:normAutofit/>
          </a:bodyPr>
          <a:lstStyle/>
          <a:p>
            <a:r>
              <a:rPr lang="zh-CN" altLang="en-US" sz="7200" dirty="0" smtClean="0"/>
              <a:t>共享白板</a:t>
            </a:r>
            <a:endParaRPr lang="zh-CN" altLang="en-US" sz="7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>
                <a:solidFill>
                  <a:srgbClr val="92D050"/>
                </a:solidFill>
              </a:rPr>
              <a:t>——</a:t>
            </a:r>
            <a:r>
              <a:rPr lang="zh-CN" altLang="en-US" sz="3200" b="1" dirty="0" smtClean="0">
                <a:solidFill>
                  <a:srgbClr val="92D050"/>
                </a:solidFill>
              </a:rPr>
              <a:t>系统级设计  辅助软件系统</a:t>
            </a:r>
            <a:endParaRPr lang="zh-CN" altLang="en-US" sz="3200" b="1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4293096"/>
            <a:ext cx="4032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Designed By </a:t>
            </a:r>
            <a:r>
              <a:rPr lang="zh-CN" altLang="en-US" sz="3200" dirty="0" smtClean="0"/>
              <a:t>姜殊、陈元杰、耿昱翔、金炜、莫其凡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38664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8000" dirty="0" smtClean="0"/>
              <a:t>Solutions</a:t>
            </a:r>
            <a:endParaRPr lang="zh-CN" altLang="en-US" sz="8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800" dirty="0" smtClean="0"/>
              <a:t>网络白板</a:t>
            </a:r>
            <a:endParaRPr lang="en-US" altLang="zh-CN" sz="4800" dirty="0" smtClean="0"/>
          </a:p>
          <a:p>
            <a:r>
              <a:rPr lang="zh-CN" altLang="en-US" sz="4800" dirty="0" smtClean="0"/>
              <a:t>即时通讯</a:t>
            </a:r>
            <a:endParaRPr lang="en-US" altLang="zh-CN" sz="4800" dirty="0" smtClean="0"/>
          </a:p>
          <a:p>
            <a:r>
              <a:rPr lang="zh-CN" altLang="en-US" sz="4800" dirty="0" smtClean="0"/>
              <a:t>数据共享</a:t>
            </a:r>
            <a:endParaRPr lang="en-US" altLang="zh-CN" sz="48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4269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344934" cy="1143000"/>
          </a:xfrm>
        </p:spPr>
        <p:txBody>
          <a:bodyPr>
            <a:normAutofit fontScale="90000"/>
          </a:bodyPr>
          <a:lstStyle/>
          <a:p>
            <a:r>
              <a:rPr lang="zh-CN" altLang="en-US" sz="4900" dirty="0"/>
              <a:t>第三</a:t>
            </a:r>
            <a:r>
              <a:rPr lang="zh-CN" altLang="en-US" sz="4900" dirty="0" smtClean="0"/>
              <a:t>循环  </a:t>
            </a:r>
            <a:r>
              <a:rPr lang="en-US" altLang="zh-CN" sz="4900" dirty="0" smtClean="0"/>
              <a:t>3/18~4/15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——Important High Level 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493" y="2323652"/>
            <a:ext cx="4104572" cy="3508977"/>
          </a:xfrm>
        </p:spPr>
        <p:txBody>
          <a:bodyPr/>
          <a:lstStyle/>
          <a:p>
            <a:r>
              <a:rPr lang="zh-CN" altLang="en-US" dirty="0" smtClean="0"/>
              <a:t>系统架构</a:t>
            </a:r>
            <a:endParaRPr lang="en-US" altLang="zh-CN" dirty="0" smtClean="0"/>
          </a:p>
          <a:p>
            <a:pPr marL="6858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Socket+MySQL</a:t>
            </a:r>
            <a:endParaRPr lang="en-US" altLang="zh-CN" dirty="0" smtClean="0"/>
          </a:p>
          <a:p>
            <a:r>
              <a:rPr lang="zh-CN" altLang="en-US" dirty="0" smtClean="0"/>
              <a:t>模块划分、接口定义</a:t>
            </a:r>
            <a:endParaRPr lang="en-US" altLang="zh-CN" dirty="0" smtClean="0"/>
          </a:p>
          <a:p>
            <a:r>
              <a:rPr lang="zh-CN" altLang="en-US" dirty="0" smtClean="0"/>
              <a:t>工作分解</a:t>
            </a:r>
            <a:endParaRPr lang="en-US" altLang="zh-CN" dirty="0" smtClean="0"/>
          </a:p>
          <a:p>
            <a:r>
              <a:rPr lang="zh-CN" altLang="en-US" dirty="0" smtClean="0"/>
              <a:t>评审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573016"/>
            <a:ext cx="4334384" cy="2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863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Problem&amp;Feature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需求规格说明书简陋、</a:t>
            </a:r>
            <a:r>
              <a:rPr lang="en-US" altLang="zh-CN" dirty="0" smtClean="0"/>
              <a:t>Redo</a:t>
            </a:r>
          </a:p>
          <a:p>
            <a:pPr marL="68580" indent="0">
              <a:buNone/>
            </a:pPr>
            <a:r>
              <a:rPr lang="zh-CN" altLang="en-US" dirty="0" smtClean="0"/>
              <a:t>           </a:t>
            </a:r>
            <a:r>
              <a:rPr lang="en-US" altLang="zh-CN" dirty="0" smtClean="0"/>
              <a:t>	</a:t>
            </a:r>
            <a:r>
              <a:rPr lang="zh-CN" altLang="en-US" dirty="0" smtClean="0"/>
              <a:t>使用变更请求表</a:t>
            </a:r>
            <a:r>
              <a:rPr lang="en-US" altLang="zh-CN" dirty="0" smtClean="0"/>
              <a:t>3.28</a:t>
            </a:r>
          </a:p>
          <a:p>
            <a:r>
              <a:rPr lang="en-US" altLang="zh-CN" dirty="0" smtClean="0"/>
              <a:t>Plan</a:t>
            </a:r>
            <a:r>
              <a:rPr lang="zh-CN" altLang="en-US" dirty="0" smtClean="0"/>
              <a:t>单机版白板、语音、文件存储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计划</a:t>
            </a:r>
            <a:r>
              <a:rPr lang="zh-CN" altLang="en-US" dirty="0" smtClean="0"/>
              <a:t>第一次里程碑  </a:t>
            </a:r>
            <a:r>
              <a:rPr lang="en-US" altLang="zh-CN" dirty="0" smtClean="0"/>
              <a:t>5.17</a:t>
            </a:r>
            <a:r>
              <a:rPr lang="zh-CN" altLang="en-US" dirty="0" smtClean="0"/>
              <a:t>整合</a:t>
            </a:r>
            <a:endParaRPr lang="en-US" altLang="zh-CN" dirty="0" smtClean="0"/>
          </a:p>
          <a:p>
            <a:r>
              <a:rPr lang="zh-CN" altLang="en-US" dirty="0" smtClean="0"/>
              <a:t>集成测试计划</a:t>
            </a:r>
            <a:r>
              <a:rPr lang="en-US" altLang="zh-CN" dirty="0" smtClean="0"/>
              <a:t>-----</a:t>
            </a:r>
            <a:r>
              <a:rPr lang="zh-CN" altLang="en-US" dirty="0"/>
              <a:t>从</a:t>
            </a:r>
            <a:r>
              <a:rPr lang="en-US" altLang="zh-CN" dirty="0" smtClean="0"/>
              <a:t>5.18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420888"/>
            <a:ext cx="1638095" cy="11333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9040"/>
            <a:ext cx="9144000" cy="72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182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</a:t>
            </a:r>
            <a:r>
              <a:rPr lang="zh-CN" altLang="en-US" dirty="0" smtClean="0"/>
              <a:t>循环 </a:t>
            </a:r>
            <a:r>
              <a:rPr lang="en-US" altLang="zh-CN" dirty="0" smtClean="0"/>
              <a:t>4/18~6/4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Important  Change  5.1</a:t>
            </a:r>
          </a:p>
          <a:p>
            <a:pPr marL="68580" indent="0">
              <a:buNone/>
            </a:pPr>
            <a:r>
              <a:rPr lang="en-US" altLang="zh-CN" dirty="0" smtClean="0"/>
              <a:t>		Socket To RMI-Redesign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37394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836712"/>
            <a:ext cx="7488832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系统架构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Java + RMI +socket+ MySQL</a:t>
            </a:r>
            <a:endParaRPr lang="zh-CN" altLang="en-US" dirty="0"/>
          </a:p>
        </p:txBody>
      </p:sp>
      <p:pic>
        <p:nvPicPr>
          <p:cNvPr id="4" name="内容占位符 3" descr="C:\Users\liveangel\Desktop\部署图2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861" y="2324100"/>
            <a:ext cx="5847291" cy="3508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3437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u"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 descr="C:\Users\liveangel\Desktop\组件图2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84784"/>
            <a:ext cx="6649094" cy="43476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4001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u"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7600" y="836712"/>
            <a:ext cx="7024744" cy="1143000"/>
          </a:xfrm>
        </p:spPr>
        <p:txBody>
          <a:bodyPr/>
          <a:lstStyle/>
          <a:p>
            <a:r>
              <a:rPr lang="zh-CN" altLang="en-US" dirty="0" smtClean="0"/>
              <a:t>详细开发责任制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3887053" y="2132856"/>
            <a:ext cx="136815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项目经理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915816" y="5224881"/>
            <a:ext cx="140415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开发人员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672136" y="3465440"/>
            <a:ext cx="172819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质量保障员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932040" y="3501008"/>
            <a:ext cx="180020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技术经理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5" idx="3"/>
            <a:endCxn id="7" idx="2"/>
          </p:cNvCxnSpPr>
          <p:nvPr/>
        </p:nvCxnSpPr>
        <p:spPr>
          <a:xfrm flipV="1">
            <a:off x="4319972" y="4221088"/>
            <a:ext cx="1512168" cy="13278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5292080" y="4885001"/>
            <a:ext cx="3096344" cy="663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负责技术标准如架构、难点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5" idx="0"/>
            <a:endCxn id="6" idx="2"/>
          </p:cNvCxnSpPr>
          <p:nvPr/>
        </p:nvCxnSpPr>
        <p:spPr>
          <a:xfrm flipH="1" flipV="1">
            <a:off x="2536232" y="4185520"/>
            <a:ext cx="1081662" cy="10393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414364" y="4585141"/>
            <a:ext cx="2515544" cy="5997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质量负责如是否负责需求、</a:t>
            </a:r>
            <a:r>
              <a:rPr lang="en-US" altLang="zh-CN" dirty="0" smtClean="0"/>
              <a:t>BUG</a:t>
            </a:r>
            <a:r>
              <a:rPr lang="zh-CN" altLang="en-US" dirty="0" smtClean="0"/>
              <a:t>率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7" idx="0"/>
            <a:endCxn id="3" idx="2"/>
          </p:cNvCxnSpPr>
          <p:nvPr/>
        </p:nvCxnSpPr>
        <p:spPr>
          <a:xfrm flipH="1" flipV="1">
            <a:off x="4571129" y="2924944"/>
            <a:ext cx="1261011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5508104" y="2852936"/>
            <a:ext cx="2232248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项目开发进度负责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6" idx="0"/>
            <a:endCxn id="3" idx="2"/>
          </p:cNvCxnSpPr>
          <p:nvPr/>
        </p:nvCxnSpPr>
        <p:spPr>
          <a:xfrm flipV="1">
            <a:off x="2536232" y="2924944"/>
            <a:ext cx="2034897" cy="5404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1171929" y="2753816"/>
            <a:ext cx="2214916" cy="342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项目质量标准负责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8618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分工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06" y="2204864"/>
            <a:ext cx="7274785" cy="3779570"/>
          </a:xfrm>
        </p:spPr>
      </p:pic>
    </p:spTree>
    <p:extLst>
      <p:ext uri="{BB962C8B-B14F-4D97-AF65-F5344CB8AC3E}">
        <p14:creationId xmlns:p14="http://schemas.microsoft.com/office/powerpoint/2010/main" val="3200364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单元测试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Self Control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2996952"/>
            <a:ext cx="3971429" cy="257142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61" y="3269378"/>
            <a:ext cx="3695238" cy="1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284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764704"/>
            <a:ext cx="8136904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集成测试   </a:t>
            </a:r>
            <a:r>
              <a:rPr lang="en-US" altLang="zh-CN" dirty="0" smtClean="0"/>
              <a:t>Review</a:t>
            </a:r>
            <a:r>
              <a:rPr lang="zh-CN" altLang="en-US" dirty="0" smtClean="0"/>
              <a:t>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svn+hudson+maven+tomcat+sonar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204864"/>
            <a:ext cx="1361489" cy="3494087"/>
          </a:xfrm>
        </p:spPr>
      </p:pic>
      <p:pic>
        <p:nvPicPr>
          <p:cNvPr id="6" name="内容占位符 5"/>
          <p:cNvPicPr>
            <a:picLocks noGrp="1" noChangeAspect="1"/>
          </p:cNvPicPr>
          <p:nvPr>
            <p:ph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060848"/>
            <a:ext cx="5621673" cy="3600400"/>
          </a:xfrm>
        </p:spPr>
      </p:pic>
    </p:spTree>
    <p:extLst>
      <p:ext uri="{BB962C8B-B14F-4D97-AF65-F5344CB8AC3E}">
        <p14:creationId xmlns:p14="http://schemas.microsoft.com/office/powerpoint/2010/main" val="917278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8000" dirty="0" smtClean="0"/>
              <a:t>Contents</a:t>
            </a:r>
            <a:endParaRPr lang="zh-CN" altLang="en-US" sz="8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000" dirty="0" smtClean="0"/>
              <a:t>What’s the project?</a:t>
            </a:r>
          </a:p>
          <a:p>
            <a:r>
              <a:rPr lang="en-US" altLang="zh-CN" sz="4000" dirty="0" smtClean="0"/>
              <a:t>How do we carry it out?</a:t>
            </a:r>
          </a:p>
          <a:p>
            <a:r>
              <a:rPr lang="en-US" altLang="zh-CN" sz="4000" dirty="0" smtClean="0"/>
              <a:t>What do we experience?</a:t>
            </a:r>
          </a:p>
          <a:p>
            <a:r>
              <a:rPr lang="en-US" altLang="zh-CN" sz="4000" dirty="0" smtClean="0"/>
              <a:t>What’s the product?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872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验收测试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420888"/>
            <a:ext cx="7728522" cy="3331796"/>
          </a:xfrm>
        </p:spPr>
      </p:pic>
    </p:spTree>
    <p:extLst>
      <p:ext uri="{BB962C8B-B14F-4D97-AF65-F5344CB8AC3E}">
        <p14:creationId xmlns:p14="http://schemas.microsoft.com/office/powerpoint/2010/main" val="3558905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用户手册</a:t>
            </a:r>
            <a:endParaRPr lang="en-US" altLang="zh-CN" dirty="0" smtClean="0"/>
          </a:p>
          <a:p>
            <a:r>
              <a:rPr lang="zh-CN" altLang="en-US" dirty="0" smtClean="0"/>
              <a:t>产品发布</a:t>
            </a:r>
            <a:endParaRPr lang="en-US" altLang="zh-CN" dirty="0" smtClean="0"/>
          </a:p>
          <a:p>
            <a:r>
              <a:rPr lang="zh-CN" altLang="en-US" dirty="0" smtClean="0"/>
              <a:t>项目总结</a:t>
            </a:r>
            <a:endParaRPr lang="en-US" altLang="zh-CN" dirty="0" smtClean="0"/>
          </a:p>
          <a:p>
            <a:r>
              <a:rPr lang="en-US" altLang="zh-CN" dirty="0" smtClean="0"/>
              <a:t>And soon..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2751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2132856"/>
            <a:ext cx="8496944" cy="1362075"/>
          </a:xfrm>
        </p:spPr>
        <p:txBody>
          <a:bodyPr>
            <a:noAutofit/>
          </a:bodyPr>
          <a:lstStyle/>
          <a:p>
            <a:r>
              <a:rPr lang="en-US" altLang="zh-CN" sz="5400" dirty="0"/>
              <a:t>What do </a:t>
            </a:r>
            <a:r>
              <a:rPr lang="en-US" altLang="zh-CN" sz="5400" dirty="0" smtClean="0"/>
              <a:t>we experience?</a:t>
            </a:r>
            <a:endParaRPr lang="zh-CN" altLang="en-US" sz="5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541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628800"/>
            <a:ext cx="7272924" cy="405767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Two changes </a:t>
            </a:r>
          </a:p>
          <a:p>
            <a:pPr marL="6858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一</a:t>
            </a:r>
            <a:r>
              <a:rPr lang="zh-CN" altLang="en-US" dirty="0" smtClean="0"/>
              <a:t>次第三循环开始重新做需求规格说明书</a:t>
            </a:r>
            <a:endParaRPr lang="en-US" altLang="zh-CN" dirty="0" smtClean="0"/>
          </a:p>
          <a:p>
            <a:pPr marL="6858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一次详细设计</a:t>
            </a:r>
            <a:r>
              <a:rPr lang="en-US" altLang="zh-CN" dirty="0" smtClean="0"/>
              <a:t>5.1</a:t>
            </a:r>
            <a:r>
              <a:rPr lang="zh-CN" altLang="en-US" dirty="0" smtClean="0"/>
              <a:t>号更改网络架构</a:t>
            </a:r>
            <a:endParaRPr lang="en-US" altLang="zh-CN" dirty="0" smtClean="0"/>
          </a:p>
          <a:p>
            <a:pPr marL="68580" indent="0">
              <a:buNone/>
            </a:pPr>
            <a:r>
              <a:rPr lang="en-US" altLang="zh-CN" dirty="0" smtClean="0"/>
              <a:t>Develop Problem</a:t>
            </a:r>
          </a:p>
          <a:p>
            <a:pPr marL="6858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Branches   </a:t>
            </a:r>
            <a:r>
              <a:rPr lang="zh-CN" altLang="en-US" dirty="0" smtClean="0"/>
              <a:t>详细开发第一次迭代</a:t>
            </a:r>
            <a:r>
              <a:rPr lang="en-US" altLang="zh-CN" dirty="0" smtClean="0"/>
              <a:t>5.2</a:t>
            </a:r>
          </a:p>
          <a:p>
            <a:pPr marL="68580" indent="0">
              <a:buNone/>
            </a:pPr>
            <a:r>
              <a:rPr lang="en-US" altLang="zh-CN" dirty="0"/>
              <a:t>		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第二次迭代</a:t>
            </a:r>
            <a:r>
              <a:rPr lang="en-US" altLang="zh-CN" dirty="0" smtClean="0"/>
              <a:t>5.10 Cancel</a:t>
            </a:r>
          </a:p>
          <a:p>
            <a:pPr marL="6858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         </a:t>
            </a:r>
            <a:r>
              <a:rPr lang="zh-CN" altLang="en-US" dirty="0" smtClean="0"/>
              <a:t>第三次</a:t>
            </a:r>
            <a:r>
              <a:rPr lang="en-US" altLang="zh-CN" dirty="0" smtClean="0"/>
              <a:t>5.17</a:t>
            </a:r>
            <a:r>
              <a:rPr lang="zh-CN" altLang="en-US" dirty="0" smtClean="0"/>
              <a:t>持续集成</a:t>
            </a:r>
            <a:endParaRPr lang="en-US" altLang="zh-CN" dirty="0" smtClean="0"/>
          </a:p>
          <a:p>
            <a:pPr marL="6858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Conflicts    </a:t>
            </a:r>
            <a:r>
              <a:rPr lang="zh-CN" altLang="en-US" dirty="0" smtClean="0"/>
              <a:t>文件版本冲突  </a:t>
            </a:r>
            <a:r>
              <a:rPr lang="en-US" altLang="zh-CN" dirty="0" smtClean="0"/>
              <a:t>Lock</a:t>
            </a:r>
          </a:p>
          <a:p>
            <a:pPr marL="68580" indent="0">
              <a:buNone/>
            </a:pPr>
            <a:r>
              <a:rPr lang="en-US" altLang="zh-CN" dirty="0" smtClean="0"/>
              <a:t>Version Back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73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2060848"/>
            <a:ext cx="6637468" cy="1362075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What’s the product</a:t>
            </a:r>
            <a:r>
              <a:rPr lang="en-US" altLang="zh-CN" sz="5400" dirty="0" smtClean="0"/>
              <a:t>?</a:t>
            </a:r>
            <a:endParaRPr lang="zh-CN" altLang="en-US" sz="5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4105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788024" y="764704"/>
            <a:ext cx="3304572" cy="671065"/>
          </a:xfrm>
        </p:spPr>
        <p:txBody>
          <a:bodyPr>
            <a:noAutofit/>
          </a:bodyPr>
          <a:lstStyle/>
          <a:p>
            <a:r>
              <a:rPr lang="en-US" altLang="zh-CN" sz="4000" dirty="0" err="1" smtClean="0"/>
              <a:t>Fearures</a:t>
            </a:r>
            <a:endParaRPr lang="zh-CN" altLang="en-US" sz="40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6592" y="1556792"/>
            <a:ext cx="3298784" cy="4098106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Multi boards</a:t>
            </a:r>
          </a:p>
          <a:p>
            <a:r>
              <a:rPr lang="en-US" altLang="zh-CN" sz="2400" dirty="0" smtClean="0"/>
              <a:t>Lots of UML  </a:t>
            </a:r>
          </a:p>
          <a:p>
            <a:r>
              <a:rPr lang="en-US" altLang="zh-CN" sz="2400" dirty="0" smtClean="0"/>
              <a:t>Pencil and Rubber</a:t>
            </a:r>
          </a:p>
          <a:p>
            <a:r>
              <a:rPr lang="en-US" altLang="zh-CN" sz="2400" dirty="0" smtClean="0"/>
              <a:t>Line width</a:t>
            </a:r>
          </a:p>
          <a:p>
            <a:r>
              <a:rPr lang="en-US" altLang="zh-CN" sz="2400" dirty="0" smtClean="0"/>
              <a:t>Undo &amp; Redo</a:t>
            </a:r>
          </a:p>
          <a:p>
            <a:r>
              <a:rPr lang="en-US" altLang="zh-CN" sz="2400" dirty="0" smtClean="0"/>
              <a:t>Multi  Save formats </a:t>
            </a:r>
            <a:endParaRPr lang="zh-CN" altLang="en-US" sz="2400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63" y="548680"/>
            <a:ext cx="4398037" cy="5904656"/>
          </a:xfrm>
        </p:spPr>
      </p:pic>
    </p:spTree>
    <p:extLst>
      <p:ext uri="{BB962C8B-B14F-4D97-AF65-F5344CB8AC3E}">
        <p14:creationId xmlns:p14="http://schemas.microsoft.com/office/powerpoint/2010/main" val="3713228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44008" y="764704"/>
            <a:ext cx="3304572" cy="1463153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Board Control</a:t>
            </a:r>
            <a:endParaRPr lang="zh-CN" altLang="en-US" sz="36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4008" y="2564904"/>
            <a:ext cx="3298784" cy="1517904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Get In</a:t>
            </a:r>
          </a:p>
          <a:p>
            <a:r>
              <a:rPr lang="en-US" altLang="zh-CN" sz="2800" dirty="0" smtClean="0"/>
              <a:t>Get Out</a:t>
            </a:r>
          </a:p>
          <a:p>
            <a:r>
              <a:rPr lang="en-US" altLang="zh-CN" sz="2800" dirty="0" smtClean="0"/>
              <a:t>Cut in</a:t>
            </a:r>
            <a:endParaRPr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998" y="1851540"/>
            <a:ext cx="1876191" cy="420115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4703"/>
            <a:ext cx="2567998" cy="5287579"/>
          </a:xfrm>
          <a:prstGeom prst="rect">
            <a:avLst/>
          </a:prstGeom>
        </p:spPr>
      </p:pic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170" y="188640"/>
            <a:ext cx="1704762" cy="3609524"/>
          </a:xfrm>
        </p:spPr>
      </p:pic>
    </p:spTree>
    <p:extLst>
      <p:ext uri="{BB962C8B-B14F-4D97-AF65-F5344CB8AC3E}">
        <p14:creationId xmlns:p14="http://schemas.microsoft.com/office/powerpoint/2010/main" val="2742201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476672"/>
            <a:ext cx="7024744" cy="1143000"/>
          </a:xfrm>
        </p:spPr>
        <p:txBody>
          <a:bodyPr/>
          <a:lstStyle/>
          <a:p>
            <a:r>
              <a:rPr lang="zh-CN" altLang="en-US" dirty="0" smtClean="0"/>
              <a:t>白板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5025335" y="1460040"/>
            <a:ext cx="2016224" cy="10567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BufferImage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136903" y="1736367"/>
            <a:ext cx="172819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UML Units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endCxn id="4" idx="1"/>
          </p:cNvCxnSpPr>
          <p:nvPr/>
        </p:nvCxnSpPr>
        <p:spPr>
          <a:xfrm>
            <a:off x="2865095" y="1988395"/>
            <a:ext cx="21602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3081119" y="1208012"/>
            <a:ext cx="1728192" cy="5283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起止参数坐标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6444208" y="2808674"/>
            <a:ext cx="1944216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JPanel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4" idx="2"/>
          </p:cNvCxnSpPr>
          <p:nvPr/>
        </p:nvCxnSpPr>
        <p:spPr>
          <a:xfrm>
            <a:off x="6033447" y="2516750"/>
            <a:ext cx="1382869" cy="2919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940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广播数据流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白板、文字聊天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223156" y="2475547"/>
            <a:ext cx="151216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One</a:t>
            </a:r>
            <a:r>
              <a:rPr lang="zh-CN" altLang="en-US" dirty="0" smtClean="0"/>
              <a:t>白板数据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211960" y="2420452"/>
            <a:ext cx="194421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</a:p>
          <a:p>
            <a:pPr algn="ctr"/>
            <a:r>
              <a:rPr lang="en-US" altLang="zh-CN" dirty="0" smtClean="0"/>
              <a:t>RMI-Sender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187624" y="4343400"/>
            <a:ext cx="151216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Two</a:t>
            </a:r>
            <a:r>
              <a:rPr lang="zh-CN" altLang="en-US" dirty="0" smtClean="0"/>
              <a:t>白板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4" idx="3"/>
            <a:endCxn id="5" idx="1"/>
          </p:cNvCxnSpPr>
          <p:nvPr/>
        </p:nvCxnSpPr>
        <p:spPr>
          <a:xfrm>
            <a:off x="2735324" y="2871591"/>
            <a:ext cx="1476636" cy="6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3218148" y="4581128"/>
            <a:ext cx="194421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</a:p>
          <a:p>
            <a:pPr algn="ctr"/>
            <a:r>
              <a:rPr lang="en-US" altLang="zh-CN" dirty="0" smtClean="0"/>
              <a:t>RMI-</a:t>
            </a:r>
            <a:r>
              <a:rPr lang="en-US" altLang="zh-CN" dirty="0" err="1" smtClean="0"/>
              <a:t>Reciver</a:t>
            </a:r>
            <a:endParaRPr lang="zh-CN" altLang="en-US" dirty="0"/>
          </a:p>
        </p:txBody>
      </p:sp>
      <p:cxnSp>
        <p:nvCxnSpPr>
          <p:cNvPr id="12" name="肘形连接符 11"/>
          <p:cNvCxnSpPr>
            <a:endCxn id="10" idx="1"/>
          </p:cNvCxnSpPr>
          <p:nvPr/>
        </p:nvCxnSpPr>
        <p:spPr>
          <a:xfrm>
            <a:off x="2678088" y="4941168"/>
            <a:ext cx="540060" cy="9716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2"/>
            <a:endCxn id="10" idx="0"/>
          </p:cNvCxnSpPr>
          <p:nvPr/>
        </p:nvCxnSpPr>
        <p:spPr>
          <a:xfrm flipH="1">
            <a:off x="4190256" y="3334852"/>
            <a:ext cx="993812" cy="12462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6396971" y="3920679"/>
            <a:ext cx="1440160" cy="889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SQL</a:t>
            </a:r>
          </a:p>
          <a:p>
            <a:pPr algn="ctr"/>
            <a:r>
              <a:rPr lang="en-US" altLang="zh-CN" dirty="0" smtClean="0"/>
              <a:t>RECORD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5" idx="3"/>
          </p:cNvCxnSpPr>
          <p:nvPr/>
        </p:nvCxnSpPr>
        <p:spPr>
          <a:xfrm>
            <a:off x="6156176" y="2877652"/>
            <a:ext cx="960875" cy="10430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209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788024" y="764704"/>
            <a:ext cx="3304572" cy="671065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Exception</a:t>
            </a:r>
            <a:endParaRPr lang="zh-CN" altLang="en-US" sz="36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6592" y="1556792"/>
            <a:ext cx="3298784" cy="4098106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Come in halfway</a:t>
            </a:r>
          </a:p>
          <a:p>
            <a:r>
              <a:rPr lang="en-US" altLang="zh-CN" sz="2800" dirty="0" smtClean="0"/>
              <a:t>Server Break down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Someone leaves</a:t>
            </a:r>
          </a:p>
          <a:p>
            <a:r>
              <a:rPr lang="en-US" altLang="zh-CN" sz="2800" dirty="0" smtClean="0"/>
              <a:t>Time Count</a:t>
            </a:r>
            <a:endParaRPr lang="zh-CN" altLang="en-US" sz="2800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63" y="548680"/>
            <a:ext cx="4398037" cy="5904656"/>
          </a:xfrm>
        </p:spPr>
      </p:pic>
    </p:spTree>
    <p:extLst>
      <p:ext uri="{BB962C8B-B14F-4D97-AF65-F5344CB8AC3E}">
        <p14:creationId xmlns:p14="http://schemas.microsoft.com/office/powerpoint/2010/main" val="1522195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1988840"/>
            <a:ext cx="6637468" cy="1362075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What’s the project</a:t>
            </a:r>
            <a:r>
              <a:rPr lang="en-US" altLang="zh-CN" sz="5400" dirty="0" smtClean="0"/>
              <a:t>?</a:t>
            </a:r>
            <a:endParaRPr lang="zh-CN" altLang="en-US" sz="5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0506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541" y="764704"/>
            <a:ext cx="7344934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Break Down—Client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732851" y="2004428"/>
            <a:ext cx="2160240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RMI</a:t>
            </a:r>
          </a:p>
          <a:p>
            <a:pPr algn="ctr"/>
            <a:r>
              <a:rPr lang="en-US" altLang="zh-CN" dirty="0" smtClean="0"/>
              <a:t>Interface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5364088" y="3454219"/>
            <a:ext cx="2520280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SQL</a:t>
            </a:r>
          </a:p>
          <a:p>
            <a:pPr algn="ctr"/>
            <a:r>
              <a:rPr lang="en-US" altLang="zh-CN" dirty="0" smtClean="0"/>
              <a:t>Record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253960" y="3211959"/>
            <a:ext cx="1702169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下载更新数据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611560" y="2076436"/>
            <a:ext cx="1872208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</a:p>
          <a:p>
            <a:pPr algn="ctr"/>
            <a:r>
              <a:rPr lang="en-US" altLang="zh-CN" dirty="0" smtClean="0"/>
              <a:t>Board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7" idx="0"/>
          </p:cNvCxnSpPr>
          <p:nvPr/>
        </p:nvCxnSpPr>
        <p:spPr>
          <a:xfrm flipH="1" flipV="1">
            <a:off x="5893091" y="2616496"/>
            <a:ext cx="731137" cy="8377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1"/>
            <a:endCxn id="10" idx="3"/>
          </p:cNvCxnSpPr>
          <p:nvPr/>
        </p:nvCxnSpPr>
        <p:spPr>
          <a:xfrm flipH="1">
            <a:off x="2483768" y="2616496"/>
            <a:ext cx="12490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3108308" y="4869160"/>
            <a:ext cx="189573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Control</a:t>
            </a:r>
          </a:p>
          <a:p>
            <a:pPr algn="ctr"/>
            <a:r>
              <a:rPr lang="en-US" altLang="zh-CN" dirty="0" smtClean="0"/>
              <a:t>System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endCxn id="7" idx="2"/>
          </p:cNvCxnSpPr>
          <p:nvPr/>
        </p:nvCxnSpPr>
        <p:spPr>
          <a:xfrm flipV="1">
            <a:off x="5004047" y="4462331"/>
            <a:ext cx="1620181" cy="8640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4" idx="0"/>
          </p:cNvCxnSpPr>
          <p:nvPr/>
        </p:nvCxnSpPr>
        <p:spPr>
          <a:xfrm flipV="1">
            <a:off x="4056178" y="3228564"/>
            <a:ext cx="756793" cy="1640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985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语音系统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53" y="2492896"/>
            <a:ext cx="6896096" cy="3004439"/>
          </a:xfrm>
        </p:spPr>
      </p:pic>
    </p:spTree>
    <p:extLst>
      <p:ext uri="{BB962C8B-B14F-4D97-AF65-F5344CB8AC3E}">
        <p14:creationId xmlns:p14="http://schemas.microsoft.com/office/powerpoint/2010/main" val="1873822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语音技术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716016" y="2480528"/>
            <a:ext cx="172819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Socket1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347864" y="2420888"/>
            <a:ext cx="914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TCP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403648" y="2649905"/>
            <a:ext cx="1512168" cy="694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</a:p>
          <a:p>
            <a:pPr algn="ctr"/>
            <a:r>
              <a:rPr lang="zh-CN" altLang="en-US" dirty="0" smtClean="0"/>
              <a:t>发送时除杂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endCxn id="4" idx="1"/>
          </p:cNvCxnSpPr>
          <p:nvPr/>
        </p:nvCxnSpPr>
        <p:spPr>
          <a:xfrm flipV="1">
            <a:off x="2483768" y="2937728"/>
            <a:ext cx="2232248" cy="1192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5868144" y="3861048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flipH="1" flipV="1">
            <a:off x="5580112" y="3394928"/>
            <a:ext cx="1116124" cy="466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6114347" y="5157192"/>
            <a:ext cx="138615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混</a:t>
            </a:r>
            <a:r>
              <a:rPr lang="zh-CN" altLang="en-US" dirty="0" smtClean="0"/>
              <a:t>音处理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12" idx="0"/>
          </p:cNvCxnSpPr>
          <p:nvPr/>
        </p:nvCxnSpPr>
        <p:spPr>
          <a:xfrm flipV="1">
            <a:off x="6807424" y="4653136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3599892" y="4785919"/>
            <a:ext cx="1415008" cy="662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Socket1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endCxn id="15" idx="3"/>
          </p:cNvCxnSpPr>
          <p:nvPr/>
        </p:nvCxnSpPr>
        <p:spPr>
          <a:xfrm flipH="1">
            <a:off x="5014900" y="4257092"/>
            <a:ext cx="853244" cy="860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2"/>
          </p:cNvCxnSpPr>
          <p:nvPr/>
        </p:nvCxnSpPr>
        <p:spPr>
          <a:xfrm>
            <a:off x="2159732" y="3344833"/>
            <a:ext cx="1440160" cy="1772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2267744" y="4230969"/>
            <a:ext cx="792088" cy="278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读取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6300192" y="3394928"/>
            <a:ext cx="792088" cy="278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读取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5184068" y="4876345"/>
            <a:ext cx="792088" cy="278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写</a:t>
            </a:r>
            <a:endParaRPr lang="zh-CN" altLang="en-US" dirty="0"/>
          </a:p>
        </p:txBody>
      </p:sp>
      <p:cxnSp>
        <p:nvCxnSpPr>
          <p:cNvPr id="24" name="直接连接符 23"/>
          <p:cNvCxnSpPr>
            <a:endCxn id="15" idx="0"/>
          </p:cNvCxnSpPr>
          <p:nvPr/>
        </p:nvCxnSpPr>
        <p:spPr>
          <a:xfrm flipH="1">
            <a:off x="4307396" y="3212976"/>
            <a:ext cx="876672" cy="1572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3532221" y="3673079"/>
            <a:ext cx="1152128" cy="6150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同一个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0641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620688"/>
            <a:ext cx="7024744" cy="1143000"/>
          </a:xfrm>
        </p:spPr>
        <p:txBody>
          <a:bodyPr/>
          <a:lstStyle/>
          <a:p>
            <a:r>
              <a:rPr lang="en-US" altLang="zh-CN" dirty="0" smtClean="0"/>
              <a:t>File share</a:t>
            </a:r>
            <a:endParaRPr lang="zh-CN" altLang="en-US" dirty="0"/>
          </a:p>
        </p:txBody>
      </p:sp>
      <p:pic>
        <p:nvPicPr>
          <p:cNvPr id="4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916832"/>
            <a:ext cx="7350633" cy="4250418"/>
          </a:xfrm>
        </p:spPr>
      </p:pic>
    </p:spTree>
    <p:extLst>
      <p:ext uri="{BB962C8B-B14F-4D97-AF65-F5344CB8AC3E}">
        <p14:creationId xmlns:p14="http://schemas.microsoft.com/office/powerpoint/2010/main" val="2060464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点对点数据流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文件共享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403648" y="2852936"/>
            <a:ext cx="1872208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</a:p>
          <a:p>
            <a:pPr algn="ctr"/>
            <a:r>
              <a:rPr lang="en-US" altLang="zh-CN" dirty="0" err="1" smtClean="0"/>
              <a:t>FileSystem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644008" y="2708920"/>
            <a:ext cx="2160240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RMI</a:t>
            </a:r>
          </a:p>
          <a:p>
            <a:pPr algn="ctr"/>
            <a:r>
              <a:rPr lang="en-US" altLang="zh-CN" dirty="0" smtClean="0"/>
              <a:t>Interface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4" idx="3"/>
            <a:endCxn id="5" idx="1"/>
          </p:cNvCxnSpPr>
          <p:nvPr/>
        </p:nvCxnSpPr>
        <p:spPr>
          <a:xfrm flipV="1">
            <a:off x="3275856" y="3320988"/>
            <a:ext cx="1368152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4644008" y="4653136"/>
            <a:ext cx="2520280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SQL</a:t>
            </a:r>
          </a:p>
          <a:p>
            <a:pPr algn="ctr"/>
            <a:r>
              <a:rPr lang="en-US" altLang="zh-CN" dirty="0" smtClean="0"/>
              <a:t>Record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5" idx="2"/>
            <a:endCxn id="8" idx="0"/>
          </p:cNvCxnSpPr>
          <p:nvPr/>
        </p:nvCxnSpPr>
        <p:spPr>
          <a:xfrm>
            <a:off x="5724128" y="3933056"/>
            <a:ext cx="18002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3589911" y="4761148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下载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403648" y="4581128"/>
            <a:ext cx="1872208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</a:p>
          <a:p>
            <a:pPr algn="ctr"/>
            <a:r>
              <a:rPr lang="en-US" altLang="zh-CN" dirty="0" err="1" smtClean="0"/>
              <a:t>FileSystem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 flipH="1" flipV="1">
            <a:off x="6516216" y="3933056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13" idx="3"/>
          </p:cNvCxnSpPr>
          <p:nvPr/>
        </p:nvCxnSpPr>
        <p:spPr>
          <a:xfrm flipH="1">
            <a:off x="3275856" y="3789040"/>
            <a:ext cx="1512168" cy="1332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3491880" y="2832684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上传</a:t>
            </a:r>
          </a:p>
        </p:txBody>
      </p:sp>
    </p:spTree>
    <p:extLst>
      <p:ext uri="{BB962C8B-B14F-4D97-AF65-F5344CB8AC3E}">
        <p14:creationId xmlns:p14="http://schemas.microsoft.com/office/powerpoint/2010/main" val="186868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260648"/>
            <a:ext cx="7024744" cy="1143000"/>
          </a:xfrm>
        </p:spPr>
        <p:txBody>
          <a:bodyPr/>
          <a:lstStyle/>
          <a:p>
            <a:r>
              <a:rPr lang="zh-CN" altLang="en-US" dirty="0" smtClean="0"/>
              <a:t>会议管理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聊天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484784"/>
            <a:ext cx="2808312" cy="4853723"/>
          </a:xfrm>
        </p:spPr>
      </p:pic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132856"/>
            <a:ext cx="3120646" cy="3177645"/>
          </a:xfrm>
        </p:spPr>
      </p:pic>
    </p:spTree>
    <p:extLst>
      <p:ext uri="{BB962C8B-B14F-4D97-AF65-F5344CB8AC3E}">
        <p14:creationId xmlns:p14="http://schemas.microsoft.com/office/powerpoint/2010/main" val="1935804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37" y="1052736"/>
            <a:ext cx="6892294" cy="5372190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2708920"/>
            <a:ext cx="7024744" cy="1143000"/>
          </a:xfrm>
        </p:spPr>
        <p:txBody>
          <a:bodyPr>
            <a:noAutofit/>
          </a:bodyPr>
          <a:lstStyle/>
          <a:p>
            <a:r>
              <a:rPr lang="en-US" altLang="zh-CN" sz="8000" dirty="0" smtClean="0"/>
              <a:t>Thank you!</a:t>
            </a:r>
            <a:endParaRPr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543513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124744"/>
            <a:ext cx="7024744" cy="1143000"/>
          </a:xfrm>
        </p:spPr>
        <p:txBody>
          <a:bodyPr>
            <a:noAutofit/>
          </a:bodyPr>
          <a:lstStyle/>
          <a:p>
            <a:r>
              <a:rPr lang="en-US" altLang="zh-CN" sz="8000" dirty="0" smtClean="0"/>
              <a:t>Question?</a:t>
            </a:r>
            <a:endParaRPr lang="zh-CN" altLang="en-US" sz="8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556792"/>
            <a:ext cx="6777317" cy="3960440"/>
          </a:xfrm>
        </p:spPr>
        <p:txBody>
          <a:bodyPr>
            <a:normAutofit fontScale="92500"/>
          </a:bodyPr>
          <a:lstStyle/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sz="3200" dirty="0"/>
              <a:t>一个软件企业的全球合作项目，分布在异地多个技术人员需要对系统的设计进行讨论，而且会讨论的很细节，通过</a:t>
            </a:r>
            <a:r>
              <a:rPr lang="en-US" altLang="zh-CN" sz="3200" dirty="0"/>
              <a:t>mail</a:t>
            </a:r>
            <a:r>
              <a:rPr lang="zh-CN" altLang="en-US" sz="3200" dirty="0"/>
              <a:t>的方式似乎很麻烦，视频会议互动也有点不满足大伙儿的要求。 </a:t>
            </a:r>
          </a:p>
          <a:p>
            <a:pPr marL="68580" indent="0">
              <a:buNone/>
            </a:pPr>
            <a:r>
              <a:rPr lang="zh-CN" altLang="en-US" sz="3200" dirty="0"/>
              <a:t>项目经理很纠结～～肿么办？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32647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2060848"/>
            <a:ext cx="7848871" cy="1362075"/>
          </a:xfrm>
        </p:spPr>
        <p:txBody>
          <a:bodyPr>
            <a:noAutofit/>
          </a:bodyPr>
          <a:lstStyle/>
          <a:p>
            <a:r>
              <a:rPr lang="en-US" altLang="zh-CN" sz="5400" dirty="0"/>
              <a:t>How do we carry it out</a:t>
            </a:r>
            <a:r>
              <a:rPr lang="en-US" altLang="zh-CN" sz="5400" dirty="0" smtClean="0"/>
              <a:t>?</a:t>
            </a:r>
            <a:endParaRPr lang="zh-CN" altLang="en-US" sz="5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228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404664"/>
            <a:ext cx="7024744" cy="1143000"/>
          </a:xfrm>
        </p:spPr>
        <p:txBody>
          <a:bodyPr/>
          <a:lstStyle/>
          <a:p>
            <a:r>
              <a:rPr lang="zh-CN" altLang="en-US" dirty="0" smtClean="0"/>
              <a:t>项目管理</a:t>
            </a:r>
            <a:r>
              <a:rPr lang="en-US" altLang="zh-CN" dirty="0" smtClean="0"/>
              <a:t>——Total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556792"/>
            <a:ext cx="7488832" cy="4275683"/>
          </a:xfrm>
        </p:spPr>
      </p:pic>
    </p:spTree>
    <p:extLst>
      <p:ext uri="{BB962C8B-B14F-4D97-AF65-F5344CB8AC3E}">
        <p14:creationId xmlns:p14="http://schemas.microsoft.com/office/powerpoint/2010/main" val="3292507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404664"/>
            <a:ext cx="7024744" cy="1143000"/>
          </a:xfrm>
        </p:spPr>
        <p:txBody>
          <a:bodyPr/>
          <a:lstStyle/>
          <a:p>
            <a:r>
              <a:rPr lang="zh-CN" altLang="en-US" dirty="0" smtClean="0"/>
              <a:t>项目管理</a:t>
            </a:r>
            <a:r>
              <a:rPr lang="en-US" altLang="zh-CN" dirty="0" smtClean="0"/>
              <a:t>——Details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28800"/>
            <a:ext cx="7992888" cy="4614056"/>
          </a:xfrm>
        </p:spPr>
      </p:pic>
    </p:spTree>
    <p:extLst>
      <p:ext uri="{BB962C8B-B14F-4D97-AF65-F5344CB8AC3E}">
        <p14:creationId xmlns:p14="http://schemas.microsoft.com/office/powerpoint/2010/main" val="738083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857055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初期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质量管理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2204864"/>
            <a:ext cx="6777317" cy="3508977"/>
          </a:xfrm>
        </p:spPr>
        <p:txBody>
          <a:bodyPr/>
          <a:lstStyle/>
          <a:p>
            <a:r>
              <a:rPr lang="zh-CN" altLang="en-US" dirty="0" smtClean="0"/>
              <a:t>命名规则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764704"/>
            <a:ext cx="5349455" cy="390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337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456183"/>
            <a:ext cx="7024744" cy="1143000"/>
          </a:xfrm>
        </p:spPr>
        <p:txBody>
          <a:bodyPr/>
          <a:lstStyle/>
          <a:p>
            <a:r>
              <a:rPr lang="zh-CN" altLang="en-US" b="1" dirty="0" smtClean="0"/>
              <a:t>螺旋模型</a:t>
            </a:r>
            <a:endParaRPr lang="zh-CN" altLang="en-US" b="1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80" y="2077743"/>
            <a:ext cx="3345040" cy="3356495"/>
          </a:xfrm>
        </p:spPr>
      </p:pic>
      <p:pic>
        <p:nvPicPr>
          <p:cNvPr id="6" name="内容占位符 5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72816"/>
            <a:ext cx="3672407" cy="3713502"/>
          </a:xfrm>
        </p:spPr>
      </p:pic>
      <p:sp>
        <p:nvSpPr>
          <p:cNvPr id="7" name="TextBox 6"/>
          <p:cNvSpPr txBox="1"/>
          <p:nvPr/>
        </p:nvSpPr>
        <p:spPr>
          <a:xfrm>
            <a:off x="899592" y="161607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第一循环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572000" y="1137518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第二循环</a:t>
            </a:r>
            <a:endParaRPr lang="zh-CN" alt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30754" y="5733256"/>
            <a:ext cx="7917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需求获取</a:t>
            </a:r>
            <a:r>
              <a:rPr lang="en-US" altLang="zh-CN" sz="3200" dirty="0"/>
              <a:t> </a:t>
            </a:r>
            <a:r>
              <a:rPr lang="en-US" altLang="zh-CN" sz="3200" dirty="0" smtClean="0"/>
              <a:t>    </a:t>
            </a:r>
            <a:r>
              <a:rPr lang="zh-CN" altLang="en-US" sz="3200" dirty="0" smtClean="0"/>
              <a:t>规格说明  原型  验收测试计划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46469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奥斯汀">
  <a:themeElements>
    <a:clrScheme name="奥斯汀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奥斯汀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241</TotalTime>
  <Words>349</Words>
  <Application>Microsoft Office PowerPoint</Application>
  <PresentationFormat>全屏显示(4:3)</PresentationFormat>
  <Paragraphs>143</Paragraphs>
  <Slides>36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奥斯汀</vt:lpstr>
      <vt:lpstr>共享白板</vt:lpstr>
      <vt:lpstr>Contents</vt:lpstr>
      <vt:lpstr>What’s the project?</vt:lpstr>
      <vt:lpstr>Question?</vt:lpstr>
      <vt:lpstr>How do we carry it out?</vt:lpstr>
      <vt:lpstr>项目管理——Total</vt:lpstr>
      <vt:lpstr>项目管理——Details</vt:lpstr>
      <vt:lpstr>初期 质量管理</vt:lpstr>
      <vt:lpstr>螺旋模型</vt:lpstr>
      <vt:lpstr>Solutions</vt:lpstr>
      <vt:lpstr>第三循环  3/18~4/15 ——Important High Level Design</vt:lpstr>
      <vt:lpstr>Problem&amp;Feature</vt:lpstr>
      <vt:lpstr>第四循环 4/18~6/4</vt:lpstr>
      <vt:lpstr>系统架构       Java + RMI +socket+ MySQL</vt:lpstr>
      <vt:lpstr>PowerPoint 演示文稿</vt:lpstr>
      <vt:lpstr>详细开发责任制</vt:lpstr>
      <vt:lpstr>分工</vt:lpstr>
      <vt:lpstr>单元测试</vt:lpstr>
      <vt:lpstr>集成测试   Review  svn+hudson+maven+tomcat+sonar</vt:lpstr>
      <vt:lpstr>验收测试</vt:lpstr>
      <vt:lpstr>Others</vt:lpstr>
      <vt:lpstr>What do we experience?</vt:lpstr>
      <vt:lpstr>PowerPoint 演示文稿</vt:lpstr>
      <vt:lpstr>What’s the product?</vt:lpstr>
      <vt:lpstr>Fearures</vt:lpstr>
      <vt:lpstr>Board Control</vt:lpstr>
      <vt:lpstr>白板</vt:lpstr>
      <vt:lpstr>广播数据流——白板、文字聊天</vt:lpstr>
      <vt:lpstr>Exception</vt:lpstr>
      <vt:lpstr>Break Down—Client、Server</vt:lpstr>
      <vt:lpstr>语音系统</vt:lpstr>
      <vt:lpstr>语音技术</vt:lpstr>
      <vt:lpstr>File share</vt:lpstr>
      <vt:lpstr>点对点数据流——文件共享</vt:lpstr>
      <vt:lpstr>会议管理&amp;聊天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liveangel</dc:creator>
  <cp:lastModifiedBy>liveangel</cp:lastModifiedBy>
  <cp:revision>252</cp:revision>
  <dcterms:created xsi:type="dcterms:W3CDTF">2012-06-13T11:07:59Z</dcterms:created>
  <dcterms:modified xsi:type="dcterms:W3CDTF">2012-06-14T07:50:00Z</dcterms:modified>
</cp:coreProperties>
</file>