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31"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A11AC-2787-436B-B048-6E5F114E0243}"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AB512-1136-4A13-BBDF-FDF37094E125}" type="slidenum">
              <a:rPr lang="zh-CN" altLang="en-US" smtClean="0"/>
              <a:t>‹#›</a:t>
            </a:fld>
            <a:endParaRPr lang="zh-CN" altLang="en-US"/>
          </a:p>
        </p:txBody>
      </p:sp>
    </p:spTree>
    <p:extLst>
      <p:ext uri="{BB962C8B-B14F-4D97-AF65-F5344CB8AC3E}">
        <p14:creationId xmlns:p14="http://schemas.microsoft.com/office/powerpoint/2010/main" val="1886341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dotnet/api/microsoft.aspnetcore.components.componentbase.onparameterss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sng" dirty="0" err="1">
                <a:solidFill>
                  <a:srgbClr val="171717"/>
                </a:solidFill>
                <a:effectLst/>
                <a:latin typeface="Segoe UI" panose="020B0502040204020203" pitchFamily="34" charset="0"/>
                <a:hlinkClick r:id="rId3"/>
              </a:rPr>
              <a:t>OnParametersSet</a:t>
            </a:r>
            <a:r>
              <a:rPr lang="en-US" altLang="zh-CN" b="0" i="0" u="sng" dirty="0">
                <a:solidFill>
                  <a:srgbClr val="171717"/>
                </a:solidFill>
                <a:effectLst/>
                <a:latin typeface="Segoe UI" panose="020B0502040204020203" pitchFamily="34" charset="0"/>
              </a:rPr>
              <a:t>{Async}  </a:t>
            </a:r>
            <a:r>
              <a:rPr lang="zh-CN" altLang="en-US" b="0" i="0" u="sng" dirty="0">
                <a:solidFill>
                  <a:srgbClr val="171717"/>
                </a:solidFill>
                <a:effectLst/>
                <a:latin typeface="Segoe UI" panose="020B0502040204020203" pitchFamily="34" charset="0"/>
              </a:rPr>
              <a:t>组件初始化时触发 或者 父组件参数改变（简单参数会进行判断，复杂参数不进行判断，默认修改</a:t>
            </a:r>
            <a:endParaRPr lang="en-US" altLang="zh-CN" b="0" i="0" u="sng" dirty="0">
              <a:solidFill>
                <a:srgbClr val="171717"/>
              </a:solidFill>
              <a:effectLst/>
              <a:latin typeface="Segoe UI" panose="020B0502040204020203" pitchFamily="34" charset="0"/>
            </a:endParaRPr>
          </a:p>
          <a:p>
            <a:endParaRPr lang="en-US" altLang="zh-CN" b="0" i="0" u="sng" dirty="0">
              <a:solidFill>
                <a:srgbClr val="171717"/>
              </a:solidFill>
              <a:effectLst/>
              <a:latin typeface="Segoe UI" panose="020B0502040204020203" pitchFamily="34" charset="0"/>
            </a:endParaRPr>
          </a:p>
          <a:p>
            <a:r>
              <a:rPr lang="zh-CN" altLang="en-US" b="0" i="0" u="sng" dirty="0">
                <a:solidFill>
                  <a:srgbClr val="171717"/>
                </a:solidFill>
                <a:effectLst/>
                <a:latin typeface="Segoe UI" panose="020B0502040204020203" pitchFamily="34" charset="0"/>
              </a:rPr>
              <a:t>）</a:t>
            </a:r>
            <a:endParaRPr lang="zh-CN" altLang="en-US" dirty="0"/>
          </a:p>
        </p:txBody>
      </p:sp>
      <p:sp>
        <p:nvSpPr>
          <p:cNvPr id="4" name="灯片编号占位符 3"/>
          <p:cNvSpPr>
            <a:spLocks noGrp="1"/>
          </p:cNvSpPr>
          <p:nvPr>
            <p:ph type="sldNum" sz="quarter" idx="5"/>
          </p:nvPr>
        </p:nvSpPr>
        <p:spPr/>
        <p:txBody>
          <a:bodyPr/>
          <a:lstStyle/>
          <a:p>
            <a:fld id="{221AB512-1136-4A13-BBDF-FDF37094E125}" type="slidenum">
              <a:rPr lang="zh-CN" altLang="en-US" smtClean="0"/>
              <a:t>2</a:t>
            </a:fld>
            <a:endParaRPr lang="zh-CN" altLang="en-US"/>
          </a:p>
        </p:txBody>
      </p:sp>
    </p:spTree>
    <p:extLst>
      <p:ext uri="{BB962C8B-B14F-4D97-AF65-F5344CB8AC3E}">
        <p14:creationId xmlns:p14="http://schemas.microsoft.com/office/powerpoint/2010/main" val="348837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firstRender</a:t>
            </a:r>
            <a:r>
              <a:rPr lang="en-US" altLang="zh-CN" sz="12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zh-CN" altLang="en-US" sz="12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区分是否第一次初始化，保证某些操作只在初始化时执行一次。</a:t>
            </a:r>
            <a:endParaRPr lang="zh-CN" altLang="en-US" dirty="0"/>
          </a:p>
        </p:txBody>
      </p:sp>
      <p:sp>
        <p:nvSpPr>
          <p:cNvPr id="4" name="灯片编号占位符 3"/>
          <p:cNvSpPr>
            <a:spLocks noGrp="1"/>
          </p:cNvSpPr>
          <p:nvPr>
            <p:ph type="sldNum" sz="quarter" idx="5"/>
          </p:nvPr>
        </p:nvSpPr>
        <p:spPr/>
        <p:txBody>
          <a:bodyPr/>
          <a:lstStyle/>
          <a:p>
            <a:fld id="{221AB512-1136-4A13-BBDF-FDF37094E125}" type="slidenum">
              <a:rPr lang="zh-CN" altLang="en-US" smtClean="0"/>
              <a:t>3</a:t>
            </a:fld>
            <a:endParaRPr lang="zh-CN" altLang="en-US"/>
          </a:p>
        </p:txBody>
      </p:sp>
    </p:spTree>
    <p:extLst>
      <p:ext uri="{BB962C8B-B14F-4D97-AF65-F5344CB8AC3E}">
        <p14:creationId xmlns:p14="http://schemas.microsoft.com/office/powerpoint/2010/main" val="163974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08A47-336C-41EC-BB4E-E8D27F4A0E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CA0F99-3090-4D68-ADCD-2B89F980E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B2708A-933C-4865-85D9-2E14EEF53343}"/>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0F57F108-C3D9-42F6-B380-EC0B637F63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679892-B55F-4F79-BDC1-FD054A3420E4}"/>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200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53FF9-2ED8-4AC5-A742-5C4A55287A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1A62C5-1518-45C3-9FCA-1F9E6D2375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53C5D3-3100-4589-A205-A70A9BB0572B}"/>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DD28684B-F761-4F2B-9862-4174D4698D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B3FA7-7DEF-4235-8B34-71D47FA183EB}"/>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13817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DA16B4-5C0C-4B5B-AAA4-EA12D82584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95CF68-4235-4D0C-8169-BF8A4137A5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463262-A74B-4DD6-985C-150FEF47878C}"/>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02FF3712-56C4-4A95-BA2F-B1182880AD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BF3F6-CC5C-4E31-801C-DB51FA731603}"/>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186346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03992-15F6-491C-964B-8120749A40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94BFFB-ED3E-46EF-A21E-4A4C26D4E3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B0068F-C085-49C3-ACB0-CCA46C8373BE}"/>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B4C9F3BD-A38A-440C-B81B-4756A7DA4A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69EF11-76E8-4310-A802-EE0A81A12EEA}"/>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75022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61D28-B214-49A4-AC43-07DE80A950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DE1BD5-E4F6-4DB7-BB87-7F24B770A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148B97-4A7B-42BC-BF96-5B0FDD616E8D}"/>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DD4669D8-E11B-4F74-B5C9-41E561C284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4D5FE0-7D2D-4C78-AEC6-D2E4994DEDFF}"/>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24488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A5BAF-4C75-4EC1-8C57-51148501D8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335419-560D-4D30-846C-B46EC6B54F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5E3449-0407-4157-A562-227AC2D61E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EE000D-A8AA-456E-86C7-2F6FDA115066}"/>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69AB395-48E2-4225-B64F-2CC1FE3BE6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C364F1-BEC2-4DDC-9287-805FA862DBB2}"/>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377742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F3507-A29D-428E-9CF2-E2102EF2CA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7BFDAB-76DC-4A29-92A8-3F05D66CB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589FC1-6465-4E7B-B892-85698F3CC53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AC40C7-731F-4C77-9F6A-2708CCCED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D8309-6DD9-4DD3-9C9D-405FB03919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6375F5-267F-4A66-83A9-2208700A9AD0}"/>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500957F6-B3EE-4356-B544-55DD003C48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4ED7DA-1419-4C6E-AA47-9DD73F752DAC}"/>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4877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F3CFE-11D8-445F-AEF7-47B04AFF7A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A23E62-4703-41E5-B1A9-59EFDF6DDFFE}"/>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A60CA752-A473-4551-AA0B-D9EDCB3F18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A3728E-4B11-46BA-BB4F-FF1EF5D668E0}"/>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81541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35958C-248A-433E-A880-440722E6D323}"/>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D50E7823-56F4-4633-8E97-66B97F767D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58C17E-F2D5-45A9-B310-38C3153EF9FF}"/>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22450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8F090-73C3-4757-B185-4402734E49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83F366-DBFD-48CA-9E07-0D9038C00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606798-9625-4127-8350-ED31262C5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374D29-E509-4547-A38E-C5732E4E6AEB}"/>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C94DD93A-D8EF-478C-BFA3-DADB485FE4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C448CF-9D03-4A49-839A-6712925D07AE}"/>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67363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28004-B7F3-4580-B3A7-8FE80DF659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125A5E-A52D-4C8C-818A-4789453BA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9A6B89-E4C4-44C8-85B9-18F33CD7C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070ECD-BFA4-4876-A18B-4198E47E1C3B}"/>
              </a:ext>
            </a:extLst>
          </p:cNvPr>
          <p:cNvSpPr>
            <a:spLocks noGrp="1"/>
          </p:cNvSpPr>
          <p:nvPr>
            <p:ph type="dt" sz="half" idx="10"/>
          </p:nvPr>
        </p:nvSpPr>
        <p:spPr/>
        <p:txBody>
          <a:bodyPr/>
          <a:lstStyle/>
          <a:p>
            <a:fld id="{A04343F5-D51C-451C-A887-C0D4FCD0414B}"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E31D034-02A5-48AB-87FE-E8D7C3BDB7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5F826C-B0B9-435D-81F4-24A23859DF6F}"/>
              </a:ext>
            </a:extLst>
          </p:cNvPr>
          <p:cNvSpPr>
            <a:spLocks noGrp="1"/>
          </p:cNvSpPr>
          <p:nvPr>
            <p:ph type="sldNum" sz="quarter" idx="12"/>
          </p:nvPr>
        </p:nvSpPr>
        <p:spPr/>
        <p:txBody>
          <a:body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200386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3969CD-998B-4BEF-AE7A-D78102F12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0E835A-FD64-42CA-BA3F-F47B42343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B2D90C-E602-4E2A-BF26-C86C706DA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343F5-D51C-451C-A887-C0D4FCD0414B}"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1AFC0F0-C768-41E5-A59A-E10984490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7E0679-0013-4028-ADF6-FD278C5A4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16197-4904-4CDF-98FA-2B1B55C26900}" type="slidenum">
              <a:rPr lang="zh-CN" altLang="en-US" smtClean="0"/>
              <a:t>‹#›</a:t>
            </a:fld>
            <a:endParaRPr lang="zh-CN" altLang="en-US"/>
          </a:p>
        </p:txBody>
      </p:sp>
    </p:spTree>
    <p:extLst>
      <p:ext uri="{BB962C8B-B14F-4D97-AF65-F5344CB8AC3E}">
        <p14:creationId xmlns:p14="http://schemas.microsoft.com/office/powerpoint/2010/main" val="76140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dotnet/api/microsoft.aspnetcore.components.componentbase.onparameterssetasync" TargetMode="External"/><Relationship Id="rId3" Type="http://schemas.openxmlformats.org/officeDocument/2006/relationships/image" Target="../media/image1.png"/><Relationship Id="rId7" Type="http://schemas.openxmlformats.org/officeDocument/2006/relationships/hyperlink" Target="https://docs.microsoft.com/en-us/dotnet/api/microsoft.aspnetcore.components.componentbase.onparameterss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cs.microsoft.com/en-us/dotnet/api/microsoft.aspnetcore.components.componentbase.oninitializedasync" TargetMode="External"/><Relationship Id="rId5" Type="http://schemas.openxmlformats.org/officeDocument/2006/relationships/hyperlink" Target="https://docs.microsoft.com/en-us/dotnet/api/microsoft.aspnetcore.components.componentbase.oninitialized" TargetMode="External"/><Relationship Id="rId4" Type="http://schemas.openxmlformats.org/officeDocument/2006/relationships/hyperlink" Target="https://docs.microsoft.com/en-us/dotnet/api/microsoft.aspnetcore.components.componentbase.setparametersasync"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api/microsoft.aspnetcore.components.componentbase.onafterren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microsoft.com/en-us/dotnet/api/microsoft.aspnetcore.components.componentbase.onafterrenderasy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1E33A-C19D-4686-B37B-C76154046680}"/>
              </a:ext>
            </a:extLst>
          </p:cNvPr>
          <p:cNvSpPr>
            <a:spLocks noGrp="1"/>
          </p:cNvSpPr>
          <p:nvPr>
            <p:ph type="ctrTitle"/>
          </p:nvPr>
        </p:nvSpPr>
        <p:spPr/>
        <p:txBody>
          <a:bodyPr/>
          <a:lstStyle/>
          <a:p>
            <a:r>
              <a:rPr lang="en-US" altLang="zh-CN" dirty="0" err="1"/>
              <a:t>Blazor</a:t>
            </a:r>
            <a:r>
              <a:rPr lang="en-US" altLang="zh-CN" dirty="0"/>
              <a:t> </a:t>
            </a:r>
            <a:r>
              <a:rPr lang="zh-CN" altLang="en-US" dirty="0"/>
              <a:t>基础</a:t>
            </a:r>
          </a:p>
        </p:txBody>
      </p:sp>
      <p:sp>
        <p:nvSpPr>
          <p:cNvPr id="3" name="副标题 2">
            <a:extLst>
              <a:ext uri="{FF2B5EF4-FFF2-40B4-BE49-F238E27FC236}">
                <a16:creationId xmlns:a16="http://schemas.microsoft.com/office/drawing/2014/main" id="{0AA8F336-1249-4742-B268-F9528628F13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68068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458F1-A138-4263-A3B9-F1AF9A7272CF}"/>
              </a:ext>
            </a:extLst>
          </p:cNvPr>
          <p:cNvSpPr>
            <a:spLocks noGrp="1"/>
          </p:cNvSpPr>
          <p:nvPr>
            <p:ph type="title"/>
          </p:nvPr>
        </p:nvSpPr>
        <p:spPr/>
        <p:txBody>
          <a:bodyPr/>
          <a:lstStyle/>
          <a:p>
            <a:pPr algn="l"/>
            <a:r>
              <a:rPr lang="en-US" altLang="zh-CN" b="1" i="0" dirty="0">
                <a:solidFill>
                  <a:srgbClr val="171717"/>
                </a:solidFill>
                <a:effectLst/>
                <a:latin typeface="Segoe UI" panose="020B0502040204020203" pitchFamily="34" charset="0"/>
              </a:rPr>
              <a:t>Razor component lifecycle</a:t>
            </a:r>
          </a:p>
        </p:txBody>
      </p:sp>
      <p:pic>
        <p:nvPicPr>
          <p:cNvPr id="5" name="内容占位符 4">
            <a:extLst>
              <a:ext uri="{FF2B5EF4-FFF2-40B4-BE49-F238E27FC236}">
                <a16:creationId xmlns:a16="http://schemas.microsoft.com/office/drawing/2014/main" id="{A8AD107D-17B6-405E-B06F-156347C1F1CA}"/>
              </a:ext>
            </a:extLst>
          </p:cNvPr>
          <p:cNvPicPr>
            <a:picLocks noGrp="1" noChangeAspect="1"/>
          </p:cNvPicPr>
          <p:nvPr>
            <p:ph idx="1"/>
          </p:nvPr>
        </p:nvPicPr>
        <p:blipFill>
          <a:blip r:embed="rId3"/>
          <a:stretch>
            <a:fillRect/>
          </a:stretch>
        </p:blipFill>
        <p:spPr>
          <a:xfrm>
            <a:off x="838200" y="1690688"/>
            <a:ext cx="3339071" cy="4351338"/>
          </a:xfrm>
          <a:prstGeom prst="rect">
            <a:avLst/>
          </a:prstGeom>
        </p:spPr>
      </p:pic>
      <p:sp>
        <p:nvSpPr>
          <p:cNvPr id="9" name="文本框 8">
            <a:extLst>
              <a:ext uri="{FF2B5EF4-FFF2-40B4-BE49-F238E27FC236}">
                <a16:creationId xmlns:a16="http://schemas.microsoft.com/office/drawing/2014/main" id="{071D9225-7B87-4F78-9B30-C08597DB1653}"/>
              </a:ext>
            </a:extLst>
          </p:cNvPr>
          <p:cNvSpPr txBox="1"/>
          <p:nvPr/>
        </p:nvSpPr>
        <p:spPr>
          <a:xfrm>
            <a:off x="4500281" y="1425406"/>
            <a:ext cx="7548283" cy="646331"/>
          </a:xfrm>
          <a:prstGeom prst="rect">
            <a:avLst/>
          </a:prstGeom>
          <a:noFill/>
        </p:spPr>
        <p:txBody>
          <a:bodyPr wrap="square">
            <a:spAutoFit/>
          </a:bodyPr>
          <a:lstStyle/>
          <a:p>
            <a:r>
              <a:rPr lang="en-US" altLang="zh-CN" b="0" i="0" u="none" strike="noStrike" dirty="0" err="1">
                <a:effectLst/>
                <a:latin typeface="Segoe UI" panose="020B0502040204020203" pitchFamily="34" charset="0"/>
                <a:hlinkClick r:id="rId4"/>
              </a:rPr>
              <a:t>SetParametersAsync</a:t>
            </a:r>
            <a:r>
              <a:rPr lang="en-US" altLang="zh-CN" b="0" i="0" dirty="0">
                <a:solidFill>
                  <a:srgbClr val="171717"/>
                </a:solidFill>
                <a:effectLst/>
                <a:latin typeface="Segoe UI" panose="020B0502040204020203" pitchFamily="34" charset="0"/>
              </a:rPr>
              <a:t> sets parameters supplied by the component's parent in the render tree or from route parameters.</a:t>
            </a:r>
            <a:endParaRPr lang="zh-CN" altLang="en-US" dirty="0"/>
          </a:p>
        </p:txBody>
      </p:sp>
      <p:cxnSp>
        <p:nvCxnSpPr>
          <p:cNvPr id="11" name="直接箭头连接符 10">
            <a:extLst>
              <a:ext uri="{FF2B5EF4-FFF2-40B4-BE49-F238E27FC236}">
                <a16:creationId xmlns:a16="http://schemas.microsoft.com/office/drawing/2014/main" id="{C0187F67-8578-4795-B2B2-2720747FB4C4}"/>
              </a:ext>
            </a:extLst>
          </p:cNvPr>
          <p:cNvCxnSpPr>
            <a:endCxn id="9" idx="1"/>
          </p:cNvCxnSpPr>
          <p:nvPr/>
        </p:nvCxnSpPr>
        <p:spPr>
          <a:xfrm flipV="1">
            <a:off x="2277035" y="1748572"/>
            <a:ext cx="2223246" cy="9946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文本框 12">
            <a:extLst>
              <a:ext uri="{FF2B5EF4-FFF2-40B4-BE49-F238E27FC236}">
                <a16:creationId xmlns:a16="http://schemas.microsoft.com/office/drawing/2014/main" id="{3D63D762-8E7F-4BC6-BA65-E5CC34B5D4C3}"/>
              </a:ext>
            </a:extLst>
          </p:cNvPr>
          <p:cNvSpPr txBox="1"/>
          <p:nvPr/>
        </p:nvSpPr>
        <p:spPr>
          <a:xfrm>
            <a:off x="4500280" y="2245886"/>
            <a:ext cx="7548281" cy="923330"/>
          </a:xfrm>
          <a:prstGeom prst="rect">
            <a:avLst/>
          </a:prstGeom>
          <a:noFill/>
        </p:spPr>
        <p:txBody>
          <a:bodyPr wrap="square">
            <a:spAutoFit/>
          </a:bodyPr>
          <a:lstStyle/>
          <a:p>
            <a:r>
              <a:rPr lang="en-US" altLang="zh-CN" b="0" i="0" u="sng" dirty="0" err="1">
                <a:effectLst/>
                <a:latin typeface="Segoe UI" panose="020B0502040204020203" pitchFamily="34" charset="0"/>
                <a:hlinkClick r:id="rId5"/>
              </a:rPr>
              <a:t>OnInitialized</a:t>
            </a:r>
            <a:r>
              <a:rPr lang="en-US" altLang="zh-CN" b="0" i="0" dirty="0">
                <a:solidFill>
                  <a:srgbClr val="171717"/>
                </a:solidFill>
                <a:effectLst/>
                <a:latin typeface="Segoe UI" panose="020B0502040204020203" pitchFamily="34" charset="0"/>
              </a:rPr>
              <a:t> and </a:t>
            </a:r>
            <a:r>
              <a:rPr lang="en-US" altLang="zh-CN" b="0" i="0" u="none" strike="noStrike" dirty="0" err="1">
                <a:effectLst/>
                <a:latin typeface="Segoe UI" panose="020B0502040204020203" pitchFamily="34" charset="0"/>
                <a:hlinkClick r:id="rId6"/>
              </a:rPr>
              <a:t>OnInitializedAsync</a:t>
            </a:r>
            <a:r>
              <a:rPr lang="en-US" altLang="zh-CN" b="0" i="0" dirty="0">
                <a:solidFill>
                  <a:srgbClr val="171717"/>
                </a:solidFill>
                <a:effectLst/>
                <a:latin typeface="Segoe UI" panose="020B0502040204020203" pitchFamily="34" charset="0"/>
              </a:rPr>
              <a:t> are invoked when the component is initialized after having received its initial parameters in </a:t>
            </a:r>
            <a:r>
              <a:rPr lang="en-US" altLang="zh-CN" b="0" i="0" u="none" strike="noStrike" dirty="0" err="1">
                <a:effectLst/>
                <a:latin typeface="Segoe UI" panose="020B0502040204020203" pitchFamily="34" charset="0"/>
                <a:hlinkClick r:id="rId4"/>
              </a:rPr>
              <a:t>SetParametersAsync</a:t>
            </a:r>
            <a:r>
              <a:rPr lang="en-US" altLang="zh-CN" b="0" i="0" dirty="0">
                <a:solidFill>
                  <a:srgbClr val="171717"/>
                </a:solidFill>
                <a:effectLst/>
                <a:latin typeface="Segoe UI" panose="020B0502040204020203" pitchFamily="34" charset="0"/>
              </a:rPr>
              <a:t>.</a:t>
            </a:r>
            <a:endParaRPr lang="zh-CN" altLang="en-US" dirty="0"/>
          </a:p>
        </p:txBody>
      </p:sp>
      <p:cxnSp>
        <p:nvCxnSpPr>
          <p:cNvPr id="15" name="直接箭头连接符 14">
            <a:extLst>
              <a:ext uri="{FF2B5EF4-FFF2-40B4-BE49-F238E27FC236}">
                <a16:creationId xmlns:a16="http://schemas.microsoft.com/office/drawing/2014/main" id="{BD8F6F62-3066-4C15-A3C6-150427E0B355}"/>
              </a:ext>
            </a:extLst>
          </p:cNvPr>
          <p:cNvCxnSpPr>
            <a:cxnSpLocks/>
            <a:endCxn id="13" idx="1"/>
          </p:cNvCxnSpPr>
          <p:nvPr/>
        </p:nvCxnSpPr>
        <p:spPr>
          <a:xfrm flipV="1">
            <a:off x="2214282" y="2707551"/>
            <a:ext cx="2285998" cy="4616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文本框 16">
            <a:extLst>
              <a:ext uri="{FF2B5EF4-FFF2-40B4-BE49-F238E27FC236}">
                <a16:creationId xmlns:a16="http://schemas.microsoft.com/office/drawing/2014/main" id="{83B4CE8B-041E-4951-BFFB-AFC112E19098}"/>
              </a:ext>
            </a:extLst>
          </p:cNvPr>
          <p:cNvSpPr txBox="1"/>
          <p:nvPr/>
        </p:nvSpPr>
        <p:spPr>
          <a:xfrm>
            <a:off x="4500281" y="3204865"/>
            <a:ext cx="7548282" cy="2585323"/>
          </a:xfrm>
          <a:prstGeom prst="rect">
            <a:avLst/>
          </a:prstGeom>
          <a:noFill/>
        </p:spPr>
        <p:txBody>
          <a:bodyPr wrap="square">
            <a:spAutoFit/>
          </a:bodyPr>
          <a:lstStyle/>
          <a:p>
            <a:pPr algn="l"/>
            <a:r>
              <a:rPr lang="en-US" altLang="zh-CN" b="0" i="0" u="sng" dirty="0" err="1">
                <a:solidFill>
                  <a:srgbClr val="171717"/>
                </a:solidFill>
                <a:effectLst/>
                <a:latin typeface="Segoe UI" panose="020B0502040204020203" pitchFamily="34" charset="0"/>
                <a:hlinkClick r:id="rId7"/>
              </a:rPr>
              <a:t>OnParametersSet</a:t>
            </a:r>
            <a:r>
              <a:rPr lang="en-US" altLang="zh-CN" b="0" i="0" dirty="0">
                <a:solidFill>
                  <a:srgbClr val="171717"/>
                </a:solidFill>
                <a:effectLst/>
                <a:latin typeface="Segoe UI" panose="020B0502040204020203" pitchFamily="34" charset="0"/>
              </a:rPr>
              <a:t> or </a:t>
            </a:r>
            <a:r>
              <a:rPr lang="en-US" altLang="zh-CN" b="0" i="0" u="none" strike="noStrike" dirty="0" err="1">
                <a:solidFill>
                  <a:srgbClr val="171717"/>
                </a:solidFill>
                <a:effectLst/>
                <a:latin typeface="Segoe UI" panose="020B0502040204020203" pitchFamily="34" charset="0"/>
                <a:hlinkClick r:id="rId8"/>
              </a:rPr>
              <a:t>OnParametersSetAsync</a:t>
            </a:r>
            <a:r>
              <a:rPr lang="en-US" altLang="zh-CN" b="0" i="0" dirty="0">
                <a:solidFill>
                  <a:srgbClr val="171717"/>
                </a:solidFill>
                <a:effectLst/>
                <a:latin typeface="Segoe UI" panose="020B0502040204020203" pitchFamily="34" charset="0"/>
              </a:rPr>
              <a:t> are called:</a:t>
            </a:r>
          </a:p>
          <a:p>
            <a:pPr algn="l">
              <a:buFont typeface="Arial" panose="020B0604020202020204" pitchFamily="34" charset="0"/>
              <a:buChar char="•"/>
            </a:pPr>
            <a:r>
              <a:rPr lang="en-US" altLang="zh-CN" b="0" i="0" dirty="0">
                <a:solidFill>
                  <a:srgbClr val="171717"/>
                </a:solidFill>
                <a:effectLst/>
                <a:latin typeface="Segoe UI" panose="020B0502040204020203" pitchFamily="34" charset="0"/>
              </a:rPr>
              <a:t>After the component is initialized in </a:t>
            </a:r>
            <a:r>
              <a:rPr lang="en-US" altLang="zh-CN" b="0" i="0" u="none" strike="noStrike" dirty="0" err="1">
                <a:solidFill>
                  <a:srgbClr val="171717"/>
                </a:solidFill>
                <a:effectLst/>
                <a:latin typeface="Segoe UI" panose="020B0502040204020203" pitchFamily="34" charset="0"/>
                <a:hlinkClick r:id="rId5"/>
              </a:rPr>
              <a:t>OnInitialized</a:t>
            </a:r>
            <a:r>
              <a:rPr lang="en-US" altLang="zh-CN" b="0" i="0" dirty="0">
                <a:solidFill>
                  <a:srgbClr val="171717"/>
                </a:solidFill>
                <a:effectLst/>
                <a:latin typeface="Segoe UI" panose="020B0502040204020203" pitchFamily="34" charset="0"/>
              </a:rPr>
              <a:t> or </a:t>
            </a:r>
            <a:r>
              <a:rPr lang="en-US" altLang="zh-CN" b="0" i="0" u="none" strike="noStrike" dirty="0" err="1">
                <a:solidFill>
                  <a:srgbClr val="171717"/>
                </a:solidFill>
                <a:effectLst/>
                <a:latin typeface="Segoe UI" panose="020B0502040204020203" pitchFamily="34" charset="0"/>
                <a:hlinkClick r:id="rId6"/>
              </a:rPr>
              <a:t>OnInitializedAsync</a:t>
            </a:r>
            <a:r>
              <a:rPr lang="en-US" altLang="zh-CN" b="0" i="0" dirty="0">
                <a:solidFill>
                  <a:srgbClr val="171717"/>
                </a:solidFill>
                <a:effectLst/>
                <a:latin typeface="Segoe UI" panose="020B0502040204020203" pitchFamily="34" charset="0"/>
              </a:rPr>
              <a:t>.</a:t>
            </a:r>
          </a:p>
          <a:p>
            <a:pPr algn="l">
              <a:buFont typeface="Arial" panose="020B0604020202020204" pitchFamily="34" charset="0"/>
              <a:buChar char="•"/>
            </a:pPr>
            <a:r>
              <a:rPr lang="en-US" altLang="zh-CN" b="0" i="0" dirty="0">
                <a:solidFill>
                  <a:srgbClr val="171717"/>
                </a:solidFill>
                <a:effectLst/>
                <a:latin typeface="Segoe UI" panose="020B0502040204020203" pitchFamily="34" charset="0"/>
              </a:rPr>
              <a:t>When the parent component </a:t>
            </a:r>
            <a:r>
              <a:rPr lang="en-US" altLang="zh-CN" b="0" i="0" dirty="0" err="1">
                <a:solidFill>
                  <a:srgbClr val="171717"/>
                </a:solidFill>
                <a:effectLst/>
                <a:latin typeface="Segoe UI" panose="020B0502040204020203" pitchFamily="34" charset="0"/>
              </a:rPr>
              <a:t>rerenders</a:t>
            </a:r>
            <a:r>
              <a:rPr lang="en-US" altLang="zh-CN" b="0" i="0" dirty="0">
                <a:solidFill>
                  <a:srgbClr val="171717"/>
                </a:solidFill>
                <a:effectLst/>
                <a:latin typeface="Segoe UI" panose="020B0502040204020203" pitchFamily="34" charset="0"/>
              </a:rPr>
              <a:t> and supplies:</a:t>
            </a:r>
          </a:p>
          <a:p>
            <a:pPr marL="742950" lvl="1" indent="-285750" algn="l">
              <a:buFont typeface="Arial" panose="020B0604020202020204" pitchFamily="34" charset="0"/>
              <a:buChar char="•"/>
            </a:pPr>
            <a:r>
              <a:rPr lang="en-US" altLang="zh-CN" b="0" i="0" dirty="0">
                <a:solidFill>
                  <a:srgbClr val="171717"/>
                </a:solidFill>
                <a:effectLst/>
                <a:latin typeface="Segoe UI" panose="020B0502040204020203" pitchFamily="34" charset="0"/>
              </a:rPr>
              <a:t>Known primitive immutable types when at least one parameter has changed.</a:t>
            </a:r>
          </a:p>
          <a:p>
            <a:pPr marL="742950" lvl="1" indent="-285750" algn="l">
              <a:buFont typeface="Arial" panose="020B0604020202020204" pitchFamily="34" charset="0"/>
              <a:buChar char="•"/>
            </a:pPr>
            <a:r>
              <a:rPr lang="en-US" altLang="zh-CN" b="0" i="0" dirty="0">
                <a:solidFill>
                  <a:srgbClr val="171717"/>
                </a:solidFill>
                <a:effectLst/>
                <a:latin typeface="Segoe UI" panose="020B0502040204020203" pitchFamily="34" charset="0"/>
              </a:rPr>
              <a:t>Complex-typed parameters. The framework can't know whether the values of a complex-typed parameter have mutated internally, so the framework always treats the parameter set as changed when one or more complex-typed parameters are present.</a:t>
            </a:r>
          </a:p>
        </p:txBody>
      </p:sp>
      <p:cxnSp>
        <p:nvCxnSpPr>
          <p:cNvPr id="20" name="直接箭头连接符 19">
            <a:extLst>
              <a:ext uri="{FF2B5EF4-FFF2-40B4-BE49-F238E27FC236}">
                <a16:creationId xmlns:a16="http://schemas.microsoft.com/office/drawing/2014/main" id="{A5587667-9E9D-41BF-A7BE-1853C51C02E8}"/>
              </a:ext>
            </a:extLst>
          </p:cNvPr>
          <p:cNvCxnSpPr>
            <a:endCxn id="17" idx="1"/>
          </p:cNvCxnSpPr>
          <p:nvPr/>
        </p:nvCxnSpPr>
        <p:spPr>
          <a:xfrm flipV="1">
            <a:off x="2277035" y="4497527"/>
            <a:ext cx="2223246" cy="2627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6949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C1D1BA-AD8A-4AFB-9259-FFB7D2B84B0F}"/>
              </a:ext>
            </a:extLst>
          </p:cNvPr>
          <p:cNvSpPr txBox="1"/>
          <p:nvPr/>
        </p:nvSpPr>
        <p:spPr>
          <a:xfrm>
            <a:off x="349492" y="2657345"/>
            <a:ext cx="11071712" cy="2769989"/>
          </a:xfrm>
          <a:prstGeom prst="rect">
            <a:avLst/>
          </a:prstGeom>
          <a:noFill/>
        </p:spPr>
        <p:txBody>
          <a:bodyPr wrap="square">
            <a:spAutoFit/>
          </a:bodyPr>
          <a:lstStyle/>
          <a:p>
            <a:r>
              <a:rPr lang="en-US" altLang="zh-CN" b="0" i="0" u="none" strike="noStrike" dirty="0" err="1">
                <a:effectLst/>
                <a:latin typeface="Segoe UI" panose="020B0502040204020203" pitchFamily="34" charset="0"/>
                <a:hlinkClick r:id="rId3"/>
              </a:rPr>
              <a:t>OnAfterRender</a:t>
            </a:r>
            <a:r>
              <a:rPr lang="en-US" altLang="zh-CN" b="0" i="0" dirty="0">
                <a:solidFill>
                  <a:srgbClr val="171717"/>
                </a:solidFill>
                <a:effectLst/>
                <a:latin typeface="Segoe UI" panose="020B0502040204020203" pitchFamily="34" charset="0"/>
              </a:rPr>
              <a:t> and </a:t>
            </a:r>
            <a:r>
              <a:rPr lang="en-US" altLang="zh-CN" b="0" i="0" u="none" strike="noStrike" dirty="0" err="1">
                <a:effectLst/>
                <a:latin typeface="Segoe UI" panose="020B0502040204020203" pitchFamily="34" charset="0"/>
                <a:hlinkClick r:id="rId4"/>
              </a:rPr>
              <a:t>OnAfterRenderAsync</a:t>
            </a:r>
            <a:r>
              <a:rPr lang="en-US" altLang="zh-CN" b="0" i="0" dirty="0">
                <a:solidFill>
                  <a:srgbClr val="171717"/>
                </a:solidFill>
                <a:effectLst/>
                <a:latin typeface="Segoe UI" panose="020B0502040204020203" pitchFamily="34" charset="0"/>
              </a:rPr>
              <a:t> are called after a component has finished rendering. Element and component references are populated at this point. Use this stage to perform additional initialization steps with the rendered content, such as JS interop calls that interact with the rendered DOM elements.</a:t>
            </a:r>
          </a:p>
          <a:p>
            <a:endParaRPr lang="en-US" altLang="zh-CN"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a:t>
            </a:r>
            <a:r>
              <a:rPr kumimoji="0" lang="zh-CN" altLang="zh-CN" b="0" i="0" u="none" strike="noStrike" cap="none" normalizeH="0" baseline="0" dirty="0">
                <a:ln>
                  <a:noFill/>
                </a:ln>
                <a:solidFill>
                  <a:srgbClr val="4088D0"/>
                </a:solidFill>
                <a:effectLst/>
                <a:latin typeface="Arial Unicode MS" panose="020B0604020202020204" pitchFamily="34" charset="-122"/>
                <a:ea typeface="SFMono-Regular"/>
                <a:cs typeface="Segoe UI" panose="020B0502040204020203" pitchFamily="34" charset="0"/>
              </a:rPr>
              <a:t>firstRender</a:t>
            </a: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parameter for </a:t>
            </a: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OnAfterRender</a:t>
            </a: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and </a:t>
            </a: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4"/>
              </a:rPr>
              <a:t>OnAfterRenderAsync</a:t>
            </a:r>
            <a:r>
              <a:rPr kumimoji="0" lang="zh-CN" altLang="zh-CN"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endParaRPr kumimoji="0" lang="zh-CN" altLang="zh-CN" sz="105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zh-CN" altLang="zh-CN"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Is set to </a:t>
            </a:r>
            <a:r>
              <a:rPr kumimoji="0" lang="zh-CN" altLang="zh-CN" b="0" i="0" u="none" strike="noStrike" cap="none" normalizeH="0" baseline="0" dirty="0">
                <a:ln>
                  <a:noFill/>
                </a:ln>
                <a:solidFill>
                  <a:srgbClr val="FF0000"/>
                </a:solidFill>
                <a:effectLst/>
                <a:latin typeface="Arial Unicode MS" panose="020B0604020202020204" pitchFamily="34" charset="-122"/>
                <a:ea typeface="SFMono-Regular"/>
                <a:cs typeface="Segoe UI" panose="020B0502040204020203" pitchFamily="34" charset="0"/>
              </a:rPr>
              <a:t>true</a:t>
            </a:r>
            <a:r>
              <a:rPr kumimoji="0" lang="zh-CN" altLang="zh-CN"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first time </a:t>
            </a:r>
            <a:r>
              <a:rPr kumimoji="0" lang="zh-CN" altLang="zh-CN"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that the component instance is rendered.</a:t>
            </a:r>
          </a:p>
          <a:p>
            <a:pPr lvl="1" eaLnBrk="0" fontAlgn="base" hangingPunct="0">
              <a:spcBef>
                <a:spcPct val="0"/>
              </a:spcBef>
              <a:spcAft>
                <a:spcPct val="0"/>
              </a:spcAft>
              <a:buFontTx/>
              <a:buChar char="•"/>
            </a:pPr>
            <a:r>
              <a:rPr kumimoji="0" lang="zh-CN" altLang="zh-CN"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Can be used to ensure that initialization work is </a:t>
            </a:r>
            <a:r>
              <a:rPr kumimoji="0" lang="zh-CN" altLang="zh-CN"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only performed once</a:t>
            </a:r>
            <a:r>
              <a:rPr kumimoji="0" lang="zh-CN" altLang="zh-CN"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11" name="文本框 10">
            <a:extLst>
              <a:ext uri="{FF2B5EF4-FFF2-40B4-BE49-F238E27FC236}">
                <a16:creationId xmlns:a16="http://schemas.microsoft.com/office/drawing/2014/main" id="{C26E7D23-B4B9-4FC7-A4CF-31C9B672F2CE}"/>
              </a:ext>
            </a:extLst>
          </p:cNvPr>
          <p:cNvSpPr txBox="1"/>
          <p:nvPr/>
        </p:nvSpPr>
        <p:spPr>
          <a:xfrm>
            <a:off x="349493" y="377959"/>
            <a:ext cx="11071713" cy="1815882"/>
          </a:xfrm>
          <a:prstGeom prst="rect">
            <a:avLst/>
          </a:prstGeom>
          <a:noFill/>
        </p:spPr>
        <p:txBody>
          <a:bodyPr wrap="square">
            <a:spAutoFit/>
          </a:bodyPr>
          <a:lstStyle/>
          <a:p>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protected</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override</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async</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2B91AF"/>
                </a:solidFill>
                <a:latin typeface="Cascadia Code" panose="020B0609020000020004" pitchFamily="49" charset="0"/>
                <a:ea typeface="新宋体" panose="02010609030101010101" pitchFamily="49" charset="-122"/>
                <a:cs typeface="Cascadia Code" panose="020B0609020000020004" pitchFamily="49" charset="0"/>
              </a:rPr>
              <a:t>Task</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OnAfterRenderAsync</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bool</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firstRender</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zh-CN" altLang="en-US"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if</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firstRender</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zh-CN" altLang="en-US"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endParaRPr lang="zh-CN" altLang="en-US"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endParaRPr>
          </a:p>
          <a:p>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module =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await</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JS.InvokeAsync</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&lt;</a:t>
            </a:r>
            <a:r>
              <a:rPr lang="en-US" altLang="zh-CN" sz="1400" dirty="0" err="1">
                <a:solidFill>
                  <a:srgbClr val="2B91AF"/>
                </a:solidFill>
                <a:latin typeface="Cascadia Code" panose="020B0609020000020004" pitchFamily="49" charset="0"/>
                <a:ea typeface="新宋体" panose="02010609030101010101" pitchFamily="49" charset="-122"/>
                <a:cs typeface="Cascadia Code" panose="020B0609020000020004" pitchFamily="49" charset="0"/>
              </a:rPr>
              <a:t>IJSObjectReference</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&gt;(</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"import"</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err="1">
                <a:solidFill>
                  <a:srgbClr val="A31515"/>
                </a:solidFill>
                <a:latin typeface="Cascadia Code" panose="020B0609020000020004" pitchFamily="49" charset="0"/>
                <a:ea typeface="新宋体" panose="02010609030101010101" pitchFamily="49" charset="-122"/>
                <a:cs typeface="Cascadia Code" panose="020B0609020000020004" pitchFamily="49" charset="0"/>
              </a:rPr>
              <a:t>js</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/script.js"</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FF"/>
                </a:solidFill>
                <a:latin typeface="Cascadia Code" panose="020B0609020000020004" pitchFamily="49" charset="0"/>
                <a:ea typeface="新宋体" panose="02010609030101010101" pitchFamily="49" charset="-122"/>
                <a:cs typeface="Cascadia Code" panose="020B0609020000020004" pitchFamily="49" charset="0"/>
              </a:rPr>
              <a:t>await</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module.InvokeVoidAsync</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err="1">
                <a:solidFill>
                  <a:srgbClr val="A31515"/>
                </a:solidFill>
                <a:latin typeface="Cascadia Code" panose="020B0609020000020004" pitchFamily="49" charset="0"/>
                <a:ea typeface="新宋体" panose="02010609030101010101" pitchFamily="49" charset="-122"/>
                <a:cs typeface="Cascadia Code" panose="020B0609020000020004" pitchFamily="49" charset="0"/>
              </a:rPr>
              <a:t>generateTOC</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"blog-markdown-</a:t>
            </a:r>
            <a:r>
              <a:rPr lang="en-US" altLang="zh-CN" sz="1400" dirty="0" err="1">
                <a:solidFill>
                  <a:srgbClr val="A31515"/>
                </a:solidFill>
                <a:latin typeface="Cascadia Code" panose="020B0609020000020004" pitchFamily="49" charset="0"/>
                <a:ea typeface="新宋体" panose="02010609030101010101" pitchFamily="49" charset="-122"/>
                <a:cs typeface="Cascadia Code" panose="020B0609020000020004" pitchFamily="49" charset="0"/>
              </a:rPr>
              <a:t>body"</a:t>
            </a:r>
            <a:r>
              <a:rPr lang="en-US" altLang="zh-CN" sz="1400" dirty="0" err="1">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r>
              <a:rPr lang="en-US" altLang="zh-CN" sz="1400" dirty="0" err="1">
                <a:solidFill>
                  <a:srgbClr val="A31515"/>
                </a:solidFill>
                <a:latin typeface="Cascadia Code" panose="020B0609020000020004" pitchFamily="49" charset="0"/>
                <a:ea typeface="新宋体" panose="02010609030101010101" pitchFamily="49" charset="-122"/>
                <a:cs typeface="Cascadia Code" panose="020B0609020000020004" pitchFamily="49" charset="0"/>
              </a:rPr>
              <a:t>"blog</a:t>
            </a:r>
            <a:r>
              <a:rPr lang="en-US" altLang="zh-CN" sz="1400" dirty="0">
                <a:solidFill>
                  <a:srgbClr val="A31515"/>
                </a:solidFill>
                <a:latin typeface="Cascadia Code" panose="020B0609020000020004" pitchFamily="49" charset="0"/>
                <a:ea typeface="新宋体" panose="02010609030101010101" pitchFamily="49" charset="-122"/>
                <a:cs typeface="Cascadia Code" panose="020B0609020000020004" pitchFamily="49" charset="0"/>
              </a:rPr>
              <a:t>-markdown-toc"</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zh-CN" altLang="en-US"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p>
          <a:p>
            <a:r>
              <a:rPr lang="zh-CN" altLang="en-US"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    </a:t>
            </a:r>
            <a:r>
              <a:rPr lang="en-US" altLang="zh-CN" sz="1400" dirty="0">
                <a:solidFill>
                  <a:srgbClr val="000000"/>
                </a:solidFill>
                <a:latin typeface="Cascadia Code" panose="020B0609020000020004" pitchFamily="49" charset="0"/>
                <a:ea typeface="新宋体" panose="02010609030101010101" pitchFamily="49" charset="-122"/>
                <a:cs typeface="Cascadia Code" panose="020B0609020000020004" pitchFamily="49" charset="0"/>
              </a:rPr>
              <a:t>}</a:t>
            </a:r>
            <a:endParaRPr lang="zh-CN" altLang="en-US" sz="3600" dirty="0">
              <a:latin typeface="Cascadia Code" panose="020B0609020000020004" pitchFamily="49" charset="0"/>
              <a:cs typeface="Cascadia Code" panose="020B0609020000020004" pitchFamily="49" charset="0"/>
            </a:endParaRPr>
          </a:p>
        </p:txBody>
      </p:sp>
      <p:sp>
        <p:nvSpPr>
          <p:cNvPr id="13" name="Rectangle 2">
            <a:extLst>
              <a:ext uri="{FF2B5EF4-FFF2-40B4-BE49-F238E27FC236}">
                <a16:creationId xmlns:a16="http://schemas.microsoft.com/office/drawing/2014/main" id="{B69AE426-3A03-47AB-AD41-2752CF9002D5}"/>
              </a:ext>
            </a:extLst>
          </p:cNvPr>
          <p:cNvSpPr>
            <a:spLocks noChangeArrowheads="1"/>
          </p:cNvSpPr>
          <p:nvPr/>
        </p:nvSpPr>
        <p:spPr bwMode="auto">
          <a:xfrm>
            <a:off x="0" y="-12459"/>
            <a:ext cx="243644" cy="482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237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299</Words>
  <Application>Microsoft Office PowerPoint</Application>
  <PresentationFormat>宽屏</PresentationFormat>
  <Paragraphs>28</Paragraphs>
  <Slides>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 Unicode MS</vt:lpstr>
      <vt:lpstr>等线</vt:lpstr>
      <vt:lpstr>等线 Light</vt:lpstr>
      <vt:lpstr>Arial</vt:lpstr>
      <vt:lpstr>Cascadia Code</vt:lpstr>
      <vt:lpstr>Segoe UI</vt:lpstr>
      <vt:lpstr>Office 主题​​</vt:lpstr>
      <vt:lpstr>Blazor 基础</vt:lpstr>
      <vt:lpstr>Razor component lifecycle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基础</dc:title>
  <dc:creator>Ding Xuehao</dc:creator>
  <cp:lastModifiedBy>Ding Xuehao</cp:lastModifiedBy>
  <cp:revision>7</cp:revision>
  <dcterms:created xsi:type="dcterms:W3CDTF">2021-10-31T05:11:27Z</dcterms:created>
  <dcterms:modified xsi:type="dcterms:W3CDTF">2021-10-31T17:16:52Z</dcterms:modified>
</cp:coreProperties>
</file>