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Wm8IhHPn33xZxiv65Q2/aqMRg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684212" y="685799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684212" y="3843867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3" name="Google Shape;23;p8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8"/>
          <p:cNvCxnSpPr/>
          <p:nvPr/>
        </p:nvCxnSpPr>
        <p:spPr>
          <a:xfrm flipH="1">
            <a:off x="6108125" y="91545"/>
            <a:ext cx="6080700" cy="6080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8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8"/>
          <p:cNvCxnSpPr/>
          <p:nvPr/>
        </p:nvCxnSpPr>
        <p:spPr>
          <a:xfrm flipH="1">
            <a:off x="7335726" y="32278"/>
            <a:ext cx="4853100" cy="48531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8"/>
          <p:cNvCxnSpPr/>
          <p:nvPr/>
        </p:nvCxnSpPr>
        <p:spPr>
          <a:xfrm flipH="1">
            <a:off x="7845425" y="609601"/>
            <a:ext cx="4343400" cy="4343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2" type="pic"/>
          </p:nvPr>
        </p:nvSpPr>
        <p:spPr>
          <a:xfrm>
            <a:off x="685800" y="533400"/>
            <a:ext cx="10818900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14402" y="3843867"/>
            <a:ext cx="83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84212" y="4114800"/>
            <a:ext cx="85359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141411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684213" y="4301067"/>
            <a:ext cx="85344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684211" y="5132981"/>
            <a:ext cx="8535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684212" y="3928534"/>
            <a:ext cx="8534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684211" y="4978400"/>
            <a:ext cx="8534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684211" y="4766732"/>
            <a:ext cx="8534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 rot="5400000">
            <a:off x="3143762" y="-1773750"/>
            <a:ext cx="36153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1943200" y="-571500"/>
            <a:ext cx="5308500" cy="7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84211" y="685800"/>
            <a:ext cx="49377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5808133" y="685801"/>
            <a:ext cx="49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972080" y="685800"/>
            <a:ext cx="4649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84211" y="1270529"/>
            <a:ext cx="49377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6079066" y="685800"/>
            <a:ext cx="4665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5806545" y="1262062"/>
            <a:ext cx="49293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989012" y="914400"/>
            <a:ext cx="3281100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722812" y="2777066"/>
            <a:ext cx="60213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1987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9206826" y="2963333"/>
            <a:ext cx="2982001" cy="3209011"/>
            <a:chOff x="9206826" y="2963333"/>
            <a:chExt cx="2982001" cy="3209011"/>
          </a:xfrm>
        </p:grpSpPr>
        <p:cxnSp>
          <p:nvCxnSpPr>
            <p:cNvPr id="7" name="Google Shape;7;p7"/>
            <p:cNvCxnSpPr/>
            <p:nvPr/>
          </p:nvCxnSpPr>
          <p:spPr>
            <a:xfrm flipH="1">
              <a:off x="11275926" y="2963333"/>
              <a:ext cx="912900" cy="912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7"/>
            <p:cNvCxnSpPr/>
            <p:nvPr/>
          </p:nvCxnSpPr>
          <p:spPr>
            <a:xfrm flipH="1">
              <a:off x="9206826" y="3190344"/>
              <a:ext cx="2982000" cy="298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7"/>
            <p:cNvCxnSpPr/>
            <p:nvPr/>
          </p:nvCxnSpPr>
          <p:spPr>
            <a:xfrm flipH="1">
              <a:off x="10292226" y="3285067"/>
              <a:ext cx="1896600" cy="1896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7"/>
            <p:cNvCxnSpPr/>
            <p:nvPr/>
          </p:nvCxnSpPr>
          <p:spPr>
            <a:xfrm flipH="1">
              <a:off x="10443125" y="3131080"/>
              <a:ext cx="1745700" cy="1745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7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ctrTitle"/>
          </p:nvPr>
        </p:nvSpPr>
        <p:spPr>
          <a:xfrm>
            <a:off x="1524000" y="868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br>
              <a:rPr lang="fr-FR"/>
            </a:br>
            <a:br>
              <a:rPr lang="fr-FR"/>
            </a:br>
            <a:br>
              <a:rPr lang="fr-FR"/>
            </a:br>
            <a:br>
              <a:rPr lang="fr-FR"/>
            </a:br>
            <a:r>
              <a:rPr b="1" lang="fr-FR">
                <a:solidFill>
                  <a:schemeClr val="accent1"/>
                </a:solidFill>
              </a:rPr>
              <a:t>PROJET BLUE MOON</a:t>
            </a:r>
            <a:br>
              <a:rPr lang="fr-FR"/>
            </a:br>
            <a:r>
              <a:rPr lang="fr-FR"/>
              <a:t>PERF CONCEPTION - TP – APPLICATION DE GESTION D’HÔTEL</a:t>
            </a:r>
            <a:endParaRPr/>
          </a:p>
        </p:txBody>
      </p:sp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1860331" y="5777679"/>
            <a:ext cx="8471338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fr-FR">
                <a:solidFill>
                  <a:schemeClr val="dk1"/>
                </a:solidFill>
              </a:rPr>
              <a:t>Hicham – Tristan - Antoine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BESOINS (V1)</a:t>
            </a:r>
            <a:endParaRPr/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Clients : recherche, réservation, historique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Chambres : types, statut (libre/occupée/maintenance), tarifs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Réservations : 1 chambre / réservation, annulation, no‑show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Paiements &amp; Factures : enregistrement, PDF, lignes (nuits, taxes, minibar)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Stocks minibar : global + par chambre, recharges, inventaires, alertes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Utilisateurs &amp; rôles, notifications (emails confirmations)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Règle fidélité : remise toutes les 10 réservations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MERISE — MCD → MLD</a:t>
            </a:r>
            <a:endParaRPr/>
          </a:p>
        </p:txBody>
      </p:sp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Entités clés : Client, Chambre/Type, Réservation, Paiement, Facture/Lignes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Minibar : Produit, StockGlobal, StockMinibar (chambre×produit), MvtStock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Contraintes : pas de chevauchement de réservations, 0..1 facture / réservation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MLD (tables) : CLIENT, CHAMBRE, RESERVATION, PAIEMENT, FACTURE, LIGNE_FACTURE, PRODUIT, STOCK_*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Index &amp; vues : disponibilités, paiements par réservation, alertes stock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UML — USE CASES &amp; SÉQUENCE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Acteurs : Client, Réceptionniste, Admin, Gestionnaire stocks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Use cases : Rechercher dispo, Réserver, Check‑in/out, Payer, Facturer, Recharger minibar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Séquence clé : Réserver une chambre → Calcul prix → Création réservation → Email de confirmation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Évènements (domain) : ReservationConfirmed, Checkout → lignes minibar auto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Patterns : Repository, Strategy (pricing), Domain Events, Factory paiement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430243" y="4999231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PLANNING PRÉVISIONNEL 1/2</a:t>
            </a:r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64574" cy="532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431293" y="5177995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PLANNING PRÉVISIONNEL 2/2</a:t>
            </a:r>
            <a:endParaRPr/>
          </a:p>
        </p:txBody>
      </p:sp>
      <p:pic>
        <p:nvPicPr>
          <p:cNvPr id="170" name="Google Shape;1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50376" cy="55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eur">
  <a:themeElements>
    <a:clrScheme name="Secteur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2025-09-16T14:37:06Z</dcterms:created>
  <dc:creator>H R</dc:creator>
</cp:coreProperties>
</file>