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694" r:id="rId2"/>
    <p:sldId id="390" r:id="rId3"/>
    <p:sldId id="401" r:id="rId4"/>
    <p:sldId id="403" r:id="rId5"/>
    <p:sldId id="405" r:id="rId6"/>
    <p:sldId id="407" r:id="rId7"/>
    <p:sldId id="409" r:id="rId8"/>
    <p:sldId id="431" r:id="rId9"/>
    <p:sldId id="433" r:id="rId10"/>
    <p:sldId id="501" r:id="rId11"/>
    <p:sldId id="503" r:id="rId12"/>
    <p:sldId id="505" r:id="rId13"/>
    <p:sldId id="507" r:id="rId14"/>
    <p:sldId id="542" r:id="rId15"/>
    <p:sldId id="544" r:id="rId16"/>
    <p:sldId id="546" r:id="rId17"/>
    <p:sldId id="548" r:id="rId18"/>
    <p:sldId id="585" r:id="rId19"/>
    <p:sldId id="587" r:id="rId20"/>
    <p:sldId id="589" r:id="rId21"/>
    <p:sldId id="591" r:id="rId22"/>
    <p:sldId id="615" r:id="rId23"/>
    <p:sldId id="617" r:id="rId24"/>
    <p:sldId id="637" r:id="rId25"/>
    <p:sldId id="639" r:id="rId26"/>
    <p:sldId id="680" r:id="rId27"/>
    <p:sldId id="682" r:id="rId28"/>
    <p:sldId id="684" r:id="rId29"/>
    <p:sldId id="686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DA1A4-E3C4-402E-AA58-DC63019ABF38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3BAC5-F372-49DB-8252-5E9F048CEF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27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ru-RU" dirty="0"/>
              <a:t>Ответ - </a:t>
            </a:r>
            <a:r>
              <a:rPr lang="en-US" dirty="0"/>
              <a:t>a, b, </a:t>
            </a:r>
            <a:r>
              <a:rPr lang="ru-RU" dirty="0"/>
              <a:t>и </a:t>
            </a:r>
            <a:r>
              <a:rPr lang="en-US" dirty="0"/>
              <a:t>c.</a:t>
            </a:r>
          </a:p>
        </p:txBody>
      </p:sp>
      <p:sp>
        <p:nvSpPr>
          <p:cNvPr id="467971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15164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FF21A39D-D3DB-4217-9871-F2AA785459E1}" type="slidenum">
              <a:rPr lang="en-US" sz="1200">
                <a:solidFill>
                  <a:srgbClr val="FFFFFF"/>
                </a:solidFill>
              </a:rPr>
              <a:pPr algn="r" eaLnBrk="0" hangingPunct="0"/>
              <a:t>10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625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2225" y="457200"/>
            <a:ext cx="6894513" cy="3879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5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eaLnBrk="1" hangingPunct="1"/>
            <a:r>
              <a:rPr lang="ru-RU" dirty="0"/>
              <a:t>Ответ -</a:t>
            </a:r>
            <a:r>
              <a:rPr lang="en-US" dirty="0"/>
              <a:t> c.</a:t>
            </a:r>
          </a:p>
        </p:txBody>
      </p:sp>
    </p:spTree>
    <p:extLst>
      <p:ext uri="{BB962C8B-B14F-4D97-AF65-F5344CB8AC3E}">
        <p14:creationId xmlns:p14="http://schemas.microsoft.com/office/powerpoint/2010/main" val="2255035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CA731CC0-3571-4438-A2C2-00EFF1C31D75}" type="slidenum">
              <a:rPr lang="en-US" sz="1200">
                <a:solidFill>
                  <a:srgbClr val="FFFFFF"/>
                </a:solidFill>
              </a:rPr>
              <a:pPr algn="r" eaLnBrk="0" hangingPunct="0"/>
              <a:t>11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627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2225" y="457200"/>
            <a:ext cx="6894513" cy="3879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7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eaLnBrk="1" hangingPunct="1"/>
            <a:r>
              <a:rPr lang="ru-RU" dirty="0"/>
              <a:t>Ответ - </a:t>
            </a:r>
            <a:r>
              <a:rPr lang="en-US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3486736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6064824E-5431-4F92-8755-D5786253A82F}" type="slidenum">
              <a:rPr lang="en-US" sz="1200">
                <a:solidFill>
                  <a:srgbClr val="FFFFFF"/>
                </a:solidFill>
              </a:rPr>
              <a:pPr algn="r" eaLnBrk="0" hangingPunct="0"/>
              <a:t>12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629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2225" y="457200"/>
            <a:ext cx="6894513" cy="3879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9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eaLnBrk="1" hangingPunct="1"/>
            <a:r>
              <a:rPr lang="ru-RU" dirty="0"/>
              <a:t>Ответ - </a:t>
            </a:r>
            <a:r>
              <a:rPr lang="en-US" dirty="0"/>
              <a:t>b.</a:t>
            </a:r>
          </a:p>
          <a:p>
            <a:pPr eaLnBrk="1" hangingPunct="1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46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BF4A0382-0A76-481E-B277-3456C173C693}" type="slidenum">
              <a:rPr lang="en-US" sz="1200">
                <a:solidFill>
                  <a:srgbClr val="FFFFFF"/>
                </a:solidFill>
              </a:rPr>
              <a:pPr algn="r" eaLnBrk="0" hangingPunct="0"/>
              <a:t>13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631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2225" y="457200"/>
            <a:ext cx="6894513" cy="3879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1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eaLnBrk="1" hangingPunct="1"/>
            <a:r>
              <a:rPr lang="ru-RU" dirty="0"/>
              <a:t>Ответ -</a:t>
            </a:r>
            <a:r>
              <a:rPr lang="en-US" dirty="0"/>
              <a:t> c.</a:t>
            </a:r>
          </a:p>
          <a:p>
            <a:pPr eaLnBrk="1" hangingPunct="1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9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pPr algn="r" eaLnBrk="0" hangingPunct="0"/>
            <a:fld id="{0BE7A5AD-77F2-4D23-B251-A45436000055}" type="slidenum">
              <a:rPr lang="en-US" sz="1200" b="1">
                <a:solidFill>
                  <a:srgbClr val="FFFFFF"/>
                </a:solidFill>
              </a:rPr>
              <a:pPr algn="r" eaLnBrk="0" hangingPunct="0"/>
              <a:t>14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66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5400" y="455613"/>
            <a:ext cx="6902450" cy="388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defTabSz="879475" eaLnBrk="1" hangingPunct="1">
              <a:tabLst/>
            </a:pPr>
            <a:r>
              <a:rPr lang="ru-RU" dirty="0"/>
              <a:t>Ответ -</a:t>
            </a:r>
            <a:r>
              <a:rPr lang="en-US" dirty="0"/>
              <a:t> False. </a:t>
            </a:r>
            <a:r>
              <a:rPr lang="ru-RU" b="0" dirty="0"/>
              <a:t>Вы не можете перетащить данные типа массив в контейнер массива. Однако вы можете создать двумерный массив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3991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pPr algn="r" eaLnBrk="0" hangingPunct="0"/>
            <a:fld id="{65F580F2-3265-4F59-9682-E21A1761255F}" type="slidenum">
              <a:rPr lang="en-US" sz="1200" b="1">
                <a:solidFill>
                  <a:srgbClr val="FFFFFF"/>
                </a:solidFill>
              </a:rPr>
              <a:pPr algn="r" eaLnBrk="0" hangingPunct="0"/>
              <a:t>15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66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5400" y="455613"/>
            <a:ext cx="6902450" cy="388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defTabSz="879475" eaLnBrk="1" hangingPunct="1">
              <a:tabLst/>
            </a:pPr>
            <a:r>
              <a:rPr lang="ru-RU" dirty="0"/>
              <a:t>Ответ - </a:t>
            </a:r>
            <a:r>
              <a:rPr lang="en-US" dirty="0"/>
              <a:t>4.</a:t>
            </a:r>
          </a:p>
          <a:p>
            <a:pPr defTabSz="879475" eaLnBrk="1" hangingPunct="1">
              <a:tabLst/>
            </a:pPr>
            <a:endParaRPr lang="en-US" dirty="0"/>
          </a:p>
          <a:p>
            <a:pPr eaLnBrk="1" hangingPunct="1"/>
            <a:r>
              <a:rPr lang="en-US" dirty="0"/>
              <a:t>LabVIEW </a:t>
            </a:r>
            <a:r>
              <a:rPr lang="ru-RU" dirty="0"/>
              <a:t>не допускает выхода за пределы размера</a:t>
            </a:r>
            <a:r>
              <a:rPr lang="ru-RU" baseline="0" dirty="0"/>
              <a:t> массива</a:t>
            </a:r>
            <a:r>
              <a:rPr lang="en-US" dirty="0"/>
              <a:t>. </a:t>
            </a:r>
            <a:r>
              <a:rPr lang="ru-RU" dirty="0"/>
              <a:t>Это способствует</a:t>
            </a:r>
            <a:r>
              <a:rPr lang="ru-RU" baseline="0" dirty="0"/>
              <a:t> защите от ошибок программирования</a:t>
            </a:r>
            <a:r>
              <a:rPr lang="en-US" dirty="0"/>
              <a:t>. </a:t>
            </a:r>
            <a:r>
              <a:rPr lang="ru-RU" dirty="0"/>
              <a:t>Математические функции </a:t>
            </a:r>
            <a:r>
              <a:rPr lang="en-US" dirty="0"/>
              <a:t>LabVIEW </a:t>
            </a:r>
            <a:r>
              <a:rPr lang="ru-RU" dirty="0"/>
              <a:t>выполняются аналогично – если вы подключили ко входу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ru-RU" dirty="0"/>
              <a:t>функции </a:t>
            </a:r>
            <a:r>
              <a:rPr lang="en-US" dirty="0"/>
              <a:t>Add </a:t>
            </a:r>
            <a:r>
              <a:rPr lang="ru-RU" dirty="0"/>
              <a:t>массив из 10 элементов, а ко входу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ru-RU" dirty="0"/>
              <a:t>этой же функции массив</a:t>
            </a:r>
            <a:r>
              <a:rPr lang="ru-RU" baseline="0" dirty="0"/>
              <a:t> из 5 элементов</a:t>
            </a:r>
            <a:r>
              <a:rPr lang="en-US" dirty="0"/>
              <a:t>, </a:t>
            </a:r>
            <a:r>
              <a:rPr lang="ru-RU" dirty="0"/>
              <a:t>то выходной массив будет содержать 5 элементов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ru-RU" dirty="0"/>
              <a:t>На</a:t>
            </a:r>
            <a:r>
              <a:rPr lang="ru-RU" baseline="0" dirty="0"/>
              <a:t> индикатор числа итераций выводится 4, </a:t>
            </a:r>
            <a:r>
              <a:rPr lang="ru-RU" dirty="0"/>
              <a:t>несмотря на то, цикл выполняется 5 раз, т.к. счет итераций начинается</a:t>
            </a:r>
            <a:r>
              <a:rPr lang="ru-RU" baseline="0" dirty="0"/>
              <a:t> с нуля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2707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pPr algn="r" eaLnBrk="0" hangingPunct="0"/>
            <a:fld id="{9DA3DD18-8A7F-410B-99F5-1A2067F1DE43}" type="slidenum">
              <a:rPr lang="en-US" sz="1200" b="1">
                <a:solidFill>
                  <a:srgbClr val="FFFFFF"/>
                </a:solidFill>
              </a:rPr>
              <a:pPr algn="r" eaLnBrk="0" hangingPunct="0"/>
              <a:t>16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67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5400" y="455613"/>
            <a:ext cx="6902450" cy="388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lvl="1" defTabSz="879475" eaLnBrk="1" hangingPunct="1">
              <a:tabLst/>
            </a:pPr>
            <a:r>
              <a:rPr lang="ru-RU" dirty="0"/>
              <a:t>Ответ -</a:t>
            </a:r>
            <a:r>
              <a:rPr lang="en-US" dirty="0"/>
              <a:t> </a:t>
            </a:r>
            <a:r>
              <a:rPr lang="ru-RU" dirty="0"/>
              <a:t>Нет</a:t>
            </a:r>
            <a:r>
              <a:rPr lang="en-US" dirty="0"/>
              <a:t>. </a:t>
            </a:r>
            <a:r>
              <a:rPr lang="ru-RU" dirty="0"/>
              <a:t>Здесь нет</a:t>
            </a:r>
            <a:r>
              <a:rPr lang="ru-RU" baseline="0" dirty="0"/>
              <a:t> связи между переработанным (пользовательским) </a:t>
            </a:r>
            <a:r>
              <a:rPr lang="ru-RU" dirty="0"/>
              <a:t>элементом и экземплярами элемента управления или индикации в </a:t>
            </a:r>
            <a:r>
              <a:rPr lang="en-US" dirty="0"/>
              <a:t>VI. </a:t>
            </a:r>
            <a:r>
              <a:rPr lang="ru-RU" dirty="0"/>
              <a:t>Вы должны использовать </a:t>
            </a:r>
            <a:r>
              <a:rPr lang="en-US" dirty="0"/>
              <a:t>type definition </a:t>
            </a:r>
            <a:r>
              <a:rPr lang="ru-RU" dirty="0"/>
              <a:t>или </a:t>
            </a:r>
            <a:r>
              <a:rPr lang="en-US" dirty="0"/>
              <a:t>strict type definition </a:t>
            </a:r>
            <a:r>
              <a:rPr lang="ru-RU" dirty="0"/>
              <a:t>для</a:t>
            </a:r>
            <a:r>
              <a:rPr lang="ru-RU" baseline="0" dirty="0"/>
              <a:t> обновления экземпляров при обновлении оригинального </a:t>
            </a:r>
            <a:r>
              <a:rPr lang="ru-RU" dirty="0"/>
              <a:t>элемента </a:t>
            </a:r>
            <a:r>
              <a:rPr lang="en-US" dirty="0"/>
              <a:t>type definition </a:t>
            </a:r>
            <a:r>
              <a:rPr lang="ru-RU" dirty="0"/>
              <a:t>или </a:t>
            </a:r>
            <a:r>
              <a:rPr lang="en-US" dirty="0"/>
              <a:t>strict definition.</a:t>
            </a:r>
          </a:p>
          <a:p>
            <a:pPr defTabSz="879475" eaLnBrk="1" hangingPunct="1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0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pPr algn="r" eaLnBrk="0" hangingPunct="0"/>
            <a:fld id="{B6A33F0B-96C0-46A0-B306-FB6D0746A27C}" type="slidenum">
              <a:rPr lang="en-US" sz="1200" b="1">
                <a:solidFill>
                  <a:srgbClr val="FFFFFF"/>
                </a:solidFill>
              </a:rPr>
              <a:pPr algn="r" eaLnBrk="0" hangingPunct="0"/>
              <a:t>17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67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5400" y="455613"/>
            <a:ext cx="6902450" cy="388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eaLnBrk="1" hangingPunct="1"/>
            <a:r>
              <a:rPr lang="ru-RU" dirty="0"/>
              <a:t>Ответ - </a:t>
            </a:r>
            <a:r>
              <a:rPr lang="en-US" dirty="0"/>
              <a:t>d.</a:t>
            </a:r>
          </a:p>
          <a:p>
            <a:pPr defTabSz="879475" eaLnBrk="1" hangingPunct="1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66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294" tIns="45647" rIns="91294" bIns="45647"/>
          <a:lstStyle/>
          <a:p>
            <a:pPr algn="r" eaLnBrk="0" hangingPunct="0"/>
            <a:fld id="{75F37795-A0B2-4387-A241-E0FB900D9325}" type="slidenum">
              <a:rPr lang="en-US" sz="1200" b="1">
                <a:solidFill>
                  <a:srgbClr val="FFFFFF"/>
                </a:solidFill>
                <a:latin typeface="Arial" charset="0"/>
              </a:rPr>
              <a:pPr algn="r" eaLnBrk="0" hangingPunct="0"/>
              <a:t>18</a:t>
            </a:fld>
            <a:endParaRPr lang="en-US" sz="12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69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457200"/>
            <a:ext cx="5172075" cy="3879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defTabSz="912813" eaLnBrk="1" hangingPunct="1">
              <a:tabLst/>
            </a:pPr>
            <a:r>
              <a:rPr lang="ru-RU" dirty="0"/>
              <a:t>Ответ - </a:t>
            </a:r>
            <a:r>
              <a:rPr lang="en-US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1958364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294" tIns="45647" rIns="91294" bIns="45647"/>
          <a:lstStyle/>
          <a:p>
            <a:pPr algn="r" eaLnBrk="0" hangingPunct="0"/>
            <a:fld id="{3F04472D-EE8C-4563-A7E2-2A9A41FFFA22}" type="slidenum">
              <a:rPr lang="en-US" sz="1200" b="1">
                <a:solidFill>
                  <a:srgbClr val="FFFFFF"/>
                </a:solidFill>
                <a:latin typeface="Arial" charset="0"/>
              </a:rPr>
              <a:pPr algn="r" eaLnBrk="0" hangingPunct="0"/>
              <a:t>19</a:t>
            </a:fld>
            <a:endParaRPr lang="en-US" sz="12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70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457200"/>
            <a:ext cx="5172075" cy="3879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defTabSz="912813" eaLnBrk="1" hangingPunct="1">
              <a:tabLst/>
            </a:pPr>
            <a:r>
              <a:rPr lang="ru-RU" dirty="0"/>
              <a:t>Ответ - - </a:t>
            </a:r>
            <a:r>
              <a:rPr lang="en-US" dirty="0"/>
              <a:t>is a.</a:t>
            </a:r>
          </a:p>
          <a:p>
            <a:pPr defTabSz="912813" eaLnBrk="1" hangingPunct="1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78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312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294" tIns="45647" rIns="91294" bIns="45647"/>
          <a:lstStyle/>
          <a:p>
            <a:pPr algn="r" eaLnBrk="0" hangingPunct="0"/>
            <a:fld id="{6CB7DABD-204C-469D-8266-546FE67D694B}" type="slidenum">
              <a:rPr lang="en-US" sz="1200" b="1">
                <a:solidFill>
                  <a:srgbClr val="FFFFFF"/>
                </a:solidFill>
                <a:latin typeface="Arial" charset="0"/>
              </a:rPr>
              <a:pPr algn="r" eaLnBrk="0" hangingPunct="0"/>
              <a:t>20</a:t>
            </a:fld>
            <a:endParaRPr lang="en-US" sz="12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70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457200"/>
            <a:ext cx="5172075" cy="3879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defTabSz="912813" eaLnBrk="1" hangingPunct="1">
              <a:tabLst/>
            </a:pPr>
            <a:r>
              <a:rPr lang="ru-RU" dirty="0"/>
              <a:t>Ответ - </a:t>
            </a:r>
            <a:r>
              <a:rPr lang="en-US" dirty="0"/>
              <a:t>d.</a:t>
            </a:r>
          </a:p>
          <a:p>
            <a:pPr defTabSz="912813" eaLnBrk="1" hangingPunct="1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29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294" tIns="45647" rIns="91294" bIns="45647"/>
          <a:lstStyle/>
          <a:p>
            <a:pPr algn="r" eaLnBrk="0" hangingPunct="0"/>
            <a:fld id="{C43ECEC3-058A-4FCB-ACC1-5E180A09BD28}" type="slidenum">
              <a:rPr lang="en-US" sz="1200" b="1">
                <a:solidFill>
                  <a:srgbClr val="FFFFFF"/>
                </a:solidFill>
                <a:latin typeface="Arial" charset="0"/>
              </a:rPr>
              <a:pPr algn="r" eaLnBrk="0" hangingPunct="0"/>
              <a:t>21</a:t>
            </a:fld>
            <a:endParaRPr lang="en-US" sz="12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70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457200"/>
            <a:ext cx="5172075" cy="3879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eaLnBrk="1" hangingPunct="1"/>
            <a:r>
              <a:rPr lang="ru-RU" dirty="0"/>
              <a:t>Ответ - </a:t>
            </a:r>
            <a:r>
              <a:rPr lang="en-US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3077331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294" tIns="45647" rIns="91294" bIns="45647"/>
          <a:lstStyle/>
          <a:p>
            <a:pPr algn="r" eaLnBrk="0" hangingPunct="0"/>
            <a:fld id="{3B965C77-F2A2-41BF-AA02-783258E65225}" type="slidenum">
              <a:rPr lang="en-US" sz="1200" b="1">
                <a:solidFill>
                  <a:srgbClr val="FFFFFF"/>
                </a:solidFill>
              </a:rPr>
              <a:pPr algn="r" eaLnBrk="0" hangingPunct="0"/>
              <a:t>22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71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457200"/>
            <a:ext cx="5172075" cy="3879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defTabSz="912813" eaLnBrk="1" hangingPunct="1">
              <a:tabLst/>
            </a:pPr>
            <a:r>
              <a:rPr lang="ru-RU" dirty="0"/>
              <a:t>Ответ - </a:t>
            </a:r>
            <a:r>
              <a:rPr lang="en-US" dirty="0"/>
              <a:t>a.</a:t>
            </a:r>
          </a:p>
          <a:p>
            <a:pPr defTabSz="912813" eaLnBrk="1" hangingPunct="1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01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294" tIns="45647" rIns="91294" bIns="45647"/>
          <a:lstStyle/>
          <a:p>
            <a:pPr algn="r" eaLnBrk="0" hangingPunct="0"/>
            <a:fld id="{8653873F-69BF-4A47-9E42-56C1D061B147}" type="slidenum">
              <a:rPr lang="en-US" sz="1200" b="1">
                <a:solidFill>
                  <a:srgbClr val="FFFFFF"/>
                </a:solidFill>
              </a:rPr>
              <a:pPr algn="r" eaLnBrk="0" hangingPunct="0"/>
              <a:t>23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71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457200"/>
            <a:ext cx="5172075" cy="3879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defTabSz="912813" eaLnBrk="1" hangingPunct="1">
              <a:tabLst/>
            </a:pPr>
            <a:r>
              <a:rPr lang="ru-RU" dirty="0"/>
              <a:t>Ответ - </a:t>
            </a:r>
            <a:r>
              <a:rPr lang="en-US" dirty="0"/>
              <a:t>False. </a:t>
            </a:r>
            <a:r>
              <a:rPr lang="ru-RU" dirty="0"/>
              <a:t>Нет необходимости создавать специальную иконку</a:t>
            </a:r>
            <a:r>
              <a:rPr lang="en-US" dirty="0"/>
              <a:t> </a:t>
            </a:r>
            <a:r>
              <a:rPr lang="ru-RU" dirty="0"/>
              <a:t>для использования </a:t>
            </a:r>
            <a:r>
              <a:rPr lang="en-US" dirty="0"/>
              <a:t>VI </a:t>
            </a:r>
            <a:r>
              <a:rPr lang="ru-RU" dirty="0"/>
              <a:t>в качестве </a:t>
            </a:r>
            <a:r>
              <a:rPr lang="en-US" dirty="0"/>
              <a:t>subVI, </a:t>
            </a:r>
            <a:r>
              <a:rPr lang="ru-RU" dirty="0"/>
              <a:t>но</a:t>
            </a:r>
            <a:r>
              <a:rPr lang="ru-RU" baseline="0" dirty="0"/>
              <a:t> это настоятельно рекомендуется для того, чтобы ваш код был более читабельным</a:t>
            </a:r>
            <a:r>
              <a:rPr lang="en-US" dirty="0"/>
              <a:t>.</a:t>
            </a:r>
          </a:p>
          <a:p>
            <a:pPr defTabSz="912813" eaLnBrk="1" hangingPunct="1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45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294" tIns="45647" rIns="91294" bIns="45647"/>
          <a:lstStyle/>
          <a:p>
            <a:pPr algn="r" eaLnBrk="0" hangingPunct="0"/>
            <a:fld id="{191E874F-9D04-4F4E-9A34-3CEDD7514E6D}" type="slidenum">
              <a:rPr lang="en-US" sz="1200" b="1">
                <a:solidFill>
                  <a:srgbClr val="FFFFFF"/>
                </a:solidFill>
              </a:rPr>
              <a:pPr algn="r" eaLnBrk="0" hangingPunct="0"/>
              <a:t>24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73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8200" y="457200"/>
            <a:ext cx="5173663" cy="3879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defTabSz="912813">
              <a:tabLst/>
            </a:pPr>
            <a:r>
              <a:rPr lang="en-US" dirty="0"/>
              <a:t>False</a:t>
            </a:r>
            <a:r>
              <a:rPr lang="ru-RU" dirty="0"/>
              <a:t> (Нет)</a:t>
            </a:r>
            <a:r>
              <a:rPr lang="en-US" dirty="0"/>
              <a:t>. </a:t>
            </a:r>
            <a:r>
              <a:rPr lang="ru-RU" dirty="0"/>
              <a:t>В</a:t>
            </a:r>
            <a:r>
              <a:rPr lang="ru-RU" sz="1100" dirty="0"/>
              <a:t>ы не можете остановить выполнение на любой стадии последовательности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064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294" tIns="45647" rIns="91294" bIns="45647"/>
          <a:lstStyle/>
          <a:p>
            <a:pPr algn="r" eaLnBrk="0" hangingPunct="0"/>
            <a:fld id="{6BB59EAC-AECA-44C8-9F85-D77A2CBD1EE3}" type="slidenum">
              <a:rPr lang="en-US" sz="1200" b="1">
                <a:solidFill>
                  <a:srgbClr val="FFFFFF"/>
                </a:solidFill>
              </a:rPr>
              <a:pPr algn="r" eaLnBrk="0" hangingPunct="0"/>
              <a:t>25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73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2225" y="457200"/>
            <a:ext cx="6894513" cy="3879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eaLnBrk="1" hangingPunct="1"/>
            <a:r>
              <a:rPr lang="ru-RU" dirty="0"/>
              <a:t>Ответ - </a:t>
            </a:r>
            <a:r>
              <a:rPr lang="en-US" dirty="0"/>
              <a:t>a, b, c</a:t>
            </a:r>
            <a:r>
              <a:rPr lang="ru-RU" dirty="0"/>
              <a:t> и </a:t>
            </a:r>
            <a:r>
              <a:rPr lang="en-US" dirty="0"/>
              <a:t>d.</a:t>
            </a:r>
          </a:p>
          <a:p>
            <a:pPr defTabSz="912813" eaLnBrk="1" hangingPunct="1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24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819717F-414B-4EFA-8FDA-E888DFE03C69}" type="slidenum">
              <a:rPr lang="en-US" sz="1200" b="1">
                <a:solidFill>
                  <a:srgbClr val="FFFFFF"/>
                </a:solidFill>
              </a:rPr>
              <a:pPr algn="r" eaLnBrk="0" hangingPunct="0"/>
              <a:t>26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75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8200" y="457200"/>
            <a:ext cx="5173663" cy="3879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ru-RU" dirty="0"/>
              <a:t>Ответ – </a:t>
            </a:r>
            <a:r>
              <a:rPr lang="en-US" dirty="0"/>
              <a:t>False. </a:t>
            </a:r>
            <a:r>
              <a:rPr lang="ru-RU" dirty="0"/>
              <a:t>Переменные нужно использовать только, когда это необходимо</a:t>
            </a:r>
            <a:r>
              <a:rPr lang="en-US" dirty="0"/>
              <a:t>. </a:t>
            </a:r>
            <a:r>
              <a:rPr lang="ru-RU" dirty="0"/>
              <a:t>Где только возможно,</a:t>
            </a:r>
            <a:r>
              <a:rPr lang="ru-RU" baseline="0" dirty="0"/>
              <a:t> и</a:t>
            </a:r>
            <a:r>
              <a:rPr lang="ru-RU" dirty="0"/>
              <a:t>спользуйте проводники для передачи данных.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23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827DCA-8D59-44B8-BB9D-BAF483F6F537}" type="slidenum">
              <a:rPr lang="en-US" sz="1200" b="1">
                <a:solidFill>
                  <a:srgbClr val="FFFFFF"/>
                </a:solidFill>
              </a:rPr>
              <a:pPr algn="r" eaLnBrk="0" hangingPunct="0"/>
              <a:t>27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75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8200" y="457200"/>
            <a:ext cx="5173663" cy="3879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eaLnBrk="1" hangingPunct="1"/>
            <a:r>
              <a:rPr lang="ru-RU" dirty="0"/>
              <a:t>Ответ - </a:t>
            </a:r>
            <a:r>
              <a:rPr lang="en-US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1300490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6FB56266-8D8F-4B44-BD23-6818B710A594}" type="slidenum">
              <a:rPr lang="en-US" sz="1200" b="1">
                <a:solidFill>
                  <a:srgbClr val="FFFFFF"/>
                </a:solidFill>
              </a:rPr>
              <a:pPr algn="r" eaLnBrk="0" hangingPunct="0"/>
              <a:t>28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75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8200" y="457200"/>
            <a:ext cx="5173663" cy="3879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eaLnBrk="1" hangingPunct="1"/>
            <a:r>
              <a:rPr lang="ru-RU" dirty="0"/>
              <a:t>Ответ - </a:t>
            </a:r>
            <a:r>
              <a:rPr lang="en-US" dirty="0"/>
              <a:t>d.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71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151C432C-AC2D-4FAD-9A2C-81516B2ACE77}" type="slidenum">
              <a:rPr lang="en-US" sz="1200" b="1">
                <a:solidFill>
                  <a:srgbClr val="FFFFFF"/>
                </a:solidFill>
              </a:rPr>
              <a:pPr algn="r" eaLnBrk="0" hangingPunct="0"/>
              <a:t>29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76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8200" y="457200"/>
            <a:ext cx="5173663" cy="3879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eaLnBrk="1" hangingPunct="1"/>
            <a:r>
              <a:rPr lang="ru-RU" dirty="0"/>
              <a:t>Ответ - </a:t>
            </a:r>
            <a:r>
              <a:rPr lang="en-US" dirty="0"/>
              <a:t>a.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8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ACBEED4D-DDC2-44E5-90F7-F97604744C95}" type="slidenum">
              <a:rPr lang="en-US" sz="1200" b="1">
                <a:solidFill>
                  <a:srgbClr val="FFFFFF"/>
                </a:solidFill>
              </a:rPr>
              <a:pPr algn="r" eaLnBrk="0" hangingPunct="0"/>
              <a:t>3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523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3813" y="455613"/>
            <a:ext cx="6899276" cy="38814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3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marL="228600" indent="-228600" eaLnBrk="1" hangingPunct="1"/>
            <a:r>
              <a:rPr lang="ru-RU" dirty="0"/>
              <a:t>Ответ - </a:t>
            </a:r>
            <a:r>
              <a:rPr lang="en-US" dirty="0"/>
              <a:t>a.</a:t>
            </a:r>
          </a:p>
          <a:p>
            <a:pPr marL="228600" indent="-228600" eaLnBrk="1" hangingPunct="1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81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EB8E240-656B-4FD0-9BB9-65CD0B5C585B}" type="slidenum">
              <a:rPr lang="en-US" sz="1200" b="1">
                <a:solidFill>
                  <a:srgbClr val="FFFFFF"/>
                </a:solidFill>
              </a:rPr>
              <a:pPr algn="r" eaLnBrk="0" hangingPunct="0"/>
              <a:t>4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525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3813" y="455613"/>
            <a:ext cx="6899276" cy="38814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5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marL="228600" indent="-228600" eaLnBrk="1" hangingPunct="1">
              <a:tabLst/>
            </a:pPr>
            <a:r>
              <a:rPr lang="ru-RU" dirty="0"/>
              <a:t>Ответ - </a:t>
            </a:r>
            <a:r>
              <a:rPr lang="en-US" dirty="0"/>
              <a:t>b.</a:t>
            </a:r>
          </a:p>
          <a:p>
            <a:pPr marL="228600" indent="-228600" eaLnBrk="1" hangingPunct="1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48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B71F472F-62F0-4EF1-A9A2-FB7501DD42A1}" type="slidenum">
              <a:rPr lang="en-US" sz="1200" b="1">
                <a:solidFill>
                  <a:srgbClr val="FFFFFF"/>
                </a:solidFill>
              </a:rPr>
              <a:pPr algn="r" eaLnBrk="0" hangingPunct="0"/>
              <a:t>5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527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3813" y="455613"/>
            <a:ext cx="6899276" cy="38814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eaLnBrk="1" hangingPunct="1">
              <a:tabLst/>
            </a:pPr>
            <a:r>
              <a:rPr lang="ru-RU" dirty="0"/>
              <a:t>Ответ - </a:t>
            </a:r>
            <a:r>
              <a:rPr lang="en-US" dirty="0"/>
              <a:t>d.</a:t>
            </a:r>
          </a:p>
          <a:p>
            <a:pPr eaLnBrk="1" hangingPunct="1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5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7FAC7660-D5BF-4FB1-9542-2F20A91F25F5}" type="slidenum">
              <a:rPr lang="en-US" sz="1200" b="1">
                <a:solidFill>
                  <a:srgbClr val="FFFFFF"/>
                </a:solidFill>
              </a:rPr>
              <a:pPr algn="r" eaLnBrk="0" hangingPunct="0"/>
              <a:t>6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529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3813" y="455613"/>
            <a:ext cx="6899276" cy="38814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9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eaLnBrk="1" hangingPunct="1">
              <a:tabLst/>
            </a:pPr>
            <a:r>
              <a:rPr lang="ru-RU" dirty="0"/>
              <a:t>Ответ - </a:t>
            </a:r>
            <a:r>
              <a:rPr lang="en-US" dirty="0"/>
              <a:t>b.</a:t>
            </a:r>
          </a:p>
          <a:p>
            <a:pPr eaLnBrk="1" hangingPunct="1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2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2662317-0FFD-4321-A8CD-B93F237B1CCC}" type="slidenum">
              <a:rPr lang="en-US" sz="1200" b="1">
                <a:solidFill>
                  <a:srgbClr val="FFFFFF"/>
                </a:solidFill>
              </a:rPr>
              <a:pPr algn="r" eaLnBrk="0" hangingPunct="0"/>
              <a:t>7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531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3813" y="455613"/>
            <a:ext cx="6899276" cy="38814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1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eaLnBrk="1" hangingPunct="1">
              <a:tabLst/>
            </a:pPr>
            <a:r>
              <a:rPr lang="ru-RU" dirty="0"/>
              <a:t>Ответ - </a:t>
            </a:r>
            <a:r>
              <a:rPr lang="en-US" dirty="0"/>
              <a:t>a, b </a:t>
            </a:r>
            <a:r>
              <a:rPr lang="ru-RU" dirty="0"/>
              <a:t>и </a:t>
            </a:r>
            <a:r>
              <a:rPr lang="en-US" dirty="0"/>
              <a:t>d.</a:t>
            </a:r>
          </a:p>
          <a:p>
            <a:pPr eaLnBrk="1" hangingPunct="1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6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pPr algn="r" eaLnBrk="0" hangingPunct="0"/>
            <a:fld id="{4CF6E6DC-4DE0-4826-A95F-C9F72EB9219F}" type="slidenum">
              <a:rPr lang="en-US" sz="1200" b="1">
                <a:solidFill>
                  <a:srgbClr val="FFFFFF"/>
                </a:solidFill>
              </a:rPr>
              <a:pPr algn="r" eaLnBrk="0" hangingPunct="0"/>
              <a:t>8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553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5400" y="455613"/>
            <a:ext cx="6902450" cy="388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eaLnBrk="1" hangingPunct="1"/>
            <a:r>
              <a:rPr lang="ru-RU" dirty="0"/>
              <a:t>Ответ - </a:t>
            </a:r>
            <a:r>
              <a:rPr lang="en-US" dirty="0"/>
              <a:t>b.</a:t>
            </a:r>
          </a:p>
          <a:p>
            <a:pPr defTabSz="879475" eaLnBrk="1" hangingPunct="1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08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pPr algn="r" eaLnBrk="0" hangingPunct="0"/>
            <a:fld id="{45B20BC7-3CEA-4AA6-9F54-C80451FEF297}" type="slidenum">
              <a:rPr lang="en-US" sz="1200" b="1">
                <a:solidFill>
                  <a:srgbClr val="FFFFFF"/>
                </a:solidFill>
              </a:rPr>
              <a:pPr algn="r" eaLnBrk="0" hangingPunct="0"/>
              <a:t>9</a:t>
            </a:fld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556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5400" y="455613"/>
            <a:ext cx="6902450" cy="388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6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575175"/>
            <a:ext cx="5597525" cy="4175125"/>
          </a:xfrm>
          <a:noFill/>
          <a:ln/>
        </p:spPr>
        <p:txBody>
          <a:bodyPr/>
          <a:lstStyle/>
          <a:p>
            <a:pPr marL="0" marR="0" indent="0" algn="l" defTabSz="87947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Ответ – </a:t>
            </a:r>
            <a:r>
              <a:rPr lang="en-US" dirty="0"/>
              <a:t>a, c </a:t>
            </a:r>
            <a:r>
              <a:rPr lang="ru-RU" dirty="0"/>
              <a:t>и </a:t>
            </a:r>
            <a:r>
              <a:rPr lang="en-US" dirty="0"/>
              <a:t>d.</a:t>
            </a:r>
          </a:p>
          <a:p>
            <a:pPr defTabSz="879475" eaLnBrk="1" hangingPunct="1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8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223CE-B819-4F33-87ED-6EF0F228B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CBD962-4746-43FC-A4DC-3EC016A97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6D890-B68C-441F-9CF3-1D3E272A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15C6-17AE-499A-856A-ECCB135D9D7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81543F-61D7-409D-9D01-24D7C946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7C937E-C8D0-4FD9-962F-0528AF31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403-25AA-4710-9E70-898533AC9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4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8A7F2-3A14-4E77-9527-D1CA955A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9F99FD-BA79-4742-B65E-EA16565F2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B19EB9-1419-4C18-B9BD-4AC68F4C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15C6-17AE-499A-856A-ECCB135D9D7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7C77B4-34C8-4962-9C02-95661D37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080F1C-29D3-43B1-B8B0-526034E9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403-25AA-4710-9E70-898533AC9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23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5FA19B-20FD-41AE-89A7-4F8DF0382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51A058-65C5-4759-89D1-C54DBB651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DE5B5-3BED-48A1-B365-BEAE9B51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15C6-17AE-499A-856A-ECCB135D9D7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F2D460-44FE-4854-A4C5-DE9BD620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FC55E7-405B-4A23-BBE7-95798DA7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403-25AA-4710-9E70-898533AC9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00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514475"/>
            <a:ext cx="5283200" cy="428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14475"/>
            <a:ext cx="5283200" cy="428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245600" y="6534150"/>
            <a:ext cx="2844800" cy="476250"/>
          </a:xfrm>
          <a:prstGeom prst="rect">
            <a:avLst/>
          </a:prstGeom>
        </p:spPr>
        <p:txBody>
          <a:bodyPr/>
          <a:lstStyle>
            <a:lvl1pPr algn="ctr" eaLnBrk="0" hangingPunct="0">
              <a:defRPr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5A6389-0225-4AE5-99DC-6227FEEE11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BEEA3-0CF8-4C31-AA45-B4AC68D8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468DC-D529-4FF5-9AB9-37A7529E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81FDE2-E2CD-4A3A-9EDA-F2117FF4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15C6-17AE-499A-856A-ECCB135D9D7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F1415-10F4-4256-9C6B-7A247365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1477E6-7F2E-4D22-93C5-B7FB700A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403-25AA-4710-9E70-898533AC9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3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E99E1-C0B9-4ADA-BFA8-30829597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EEAFA6-1AC1-439F-9330-3E7ABC07E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E737BC-B3BB-4B9C-B2CC-476BB090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15C6-17AE-499A-856A-ECCB135D9D7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B1C97-32C7-4179-A630-3145953B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B9C91B-C294-452B-B551-80590730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403-25AA-4710-9E70-898533AC9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25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70EF5-5723-45A5-89F8-CC694BEF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155E8-DB91-40C3-9FC4-089B022DC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D913C9-645D-4A14-B377-E6EE7E697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32D0DC-133A-450F-91A8-D11A43BD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15C6-17AE-499A-856A-ECCB135D9D7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6CA29A-0D87-4327-A456-ABE0160E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FFD512-1F54-494B-B9E7-35D681BD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403-25AA-4710-9E70-898533AC9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5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5217A-7701-44FA-A223-CBC61469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2AA057-E276-4DCB-929B-8BFAF4050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A40F8C-4CFA-4DD7-A497-0BEE064E4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71F241-6623-4030-9077-8BEFBBF01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14DDE0-319A-4086-95E7-C758B3506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DB7617-6D33-4A44-AF26-2FC3F61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15C6-17AE-499A-856A-ECCB135D9D7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739267-4D95-4018-A639-7DACD780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1FF649-7A37-4838-AB43-6B1CCA28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403-25AA-4710-9E70-898533AC9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4919E-D48C-459E-8248-5F1EFF32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C62408-8ADE-4314-963E-30CBD2E7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15C6-17AE-499A-856A-ECCB135D9D7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6A073F-78EC-4A2F-A71B-4C96E628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A7B505-2003-4F45-89E1-35D107C1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403-25AA-4710-9E70-898533AC9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83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CD1683-688E-4A93-B661-0855C2CD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15C6-17AE-499A-856A-ECCB135D9D7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AC3E85-6CAA-4A6D-8A0F-40192A1B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B2FCE3-F6BE-4DFC-9A0E-9C285560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403-25AA-4710-9E70-898533AC9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2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2A9D0-BFF3-4814-AD2D-8A83C191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DCA720-D8F6-433D-BC7B-C0CCFED2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FC40CA-A7AF-49C8-AC07-913087D2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359959-96AA-47C9-A39C-1019B8C8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15C6-17AE-499A-856A-ECCB135D9D7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1298F8-F4B2-47CB-A504-9726AC39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E221B1-71B6-4A4D-82AB-C613FCCF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403-25AA-4710-9E70-898533AC9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03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E9B20-2BF0-46EA-B618-9094C387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3CE8D8-1BEB-4FBF-BAF5-67ED58EC4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C04A32-A9E6-4AE1-A3DF-8CA7C27B7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CA9256-BC6A-4A76-ADF4-1A1FA0E8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15C6-17AE-499A-856A-ECCB135D9D7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0B7202-341E-435A-9CAE-51A1C9DC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E3664C-948C-442B-9CCF-59190E07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403-25AA-4710-9E70-898533AC9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52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D8024-B8D8-4BFE-B15D-352C7B56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5D86AB-9CE3-4596-A869-A7D32837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72FC8F-B5EC-4C5E-B52A-962EDAA0C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215C6-17AE-499A-856A-ECCB135D9D7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252C8-537A-4144-8393-7E345BE7D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AC435C-C455-4118-8952-F11674368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C403-25AA-4710-9E70-898533AC9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6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charset="0"/>
              <a:buAutoNum type="arabicPeriod" startAt="2"/>
            </a:pPr>
            <a:r>
              <a:rPr lang="ru-RU" dirty="0"/>
              <a:t>Какие преимущества предоставляет управление измерительными приборами</a:t>
            </a:r>
            <a:r>
              <a:rPr lang="en-US" dirty="0"/>
              <a:t>?</a:t>
            </a:r>
          </a:p>
          <a:p>
            <a:pPr marL="1028700" lvl="2" indent="-514350">
              <a:buFont typeface="Arial Narrow" pitchFamily="34" charset="0"/>
              <a:buAutoNum type="alphaLcParenR"/>
            </a:pPr>
            <a:r>
              <a:rPr lang="ru-RU" b="1" dirty="0"/>
              <a:t>Автоматизация процессов</a:t>
            </a:r>
            <a:endParaRPr lang="en-US" b="1" dirty="0"/>
          </a:p>
          <a:p>
            <a:pPr marL="1028700" lvl="2" indent="-514350">
              <a:buFont typeface="Arial Narrow" pitchFamily="34" charset="0"/>
              <a:buAutoNum type="alphaLcParenR"/>
            </a:pPr>
            <a:r>
              <a:rPr lang="ru-RU" b="1" dirty="0"/>
              <a:t>Экономия времени</a:t>
            </a:r>
            <a:endParaRPr lang="en-US" b="1" dirty="0"/>
          </a:p>
          <a:p>
            <a:pPr marL="1028700" lvl="2" indent="-514350">
              <a:buFont typeface="Arial Narrow" pitchFamily="34" charset="0"/>
              <a:buAutoNum type="alphaLcParenR"/>
            </a:pPr>
            <a:r>
              <a:rPr lang="ru-RU" b="1" dirty="0"/>
              <a:t>Применение одной платформы для решения многих задач</a:t>
            </a:r>
            <a:endParaRPr lang="en-US" b="1" dirty="0"/>
          </a:p>
          <a:p>
            <a:pPr marL="1028700" lvl="2" indent="-514350">
              <a:buFont typeface="Arial Narrow" pitchFamily="34" charset="0"/>
              <a:buAutoNum type="alphaLcParenR"/>
            </a:pPr>
            <a:r>
              <a:rPr lang="ru-RU" dirty="0"/>
              <a:t>Ограничение только одним типом измерительных приборов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/>
              <a:t>Заключение – Ответ на контрольный вопрос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6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1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/>
              <a:t>Заключение – Ответ на контрольный вопрос</a:t>
            </a:r>
            <a:endParaRPr lang="en-US" dirty="0"/>
          </a:p>
        </p:txBody>
      </p:sp>
      <p:sp>
        <p:nvSpPr>
          <p:cNvPr id="244739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ru-RU" dirty="0"/>
              <a:t>Что позволяет отличить на блок-диаграмме элемент управления от элемента индикации</a:t>
            </a:r>
            <a:r>
              <a:rPr lang="en-US" dirty="0"/>
              <a:t>?</a:t>
            </a:r>
          </a:p>
          <a:p>
            <a:pPr marL="728663" lvl="1" indent="-495300">
              <a:buFontTx/>
              <a:buAutoNum type="alphaLcParenR"/>
            </a:pPr>
            <a:r>
              <a:rPr lang="en-US" dirty="0"/>
              <a:t>Caption</a:t>
            </a:r>
            <a:r>
              <a:rPr lang="ru-RU" dirty="0"/>
              <a:t> (Название)</a:t>
            </a:r>
            <a:endParaRPr lang="en-US" dirty="0"/>
          </a:p>
          <a:p>
            <a:pPr marL="728663" lvl="1" indent="-495300">
              <a:buFontTx/>
              <a:buAutoNum type="alphaLcParenR"/>
            </a:pPr>
            <a:r>
              <a:rPr lang="en-US" dirty="0"/>
              <a:t>Location</a:t>
            </a:r>
            <a:r>
              <a:rPr lang="ru-RU" dirty="0"/>
              <a:t> (Положение)</a:t>
            </a:r>
            <a:endParaRPr lang="en-US" dirty="0"/>
          </a:p>
          <a:p>
            <a:pPr marL="728663" lvl="1" indent="-495300">
              <a:buFontTx/>
              <a:buAutoNum type="alphaLcParenR"/>
            </a:pPr>
            <a:r>
              <a:rPr lang="en-US" b="1" dirty="0"/>
              <a:t>Label</a:t>
            </a:r>
            <a:r>
              <a:rPr lang="ru-RU" b="1" dirty="0"/>
              <a:t> (Метка)</a:t>
            </a:r>
            <a:endParaRPr lang="en-US" b="1" dirty="0"/>
          </a:p>
          <a:p>
            <a:pPr marL="728663" lvl="1" indent="-495300">
              <a:buFontTx/>
              <a:buAutoNum type="alphaLcParenR"/>
            </a:pPr>
            <a:r>
              <a:rPr lang="en-US" dirty="0"/>
              <a:t>Value</a:t>
            </a:r>
            <a:r>
              <a:rPr lang="ru-RU" dirty="0"/>
              <a:t> (Значение)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4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1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/>
              <a:t>Заключение – Ответ на контрольный вопрос</a:t>
            </a:r>
            <a:endParaRPr lang="en-US" dirty="0"/>
          </a:p>
        </p:txBody>
      </p:sp>
      <p:sp>
        <p:nvSpPr>
          <p:cNvPr id="246787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Narrow" pitchFamily="34" charset="0"/>
              <a:buAutoNum type="arabicPeriod" startAt="2"/>
            </a:pPr>
            <a:r>
              <a:rPr lang="ru-RU" dirty="0"/>
              <a:t>Какая структура должна выполняться по крайней мере один раз</a:t>
            </a:r>
            <a:r>
              <a:rPr lang="en-US" dirty="0"/>
              <a:t>?</a:t>
            </a:r>
          </a:p>
          <a:p>
            <a:pPr marL="728663" lvl="1" indent="-495300">
              <a:buFontTx/>
              <a:buAutoNum type="alphaLcParenR"/>
            </a:pPr>
            <a:r>
              <a:rPr lang="en-US" b="1" dirty="0"/>
              <a:t>While Loop</a:t>
            </a:r>
          </a:p>
          <a:p>
            <a:pPr marL="728663" lvl="1" indent="-495300">
              <a:buFontTx/>
              <a:buAutoNum type="alphaLcParenR"/>
            </a:pPr>
            <a:r>
              <a:rPr lang="en-US" dirty="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151534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/>
              <a:t>Заключение – Ответ на контрольный вопрос</a:t>
            </a:r>
            <a:endParaRPr lang="en-US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0988" indent="-280988">
              <a:buFontTx/>
              <a:buAutoNum type="arabicPeriod" startAt="3"/>
            </a:pPr>
            <a:r>
              <a:rPr lang="ru-RU" sz="2600" dirty="0"/>
              <a:t>Какой объект доступен только на блок-диаграмме</a:t>
            </a:r>
            <a:r>
              <a:rPr lang="en-US" sz="2600" dirty="0"/>
              <a:t>?</a:t>
            </a:r>
          </a:p>
          <a:p>
            <a:pPr marL="742950" lvl="1" indent="-461963">
              <a:buFontTx/>
              <a:buAutoNum type="alphaLcParenR"/>
            </a:pPr>
            <a:r>
              <a:rPr lang="en-US" dirty="0"/>
              <a:t>Control</a:t>
            </a:r>
            <a:r>
              <a:rPr lang="ru-RU" dirty="0"/>
              <a:t> (Элемент управления)</a:t>
            </a:r>
            <a:endParaRPr lang="en-US" dirty="0"/>
          </a:p>
          <a:p>
            <a:pPr marL="742950" lvl="1" indent="-461963">
              <a:buFontTx/>
              <a:buAutoNum type="alphaLcParenR"/>
            </a:pPr>
            <a:r>
              <a:rPr lang="en-US" b="1" dirty="0"/>
              <a:t>Constant</a:t>
            </a:r>
            <a:r>
              <a:rPr lang="ru-RU" b="1" dirty="0"/>
              <a:t> (Константа)</a:t>
            </a:r>
            <a:endParaRPr lang="en-US" b="1" dirty="0"/>
          </a:p>
          <a:p>
            <a:pPr marL="742950" lvl="1" indent="-461963">
              <a:buFontTx/>
              <a:buAutoNum type="alphaLcParenR"/>
            </a:pPr>
            <a:r>
              <a:rPr lang="en-US" dirty="0"/>
              <a:t>Indicator</a:t>
            </a:r>
            <a:r>
              <a:rPr lang="ru-RU" dirty="0"/>
              <a:t> (Элемент индикации)</a:t>
            </a:r>
            <a:endParaRPr lang="en-US" dirty="0"/>
          </a:p>
          <a:p>
            <a:pPr marL="742950" lvl="1" indent="-461963">
              <a:buFontTx/>
              <a:buAutoNum type="alphaLcParenR"/>
            </a:pPr>
            <a:r>
              <a:rPr lang="en-US" dirty="0"/>
              <a:t>Connector Pane</a:t>
            </a:r>
            <a:r>
              <a:rPr lang="ru-RU" dirty="0"/>
              <a:t> (Панель подключения)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3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/>
              <a:t>Заключение – Ответ на контрольный вопрос</a:t>
            </a:r>
            <a:endParaRPr lang="en-US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229600" cy="4343400"/>
          </a:xfrm>
        </p:spPr>
        <p:txBody>
          <a:bodyPr/>
          <a:lstStyle/>
          <a:p>
            <a:pPr marL="341313" indent="-341313">
              <a:buFontTx/>
              <a:buAutoNum type="arabicPeriod" startAt="4"/>
            </a:pPr>
            <a:r>
              <a:rPr lang="ru-RU" sz="2600" dirty="0"/>
              <a:t>Если вы щелкнули по булевскому элементу управления, какое его механическое действие является причиной изменения булевского значения из состояния </a:t>
            </a:r>
            <a:r>
              <a:rPr lang="en-US" sz="2600" dirty="0"/>
              <a:t>False </a:t>
            </a:r>
            <a:r>
              <a:rPr lang="ru-RU" sz="2600" dirty="0"/>
              <a:t>в состояние </a:t>
            </a:r>
            <a:r>
              <a:rPr lang="en-US" sz="2600" dirty="0"/>
              <a:t>True</a:t>
            </a:r>
            <a:r>
              <a:rPr lang="ru-RU" sz="2600" dirty="0"/>
              <a:t> и сохранения в состоянии </a:t>
            </a:r>
            <a:r>
              <a:rPr lang="en-US" sz="2600" dirty="0"/>
              <a:t>True</a:t>
            </a:r>
            <a:r>
              <a:rPr lang="ru-RU" sz="2600" dirty="0"/>
              <a:t>, пока вы не отпустите элемент управления и </a:t>
            </a:r>
            <a:r>
              <a:rPr lang="en-US" sz="2600" dirty="0"/>
              <a:t>LabVIEW </a:t>
            </a:r>
            <a:r>
              <a:rPr lang="ru-RU" sz="2600" dirty="0"/>
              <a:t>не прочтет этот значение</a:t>
            </a:r>
            <a:r>
              <a:rPr lang="en-US" sz="2600" dirty="0"/>
              <a:t>?</a:t>
            </a:r>
          </a:p>
          <a:p>
            <a:pPr marL="854075" lvl="1" indent="-512763">
              <a:buFontTx/>
              <a:buAutoNum type="alphaLcParenR"/>
            </a:pPr>
            <a:r>
              <a:rPr lang="en-US" dirty="0"/>
              <a:t>Switch Until Released</a:t>
            </a:r>
          </a:p>
          <a:p>
            <a:pPr marL="854075" lvl="1" indent="-512763">
              <a:buFontTx/>
              <a:buAutoNum type="alphaLcParenR"/>
            </a:pPr>
            <a:r>
              <a:rPr lang="en-US" dirty="0"/>
              <a:t>Switch When Released</a:t>
            </a:r>
          </a:p>
          <a:p>
            <a:pPr marL="854075" lvl="1" indent="-512763">
              <a:buFontTx/>
              <a:buAutoNum type="alphaLcParenR"/>
            </a:pPr>
            <a:r>
              <a:rPr lang="en-US" b="1" dirty="0"/>
              <a:t>Latch Until Released</a:t>
            </a:r>
          </a:p>
          <a:p>
            <a:pPr marL="854075" lvl="1" indent="-512763">
              <a:buFontTx/>
              <a:buAutoNum type="alphaLcParenR"/>
            </a:pPr>
            <a:r>
              <a:rPr lang="en-US" dirty="0"/>
              <a:t>Latch When Released</a:t>
            </a:r>
          </a:p>
        </p:txBody>
      </p:sp>
    </p:spTree>
    <p:extLst>
      <p:ext uri="{BB962C8B-B14F-4D97-AF65-F5344CB8AC3E}">
        <p14:creationId xmlns:p14="http://schemas.microsoft.com/office/powerpoint/2010/main" val="110257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/>
              <a:t>Заключение – Ответ на контрольный вопрос</a:t>
            </a:r>
            <a:endParaRPr lang="en-US" dirty="0"/>
          </a:p>
        </p:txBody>
      </p:sp>
      <p:sp>
        <p:nvSpPr>
          <p:cNvPr id="28672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Narrow" pitchFamily="34" charset="0"/>
              <a:buAutoNum type="arabicPeriod"/>
            </a:pPr>
            <a:r>
              <a:rPr lang="ru-RU" dirty="0"/>
              <a:t>Можно ли создать массив массивов?</a:t>
            </a:r>
            <a:r>
              <a:rPr lang="en-US" dirty="0"/>
              <a:t> . </a:t>
            </a:r>
          </a:p>
          <a:p>
            <a:pPr marL="747713" lvl="1" indent="-514350">
              <a:buFont typeface="Arial Narrow" pitchFamily="34" charset="0"/>
              <a:buAutoNum type="alphaLcParenR"/>
            </a:pPr>
            <a:r>
              <a:rPr lang="en-US" dirty="0"/>
              <a:t>True</a:t>
            </a:r>
            <a:r>
              <a:rPr lang="ru-RU" dirty="0"/>
              <a:t> (да)</a:t>
            </a:r>
            <a:endParaRPr lang="en-US" dirty="0"/>
          </a:p>
          <a:p>
            <a:pPr marL="747713" lvl="1" indent="-514350">
              <a:buFont typeface="Arial Narrow" pitchFamily="34" charset="0"/>
              <a:buAutoNum type="alphaLcParenR"/>
            </a:pPr>
            <a:r>
              <a:rPr lang="en-US" b="1" dirty="0"/>
              <a:t>False</a:t>
            </a:r>
            <a:r>
              <a:rPr lang="ru-RU" b="1" dirty="0"/>
              <a:t> (нет)</a:t>
            </a:r>
            <a:br>
              <a:rPr lang="en-US" b="1" dirty="0"/>
            </a:br>
            <a:br>
              <a:rPr lang="en-US" b="1" dirty="0"/>
            </a:br>
            <a:r>
              <a:rPr lang="ru-RU" b="1" dirty="0"/>
              <a:t>Вы не можете перетащить объект типа массив в контейнер массива. Однако вы можете создать двумерный массив</a:t>
            </a:r>
            <a:r>
              <a:rPr lang="en-US" b="1" dirty="0"/>
              <a:t>.</a:t>
            </a:r>
          </a:p>
          <a:p>
            <a:pPr marL="747713" lvl="1" indent="-514350">
              <a:buNone/>
            </a:pPr>
            <a:endParaRPr lang="en-US" b="1" dirty="0"/>
          </a:p>
          <a:p>
            <a:pPr marL="514350" indent="-514350">
              <a:buFont typeface="Arial Narrow" pitchFamily="34" charset="0"/>
              <a:buAutoNum type="arabicPeriod"/>
            </a:pPr>
            <a:endParaRPr lang="en-US" dirty="0"/>
          </a:p>
          <a:p>
            <a:pPr marL="514350" indent="-514350">
              <a:buFont typeface="Arial Narrow" pitchFamily="34" charset="0"/>
              <a:buAutoNum type="arabicPeriod" startAt="2"/>
            </a:pPr>
            <a:endParaRPr lang="en-US" dirty="0"/>
          </a:p>
        </p:txBody>
      </p:sp>
      <p:sp>
        <p:nvSpPr>
          <p:cNvPr id="2867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DB0B3C9F-0EB7-49C1-8F46-813415AB5109}" type="slidenum">
              <a:rPr lang="en-US" b="1">
                <a:solidFill>
                  <a:srgbClr val="FFFFFF"/>
                </a:solidFill>
              </a:rPr>
              <a:pPr algn="ctr" eaLnBrk="0" hangingPunct="0"/>
              <a:t>14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0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9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/>
              <a:t>Заключение – Ответ на контрольный вопрос</a:t>
            </a:r>
            <a:endParaRPr lang="en-US" dirty="0"/>
          </a:p>
        </p:txBody>
      </p:sp>
      <p:sp>
        <p:nvSpPr>
          <p:cNvPr id="28877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Narrow" pitchFamily="34" charset="0"/>
              <a:buAutoNum type="arabicPeriod" startAt="2"/>
            </a:pPr>
            <a:r>
              <a:rPr lang="ru-RU" dirty="0"/>
              <a:t>Что покажет индикатор итераций</a:t>
            </a:r>
            <a:br>
              <a:rPr lang="en-US" dirty="0"/>
            </a:br>
            <a:r>
              <a:rPr lang="ru-RU" dirty="0"/>
              <a:t>после выполнения этого </a:t>
            </a:r>
            <a:r>
              <a:rPr lang="en-US" dirty="0"/>
              <a:t>VI? </a:t>
            </a:r>
            <a:r>
              <a:rPr lang="ru-RU" b="1" dirty="0"/>
              <a:t>Число итераций </a:t>
            </a:r>
            <a:r>
              <a:rPr lang="en-US" b="1" dirty="0"/>
              <a:t>= 4</a:t>
            </a:r>
            <a:endParaRPr lang="en-US" dirty="0"/>
          </a:p>
        </p:txBody>
      </p:sp>
      <p:sp>
        <p:nvSpPr>
          <p:cNvPr id="28877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7479265E-B9B2-40CA-B69D-11D45C6ABADF}" type="slidenum">
              <a:rPr lang="en-US" b="1">
                <a:solidFill>
                  <a:srgbClr val="FFFFFF"/>
                </a:solidFill>
              </a:rPr>
              <a:pPr algn="ctr" eaLnBrk="0" hangingPunct="0"/>
              <a:t>15</a:t>
            </a:fld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288773" name="Picture 8" descr="Iteration Quiz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667000"/>
            <a:ext cx="6681788" cy="33670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2829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/>
              <a:t>Заключение – Ответ на контрольный вопрос</a:t>
            </a:r>
            <a:endParaRPr lang="en-US" dirty="0"/>
          </a:p>
        </p:txBody>
      </p:sp>
      <p:sp>
        <p:nvSpPr>
          <p:cNvPr id="29081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Narrow" pitchFamily="34" charset="0"/>
              <a:buAutoNum type="arabicPeriod" startAt="3"/>
            </a:pPr>
            <a:r>
              <a:rPr lang="ru-RU" dirty="0"/>
              <a:t>Вы переработали элемент управления,</a:t>
            </a:r>
            <a:r>
              <a:rPr lang="en-US" dirty="0"/>
              <a:t> </a:t>
            </a:r>
            <a:r>
              <a:rPr lang="ru-RU" dirty="0"/>
              <a:t>выбрав из выпадающего меню </a:t>
            </a:r>
            <a:r>
              <a:rPr lang="en-US" b="1" dirty="0"/>
              <a:t>Type Def. Status</a:t>
            </a:r>
            <a:r>
              <a:rPr lang="en-US" dirty="0"/>
              <a:t> </a:t>
            </a:r>
            <a:r>
              <a:rPr lang="ru-RU" dirty="0"/>
              <a:t>вариант </a:t>
            </a:r>
            <a:r>
              <a:rPr lang="en-US" b="1" dirty="0"/>
              <a:t>Control</a:t>
            </a:r>
            <a:r>
              <a:rPr lang="en-US" dirty="0"/>
              <a:t>, </a:t>
            </a:r>
            <a:r>
              <a:rPr lang="ru-RU" dirty="0"/>
              <a:t>и сохранив элемент, как файл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ctl</a:t>
            </a:r>
            <a:r>
              <a:rPr lang="en-US" dirty="0"/>
              <a:t>. </a:t>
            </a:r>
            <a:r>
              <a:rPr lang="ru-RU" dirty="0"/>
              <a:t>Затем вы используете экземпляры переработанного элемента на лицевой панели</a:t>
            </a:r>
            <a:r>
              <a:rPr lang="en-US" dirty="0"/>
              <a:t>. </a:t>
            </a:r>
            <a:r>
              <a:rPr lang="ru-RU" dirty="0"/>
              <a:t>Если вы откроете файл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ctl</a:t>
            </a:r>
            <a:r>
              <a:rPr lang="en-US" dirty="0">
                <a:cs typeface="Courier New" pitchFamily="49" charset="0"/>
              </a:rPr>
              <a:t> </a:t>
            </a:r>
            <a:r>
              <a:rPr lang="ru-RU" dirty="0"/>
              <a:t>и модифицируете элемент управления</a:t>
            </a:r>
            <a:r>
              <a:rPr lang="en-US" dirty="0"/>
              <a:t>, </a:t>
            </a:r>
            <a:r>
              <a:rPr lang="ru-RU" dirty="0"/>
              <a:t>отразятся ли изменения на лицевой панели</a:t>
            </a:r>
            <a:r>
              <a:rPr lang="en-US" dirty="0"/>
              <a:t>?</a:t>
            </a:r>
          </a:p>
          <a:p>
            <a:pPr marL="914400" lvl="2" indent="-398463">
              <a:buFont typeface="Arial Narrow" pitchFamily="34" charset="0"/>
              <a:buAutoNum type="alphaLcParenR"/>
            </a:pPr>
            <a:r>
              <a:rPr lang="en-US" sz="2800" dirty="0"/>
              <a:t>Yes (</a:t>
            </a:r>
            <a:r>
              <a:rPr lang="ru-RU" sz="2800" dirty="0"/>
              <a:t>Да)</a:t>
            </a:r>
            <a:endParaRPr lang="en-US" sz="2800" dirty="0"/>
          </a:p>
          <a:p>
            <a:pPr marL="914400" lvl="2" indent="-398463">
              <a:buFont typeface="Arial Narrow" pitchFamily="34" charset="0"/>
              <a:buAutoNum type="alphaLcParenR"/>
            </a:pPr>
            <a:r>
              <a:rPr lang="en-US" sz="2800" b="1" dirty="0"/>
              <a:t>No</a:t>
            </a:r>
            <a:r>
              <a:rPr lang="ru-RU" sz="2800" b="1" dirty="0"/>
              <a:t> (Нет)</a:t>
            </a:r>
            <a:endParaRPr lang="en-US" sz="2800" b="1" dirty="0"/>
          </a:p>
          <a:p>
            <a:pPr marL="514350" indent="-514350">
              <a:buFont typeface="Arial Narrow" pitchFamily="34" charset="0"/>
              <a:buAutoNum type="arabicPeriod" startAt="3"/>
            </a:pPr>
            <a:endParaRPr lang="en-US" b="1" dirty="0"/>
          </a:p>
        </p:txBody>
      </p:sp>
      <p:sp>
        <p:nvSpPr>
          <p:cNvPr id="2908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6A368418-3542-4263-8F6E-14939554A44F}" type="slidenum">
              <a:rPr lang="en-US" b="1">
                <a:solidFill>
                  <a:srgbClr val="FFFFFF"/>
                </a:solidFill>
              </a:rPr>
              <a:pPr algn="ctr" eaLnBrk="0" hangingPunct="0"/>
              <a:t>16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0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144000" cy="9445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/>
              <a:t>Заключение – Ответ на контрольный вопрос</a:t>
            </a:r>
            <a:endParaRPr lang="en-US" dirty="0"/>
          </a:p>
        </p:txBody>
      </p:sp>
      <p:sp>
        <p:nvSpPr>
          <p:cNvPr id="292867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1143000"/>
            <a:ext cx="8229600" cy="4572000"/>
          </a:xfrm>
        </p:spPr>
        <p:txBody>
          <a:bodyPr/>
          <a:lstStyle/>
          <a:p>
            <a:pPr marL="514350" indent="-514350">
              <a:buFont typeface="Arial Narrow" pitchFamily="34" charset="0"/>
              <a:buAutoNum type="arabicPeriod" startAt="4"/>
            </a:pPr>
            <a:r>
              <a:rPr lang="ru-RU" sz="2400" dirty="0"/>
              <a:t>Вы вводите данные, представляющие окружность</a:t>
            </a:r>
            <a:r>
              <a:rPr lang="en-US" sz="2400" dirty="0"/>
              <a:t>. </a:t>
            </a:r>
            <a:r>
              <a:rPr lang="ru-RU" sz="2400" dirty="0"/>
              <a:t>Эти данные состоят из трех чисел двойной точности</a:t>
            </a:r>
            <a:r>
              <a:rPr lang="en-US" sz="2400" dirty="0"/>
              <a:t>: </a:t>
            </a:r>
            <a:r>
              <a:rPr lang="ru-RU" sz="2400" dirty="0"/>
              <a:t>координаты </a:t>
            </a:r>
            <a:r>
              <a:rPr lang="en-US" sz="2400" dirty="0"/>
              <a:t>x, </a:t>
            </a:r>
            <a:r>
              <a:rPr lang="ru-RU" sz="2400" dirty="0"/>
              <a:t>координаты </a:t>
            </a:r>
            <a:r>
              <a:rPr lang="en-US" sz="2400" dirty="0"/>
              <a:t>y </a:t>
            </a:r>
            <a:r>
              <a:rPr lang="ru-RU" sz="2400" dirty="0"/>
              <a:t> и радиуса</a:t>
            </a:r>
            <a:r>
              <a:rPr lang="en-US" sz="2400" dirty="0"/>
              <a:t>. </a:t>
            </a:r>
            <a:r>
              <a:rPr lang="ru-RU" sz="2400" dirty="0"/>
              <a:t>В будущем вам может потребоваться расширить все экземпляры данных окружности для дополнения цвета окружности</a:t>
            </a:r>
            <a:r>
              <a:rPr lang="en-US" sz="2400" dirty="0"/>
              <a:t>, </a:t>
            </a:r>
            <a:r>
              <a:rPr lang="ru-RU" sz="2400" dirty="0"/>
              <a:t>задаваемого целым числом</a:t>
            </a:r>
            <a:r>
              <a:rPr lang="en-US" sz="2400" dirty="0"/>
              <a:t>. </a:t>
            </a:r>
            <a:r>
              <a:rPr lang="ru-RU" sz="2400" dirty="0"/>
              <a:t>Как вы должны изменить представление окружности на лицевой панели</a:t>
            </a:r>
            <a:r>
              <a:rPr lang="en-US" sz="2400" dirty="0"/>
              <a:t>?</a:t>
            </a:r>
          </a:p>
          <a:p>
            <a:pPr marL="914400" lvl="2" indent="-398463">
              <a:buFont typeface="Arial Narrow" pitchFamily="34" charset="0"/>
              <a:buAutoNum type="alphaLcParenR"/>
            </a:pPr>
            <a:r>
              <a:rPr lang="ru-RU" sz="2400" dirty="0"/>
              <a:t>3 отдельных элемента для двух координат и радиуса</a:t>
            </a:r>
            <a:endParaRPr lang="en-US" sz="2400" dirty="0"/>
          </a:p>
          <a:p>
            <a:pPr marL="914400" lvl="2" indent="-398463">
              <a:buFont typeface="Arial Narrow" pitchFamily="34" charset="0"/>
              <a:buAutoNum type="alphaLcParenR"/>
            </a:pPr>
            <a:r>
              <a:rPr lang="ru-RU" sz="2400" dirty="0"/>
              <a:t>Кластер, содержащий все данные</a:t>
            </a:r>
            <a:endParaRPr lang="en-US" sz="2400" dirty="0"/>
          </a:p>
          <a:p>
            <a:pPr marL="914400" lvl="2" indent="-398463">
              <a:buFont typeface="Arial Narrow" pitchFamily="34" charset="0"/>
              <a:buAutoNum type="alphaLcParenR"/>
            </a:pPr>
            <a:r>
              <a:rPr lang="ru-RU" sz="2400" dirty="0"/>
              <a:t>Пользовательский элемент, содержащий кластер</a:t>
            </a:r>
            <a:endParaRPr lang="en-US" sz="2400" dirty="0"/>
          </a:p>
          <a:p>
            <a:pPr marL="914400" lvl="2" indent="-398463">
              <a:buFont typeface="Arial Narrow" pitchFamily="34" charset="0"/>
              <a:buAutoNum type="alphaLcParenR"/>
            </a:pPr>
            <a:r>
              <a:rPr lang="ru-RU" sz="2400" b="1" dirty="0"/>
              <a:t>Элемент </a:t>
            </a:r>
            <a:r>
              <a:rPr lang="en-US" sz="2400" b="1" dirty="0"/>
              <a:t>type definition</a:t>
            </a:r>
            <a:r>
              <a:rPr lang="ru-RU" sz="2400" b="1" dirty="0"/>
              <a:t>, содержащий кластер</a:t>
            </a:r>
            <a:endParaRPr lang="en-US" sz="2400" b="1" dirty="0"/>
          </a:p>
          <a:p>
            <a:pPr marL="914400" lvl="2" indent="-398463">
              <a:buFont typeface="Arial Narrow" pitchFamily="34" charset="0"/>
              <a:buAutoNum type="alphaLcParenR"/>
            </a:pPr>
            <a:r>
              <a:rPr lang="ru-RU" sz="2400" dirty="0"/>
              <a:t>Массив из 3-х элементов</a:t>
            </a:r>
            <a:endParaRPr lang="en-US" sz="2400" dirty="0"/>
          </a:p>
        </p:txBody>
      </p:sp>
      <p:sp>
        <p:nvSpPr>
          <p:cNvPr id="2928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7B98994-70E3-4904-9780-3E9A9403BA67}" type="slidenum">
              <a:rPr lang="en-US" b="1">
                <a:solidFill>
                  <a:srgbClr val="FFFFFF"/>
                </a:solidFill>
              </a:rPr>
              <a:pPr algn="ctr" eaLnBrk="0" hangingPunct="0"/>
              <a:t>17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0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Заключение – Контрольный вопрос</a:t>
            </a:r>
            <a:endParaRPr lang="en-US" dirty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057400" y="1514475"/>
            <a:ext cx="8001000" cy="428625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ru-RU" sz="2400" dirty="0"/>
              <a:t>Непрерывно работающая программа тестирования сохраняет в одном файле результаты всех тестов, выполняющихся в течение одного часа по мере их получения. Если основной целью является скорость выполнения программы, какие функции файлового ввода-вывода нужно использовать</a:t>
            </a:r>
            <a:r>
              <a:rPr lang="en-US" sz="2400" dirty="0"/>
              <a:t>?</a:t>
            </a:r>
          </a:p>
          <a:p>
            <a:pPr marL="890588" lvl="1" indent="-428625">
              <a:buFontTx/>
              <a:buAutoNum type="alphaLcParenR"/>
            </a:pPr>
            <a:r>
              <a:rPr lang="en-US" sz="2000" b="1" dirty="0"/>
              <a:t>VI </a:t>
            </a:r>
            <a:r>
              <a:rPr lang="ru-RU" sz="2000" b="1" dirty="0"/>
              <a:t>файлового ввода-вывода низкого уровня</a:t>
            </a:r>
            <a:endParaRPr lang="en-US" sz="2200" b="1" dirty="0"/>
          </a:p>
          <a:p>
            <a:pPr marL="890588" lvl="1" indent="-428625">
              <a:buFontTx/>
              <a:buAutoNum type="alphaLcParenR"/>
            </a:pPr>
            <a:r>
              <a:rPr lang="en-US" sz="2000" dirty="0"/>
              <a:t>VI </a:t>
            </a:r>
            <a:r>
              <a:rPr lang="ru-RU" sz="2000" dirty="0"/>
              <a:t>файлового ввода-вывода высокого уровня</a:t>
            </a:r>
            <a:endParaRPr lang="en-US" sz="2200" dirty="0"/>
          </a:p>
        </p:txBody>
      </p:sp>
      <p:sp>
        <p:nvSpPr>
          <p:cNvPr id="33075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DDFD0CA8-2046-43C4-8452-C81BAE0CA59E}" type="slidenum">
              <a:rPr lang="en-US" b="1">
                <a:solidFill>
                  <a:srgbClr val="FFFFFF"/>
                </a:solidFill>
              </a:rPr>
              <a:pPr algn="ctr" eaLnBrk="0" hangingPunct="0"/>
              <a:t>18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6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Заключение – Контрольный вопрос</a:t>
            </a:r>
            <a:endParaRPr lang="en-US" dirty="0"/>
          </a:p>
        </p:txBody>
      </p:sp>
      <p:sp>
        <p:nvSpPr>
          <p:cNvPr id="3328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057400" y="1514475"/>
            <a:ext cx="8001000" cy="4286250"/>
          </a:xfrm>
        </p:spPr>
        <p:txBody>
          <a:bodyPr/>
          <a:lstStyle/>
          <a:p>
            <a:pPr marL="457200" indent="-457200">
              <a:buFont typeface="Arial Narrow" pitchFamily="34" charset="0"/>
              <a:buAutoNum type="arabicPeriod" startAt="2"/>
            </a:pPr>
            <a:r>
              <a:rPr lang="ru-RU" sz="2400" dirty="0"/>
              <a:t>Если вы хотите видеть данные в текстовом редакторе, подобном </a:t>
            </a:r>
            <a:r>
              <a:rPr lang="en-US" sz="2400" dirty="0"/>
              <a:t>Notepad, </a:t>
            </a:r>
            <a:r>
              <a:rPr lang="ru-RU" sz="2400" dirty="0"/>
              <a:t>какой формат файла нужно использовать при сохранении данных</a:t>
            </a:r>
            <a:r>
              <a:rPr lang="en-US" sz="2400" dirty="0"/>
              <a:t>?</a:t>
            </a:r>
          </a:p>
          <a:p>
            <a:pPr marL="890588" lvl="1" indent="-428625">
              <a:buFontTx/>
              <a:buAutoNum type="alphaLcParenR"/>
            </a:pPr>
            <a:r>
              <a:rPr lang="en-US" sz="2200" b="1" dirty="0"/>
              <a:t>ASCII</a:t>
            </a:r>
          </a:p>
          <a:p>
            <a:pPr marL="890588" lvl="1" indent="-428625">
              <a:buFontTx/>
              <a:buAutoNum type="alphaLcParenR"/>
            </a:pPr>
            <a:r>
              <a:rPr lang="en-US" sz="2200" dirty="0"/>
              <a:t>TDMS</a:t>
            </a:r>
          </a:p>
        </p:txBody>
      </p:sp>
      <p:sp>
        <p:nvSpPr>
          <p:cNvPr id="33280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B6E879D-A277-40CB-A8A7-0CC8FD2576F4}" type="slidenum">
              <a:rPr lang="en-US" b="1">
                <a:solidFill>
                  <a:srgbClr val="FFFFFF"/>
                </a:solidFill>
              </a:rPr>
              <a:pPr algn="ctr" eaLnBrk="0" hangingPunct="0"/>
              <a:t>19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8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3050" indent="-273050"/>
            <a:r>
              <a:rPr lang="en-US" dirty="0"/>
              <a:t>I. </a:t>
            </a:r>
            <a:r>
              <a:rPr lang="ru-RU" dirty="0"/>
              <a:t>Потоковое программирование </a:t>
            </a:r>
            <a:r>
              <a:rPr lang="en-US" dirty="0"/>
              <a:t>– </a:t>
            </a:r>
            <a:r>
              <a:rPr lang="ru-RU" dirty="0"/>
              <a:t>Ответ на контрольный вопрос</a:t>
            </a:r>
            <a:endParaRPr lang="en-US" dirty="0"/>
          </a:p>
        </p:txBody>
      </p:sp>
      <p:sp>
        <p:nvSpPr>
          <p:cNvPr id="131075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ru-RU" sz="2400" dirty="0"/>
              <a:t>НЕТ КОРРЕКТНОГО ОТВЕТА</a:t>
            </a:r>
            <a:endParaRPr lang="en-US" sz="2400" dirty="0"/>
          </a:p>
          <a:p>
            <a:pPr marL="609600" indent="-609600">
              <a:buNone/>
            </a:pPr>
            <a:endParaRPr lang="en-US" sz="2400" dirty="0"/>
          </a:p>
          <a:p>
            <a:pPr marL="609600" indent="-609600">
              <a:buNone/>
            </a:pPr>
            <a:r>
              <a:rPr lang="ru-RU" sz="2400" dirty="0"/>
              <a:t>Какой узел выполняется первым</a:t>
            </a:r>
            <a:r>
              <a:rPr lang="en-US" sz="2400" dirty="0"/>
              <a:t>? </a:t>
            </a:r>
          </a:p>
          <a:p>
            <a:pPr marL="609600" indent="-609600">
              <a:buFontTx/>
              <a:buAutoNum type="alphaLcParenR"/>
            </a:pPr>
            <a:r>
              <a:rPr lang="en-US" sz="2400" i="1" dirty="0"/>
              <a:t>Add – </a:t>
            </a:r>
            <a:r>
              <a:rPr lang="ru-RU" sz="2400" i="1" dirty="0"/>
              <a:t>возможно</a:t>
            </a:r>
            <a:endParaRPr lang="en-US" sz="2400" i="1" dirty="0"/>
          </a:p>
          <a:p>
            <a:pPr marL="609600" indent="-609600">
              <a:buFontTx/>
              <a:buAutoNum type="alphaLcParenR"/>
            </a:pPr>
            <a:r>
              <a:rPr lang="en-US" sz="2400" i="1" dirty="0"/>
              <a:t>Subtract – </a:t>
            </a:r>
            <a:r>
              <a:rPr lang="ru-RU" sz="2400" i="1" dirty="0"/>
              <a:t>определенно нет</a:t>
            </a:r>
            <a:endParaRPr lang="en-US" sz="2400" i="1" dirty="0"/>
          </a:p>
          <a:p>
            <a:pPr marL="609600" indent="-609600">
              <a:buFontTx/>
              <a:buAutoNum type="alphaLcParenR"/>
            </a:pPr>
            <a:r>
              <a:rPr lang="en-US" sz="2400" i="1" dirty="0"/>
              <a:t>Random Number – </a:t>
            </a:r>
            <a:r>
              <a:rPr lang="ru-RU" sz="2400" i="1" dirty="0"/>
              <a:t>возможно</a:t>
            </a:r>
            <a:endParaRPr lang="en-US" sz="2400" i="1" dirty="0"/>
          </a:p>
          <a:p>
            <a:pPr marL="609600" indent="-609600">
              <a:buFontTx/>
              <a:buAutoNum type="alphaLcParenR"/>
            </a:pPr>
            <a:r>
              <a:rPr lang="en-US" sz="2400" i="1" dirty="0"/>
              <a:t>Divide – </a:t>
            </a:r>
            <a:r>
              <a:rPr lang="ru-RU" sz="2400" i="1" dirty="0"/>
              <a:t>возможно</a:t>
            </a:r>
            <a:endParaRPr lang="en-US" sz="2400" i="1" dirty="0"/>
          </a:p>
          <a:p>
            <a:pPr marL="609600" indent="-609600">
              <a:buFontTx/>
              <a:buAutoNum type="alphaLcParenR"/>
            </a:pPr>
            <a:r>
              <a:rPr lang="en-US" sz="2400" i="1" dirty="0"/>
              <a:t>Sine – </a:t>
            </a:r>
            <a:r>
              <a:rPr lang="ru-RU" sz="2400" i="1" dirty="0"/>
              <a:t>определенно нет</a:t>
            </a:r>
            <a:endParaRPr lang="en-US" sz="2400" i="1" dirty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25D70BA-1A49-4131-A0DD-F90089CEDC68}" type="slidenum">
              <a:rPr lang="en-US" b="1">
                <a:solidFill>
                  <a:srgbClr val="FFFFFF"/>
                </a:solidFill>
              </a:rPr>
              <a:pPr algn="ctr" eaLnBrk="0" hangingPunct="0"/>
              <a:t>2</a:t>
            </a:fld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131077" name="Picture 4" descr="dataflowno.bmp"/>
          <p:cNvPicPr>
            <a:picLocks noChangeAspect="1" noChangeArrowheads="1"/>
          </p:cNvPicPr>
          <p:nvPr/>
        </p:nvPicPr>
        <p:blipFill>
          <a:blip r:embed="rId3"/>
          <a:srcRect l="998" r="3958"/>
          <a:stretch>
            <a:fillRect/>
          </a:stretch>
        </p:blipFill>
        <p:spPr bwMode="auto">
          <a:xfrm>
            <a:off x="6056312" y="2209801"/>
            <a:ext cx="4535488" cy="331946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67438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Заключение – Контрольный вопрос</a:t>
            </a:r>
            <a:endParaRPr lang="en-US" dirty="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057400" y="1514475"/>
            <a:ext cx="8001000" cy="4286250"/>
          </a:xfrm>
        </p:spPr>
        <p:txBody>
          <a:bodyPr/>
          <a:lstStyle/>
          <a:p>
            <a:pPr marL="457200" indent="-457200">
              <a:buFont typeface="Arial" charset="0"/>
              <a:buAutoNum type="arabicPeriod" startAt="3"/>
            </a:pPr>
            <a:r>
              <a:rPr lang="ru-RU" sz="2400" dirty="0"/>
              <a:t>Какая из следующих цепочек соответствует основному алгоритму программирования </a:t>
            </a:r>
            <a:r>
              <a:rPr lang="en-US" sz="2400" dirty="0" err="1"/>
              <a:t>DAQmx</a:t>
            </a:r>
            <a:r>
              <a:rPr lang="en-US" sz="2400" dirty="0"/>
              <a:t>?</a:t>
            </a:r>
          </a:p>
          <a:p>
            <a:pPr marL="890588" lvl="1" indent="-428625">
              <a:buFontTx/>
              <a:buAutoNum type="alphaLcParenR"/>
            </a:pPr>
            <a:r>
              <a:rPr lang="en-US" sz="2200" dirty="0"/>
              <a:t>Create </a:t>
            </a:r>
            <a:r>
              <a:rPr lang="en-US" sz="2200" dirty="0" err="1"/>
              <a:t>Task»Configure</a:t>
            </a:r>
            <a:r>
              <a:rPr lang="en-US" sz="2200" dirty="0"/>
              <a:t> </a:t>
            </a:r>
            <a:r>
              <a:rPr lang="en-US" sz="2200" dirty="0" err="1"/>
              <a:t>Task»Acquire</a:t>
            </a:r>
            <a:r>
              <a:rPr lang="en-US" sz="2200" dirty="0"/>
              <a:t>/Generate </a:t>
            </a:r>
            <a:r>
              <a:rPr lang="en-US" sz="2200" dirty="0" err="1"/>
              <a:t>Data»Start</a:t>
            </a:r>
            <a:r>
              <a:rPr lang="en-US" sz="2200" dirty="0"/>
              <a:t> Task</a:t>
            </a:r>
          </a:p>
          <a:p>
            <a:pPr marL="890588" lvl="1" indent="-428625">
              <a:buFontTx/>
              <a:buAutoNum type="alphaLcParenR"/>
            </a:pPr>
            <a:r>
              <a:rPr lang="en-US" sz="2200" dirty="0"/>
              <a:t>Acquire/Generate </a:t>
            </a:r>
            <a:r>
              <a:rPr lang="en-US" sz="2200" dirty="0" err="1"/>
              <a:t>Data»Start</a:t>
            </a:r>
            <a:r>
              <a:rPr lang="en-US" sz="2200" dirty="0"/>
              <a:t> </a:t>
            </a:r>
            <a:r>
              <a:rPr lang="en-US" sz="2200" dirty="0" err="1"/>
              <a:t>Task»Clear</a:t>
            </a:r>
            <a:r>
              <a:rPr lang="en-US" sz="2200" dirty="0"/>
              <a:t> Task</a:t>
            </a:r>
          </a:p>
          <a:p>
            <a:pPr marL="890588" lvl="1" indent="-428625">
              <a:buFontTx/>
              <a:buAutoNum type="alphaLcParenR"/>
            </a:pPr>
            <a:r>
              <a:rPr lang="en-US" sz="2200" dirty="0"/>
              <a:t>Start </a:t>
            </a:r>
            <a:r>
              <a:rPr lang="en-US" sz="2200" dirty="0" err="1"/>
              <a:t>Task»Create</a:t>
            </a:r>
            <a:r>
              <a:rPr lang="en-US" sz="2200" dirty="0"/>
              <a:t> </a:t>
            </a:r>
            <a:r>
              <a:rPr lang="en-US" sz="2200" dirty="0" err="1"/>
              <a:t>Task»Configure</a:t>
            </a:r>
            <a:r>
              <a:rPr lang="en-US" sz="2200" dirty="0"/>
              <a:t> </a:t>
            </a:r>
            <a:r>
              <a:rPr lang="en-US" sz="2200" dirty="0" err="1"/>
              <a:t>Task»Acquire</a:t>
            </a:r>
            <a:r>
              <a:rPr lang="en-US" sz="2200" dirty="0"/>
              <a:t>/Generate </a:t>
            </a:r>
            <a:r>
              <a:rPr lang="en-US" sz="2200" dirty="0" err="1"/>
              <a:t>Data»Clear</a:t>
            </a:r>
            <a:r>
              <a:rPr lang="en-US" sz="2200" dirty="0"/>
              <a:t> Task</a:t>
            </a:r>
          </a:p>
          <a:p>
            <a:pPr marL="890588" lvl="1" indent="-428625">
              <a:buFontTx/>
              <a:buAutoNum type="alphaLcParenR"/>
            </a:pPr>
            <a:r>
              <a:rPr lang="en-US" sz="2200" b="1" dirty="0"/>
              <a:t>Create </a:t>
            </a:r>
            <a:r>
              <a:rPr lang="en-US" sz="2200" b="1" dirty="0" err="1"/>
              <a:t>Task»Configure</a:t>
            </a:r>
            <a:r>
              <a:rPr lang="en-US" sz="2200" b="1" dirty="0"/>
              <a:t> </a:t>
            </a:r>
            <a:r>
              <a:rPr lang="en-US" sz="2200" b="1" dirty="0" err="1"/>
              <a:t>Task»Start</a:t>
            </a:r>
            <a:r>
              <a:rPr lang="en-US" sz="2200" b="1" dirty="0"/>
              <a:t> </a:t>
            </a:r>
            <a:r>
              <a:rPr lang="en-US" sz="2200" b="1" dirty="0" err="1"/>
              <a:t>Task»Acquire</a:t>
            </a:r>
            <a:r>
              <a:rPr lang="en-US" sz="2200" b="1" dirty="0"/>
              <a:t>/Generate </a:t>
            </a:r>
            <a:r>
              <a:rPr lang="en-US" sz="2200" b="1" dirty="0" err="1"/>
              <a:t>Data»Clear</a:t>
            </a:r>
            <a:r>
              <a:rPr lang="en-US" sz="2200" b="1" dirty="0"/>
              <a:t> Task</a:t>
            </a:r>
          </a:p>
          <a:p>
            <a:pPr marL="890588" lvl="1" indent="-428625">
              <a:buFontTx/>
              <a:buAutoNum type="alphaLcParenR"/>
            </a:pPr>
            <a:endParaRPr lang="en-US" sz="2200" dirty="0"/>
          </a:p>
        </p:txBody>
      </p:sp>
      <p:sp>
        <p:nvSpPr>
          <p:cNvPr id="3348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6E5400AA-E762-4FFA-B869-CAB5BF42031E}" type="slidenum">
              <a:rPr lang="en-US" b="1">
                <a:solidFill>
                  <a:srgbClr val="FFFFFF"/>
                </a:solidFill>
              </a:rPr>
              <a:pPr algn="ctr" eaLnBrk="0" hangingPunct="0"/>
              <a:t>20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257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Заключение – Контрольный вопрос</a:t>
            </a:r>
            <a:endParaRPr lang="en-US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057400" y="1514475"/>
            <a:ext cx="8001000" cy="4286250"/>
          </a:xfrm>
        </p:spPr>
        <p:txBody>
          <a:bodyPr/>
          <a:lstStyle/>
          <a:p>
            <a:pPr marL="457200" indent="-457200">
              <a:buFont typeface="Arial" charset="0"/>
              <a:buAutoNum type="arabicPeriod" startAt="4"/>
            </a:pPr>
            <a:r>
              <a:rPr lang="en-US" sz="2400" dirty="0"/>
              <a:t>VISA </a:t>
            </a:r>
            <a:r>
              <a:rPr lang="ru-RU" sz="2400" dirty="0"/>
              <a:t>– это высокоуровневые </a:t>
            </a:r>
            <a:r>
              <a:rPr lang="en-US" sz="2400" dirty="0"/>
              <a:t>API</a:t>
            </a:r>
            <a:r>
              <a:rPr lang="ru-RU" sz="2400" dirty="0"/>
              <a:t>, вызывающие драйверы низкого уровня</a:t>
            </a:r>
            <a:r>
              <a:rPr lang="en-US" sz="2400" dirty="0"/>
              <a:t>.</a:t>
            </a:r>
          </a:p>
          <a:p>
            <a:pPr marL="890588" lvl="1" indent="-428625">
              <a:buFontTx/>
              <a:buAutoNum type="alphaLcParenR"/>
            </a:pPr>
            <a:r>
              <a:rPr lang="en-US" sz="2200" b="1" dirty="0"/>
              <a:t>True </a:t>
            </a:r>
            <a:r>
              <a:rPr lang="ru-RU" sz="2200" b="1" dirty="0"/>
              <a:t>(Да)</a:t>
            </a:r>
            <a:endParaRPr lang="en-US" sz="2200" b="1" dirty="0"/>
          </a:p>
          <a:p>
            <a:pPr marL="890588" lvl="1" indent="-428625">
              <a:buFontTx/>
              <a:buAutoNum type="alphaLcParenR"/>
            </a:pPr>
            <a:r>
              <a:rPr lang="en-US" sz="2200" dirty="0"/>
              <a:t>False</a:t>
            </a:r>
            <a:r>
              <a:rPr lang="ru-RU" sz="2200" dirty="0"/>
              <a:t> (Нет)</a:t>
            </a:r>
            <a:endParaRPr lang="en-US" sz="2200" dirty="0"/>
          </a:p>
        </p:txBody>
      </p:sp>
      <p:sp>
        <p:nvSpPr>
          <p:cNvPr id="33690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1700B9B-3DA0-4B1E-BDC2-CCACA44F021F}" type="slidenum">
              <a:rPr lang="en-US" b="1">
                <a:solidFill>
                  <a:srgbClr val="FFFFFF"/>
                </a:solidFill>
              </a:rPr>
              <a:pPr algn="ctr" eaLnBrk="0" hangingPunct="0"/>
              <a:t>21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8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Заключение – Контрольный вопрос</a:t>
            </a:r>
            <a:endParaRPr lang="en-US" dirty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ru-RU" dirty="0"/>
              <a:t>Какая настройка терминала </a:t>
            </a:r>
            <a:r>
              <a:rPr lang="en-US" dirty="0"/>
              <a:t>subVI</a:t>
            </a:r>
            <a:r>
              <a:rPr lang="ru-RU" dirty="0"/>
              <a:t> может послужить причиной ошибки, если этот терминал не подключен</a:t>
            </a:r>
            <a:r>
              <a:rPr lang="en-US" dirty="0"/>
              <a:t>?</a:t>
            </a:r>
          </a:p>
          <a:p>
            <a:pPr marL="915988" lvl="1" indent="-457200">
              <a:buFontTx/>
              <a:buAutoNum type="alphaLcParenR"/>
            </a:pPr>
            <a:r>
              <a:rPr lang="en-US" b="1" dirty="0"/>
              <a:t>Required</a:t>
            </a:r>
          </a:p>
          <a:p>
            <a:pPr marL="915988" lvl="1" indent="-457200">
              <a:buFontTx/>
              <a:buAutoNum type="alphaLcParenR"/>
            </a:pPr>
            <a:r>
              <a:rPr lang="en-US" dirty="0"/>
              <a:t>Recommended</a:t>
            </a:r>
          </a:p>
          <a:p>
            <a:pPr marL="915988" lvl="1" indent="-457200">
              <a:buFontTx/>
              <a:buAutoNum type="alphaLcParenR"/>
            </a:pPr>
            <a:r>
              <a:rPr lang="en-US" dirty="0"/>
              <a:t>Optional</a:t>
            </a:r>
          </a:p>
        </p:txBody>
      </p:sp>
      <p:sp>
        <p:nvSpPr>
          <p:cNvPr id="3614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63CE9B6A-1443-45AC-950F-24AA25BF6335}" type="slidenum">
              <a:rPr lang="en-US" b="1">
                <a:solidFill>
                  <a:srgbClr val="FFFFFF"/>
                </a:solidFill>
              </a:rPr>
              <a:pPr algn="ctr" eaLnBrk="0" hangingPunct="0"/>
              <a:t>22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99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Заключение – Контрольный вопрос</a:t>
            </a:r>
            <a:endParaRPr 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Narrow" pitchFamily="34" charset="0"/>
              <a:buAutoNum type="arabicPeriod" startAt="2"/>
            </a:pPr>
            <a:r>
              <a:rPr lang="ru-RU" dirty="0"/>
              <a:t>Вы должны создать специальную иконку для использования </a:t>
            </a:r>
            <a:r>
              <a:rPr lang="en-US" dirty="0"/>
              <a:t>VI </a:t>
            </a:r>
            <a:r>
              <a:rPr lang="ru-RU" dirty="0"/>
              <a:t>в качестве </a:t>
            </a:r>
            <a:r>
              <a:rPr lang="en-US" dirty="0"/>
              <a:t>subVI.</a:t>
            </a:r>
          </a:p>
          <a:p>
            <a:pPr marL="915988" lvl="1" indent="-457200">
              <a:buFontTx/>
              <a:buAutoNum type="alphaLcParenR"/>
            </a:pPr>
            <a:r>
              <a:rPr lang="en-US" dirty="0"/>
              <a:t>True</a:t>
            </a:r>
            <a:r>
              <a:rPr lang="ru-RU" dirty="0"/>
              <a:t> (Да)</a:t>
            </a:r>
            <a:endParaRPr lang="en-US" dirty="0"/>
          </a:p>
          <a:p>
            <a:pPr marL="915988" lvl="1" indent="-457200">
              <a:buFontTx/>
              <a:buAutoNum type="alphaLcParenR"/>
            </a:pPr>
            <a:r>
              <a:rPr lang="en-US" b="1" dirty="0"/>
              <a:t>False</a:t>
            </a:r>
            <a:r>
              <a:rPr lang="ru-RU" b="1" dirty="0"/>
              <a:t> (Нет)</a:t>
            </a:r>
            <a:br>
              <a:rPr lang="en-US" b="1" dirty="0"/>
            </a:br>
            <a:br>
              <a:rPr lang="en-US" b="1" dirty="0"/>
            </a:br>
            <a:r>
              <a:rPr lang="ru-RU" b="1" dirty="0"/>
              <a:t>Нет необходимости создавать специальную иконку</a:t>
            </a:r>
            <a:r>
              <a:rPr lang="en-US" b="1" dirty="0"/>
              <a:t> </a:t>
            </a:r>
            <a:r>
              <a:rPr lang="ru-RU" b="1" dirty="0"/>
              <a:t>для использования </a:t>
            </a:r>
            <a:r>
              <a:rPr lang="en-US" b="1" dirty="0"/>
              <a:t>VI </a:t>
            </a:r>
            <a:r>
              <a:rPr lang="ru-RU" b="1" dirty="0"/>
              <a:t>в качестве </a:t>
            </a:r>
            <a:r>
              <a:rPr lang="en-US" b="1" dirty="0"/>
              <a:t>subVI, </a:t>
            </a:r>
            <a:r>
              <a:rPr lang="ru-RU" b="1" dirty="0"/>
              <a:t>но это настоятельно рекомендуется для того, чтобы ваш код был более читабельным</a:t>
            </a:r>
            <a:r>
              <a:rPr lang="en-US" b="1" dirty="0"/>
              <a:t>.</a:t>
            </a:r>
          </a:p>
          <a:p>
            <a:pPr marL="514350" indent="-514350">
              <a:buFont typeface="Arial Narrow" pitchFamily="34" charset="0"/>
              <a:buAutoNum type="arabicPeriod" startAt="2"/>
            </a:pPr>
            <a:endParaRPr lang="en-US" dirty="0"/>
          </a:p>
        </p:txBody>
      </p:sp>
      <p:sp>
        <p:nvSpPr>
          <p:cNvPr id="3635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5AFF131B-FECE-4B3E-9CE7-BCF246A1F601}" type="slidenum">
              <a:rPr lang="en-US" b="1">
                <a:solidFill>
                  <a:srgbClr val="FFFFFF"/>
                </a:solidFill>
              </a:rPr>
              <a:pPr algn="ctr" eaLnBrk="0" hangingPunct="0"/>
              <a:t>23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14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Заключение – Контрольный вопрос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2057400" y="1514475"/>
            <a:ext cx="7848600" cy="4286250"/>
          </a:xfrm>
        </p:spPr>
        <p:txBody>
          <a:bodyPr rtlCol="0">
            <a:normAutofit/>
          </a:bodyPr>
          <a:lstStyle/>
          <a:p>
            <a:pPr lvl="2" indent="-457200">
              <a:buFontTx/>
              <a:buAutoNum type="arabicPeriod"/>
              <a:defRPr/>
            </a:pPr>
            <a:r>
              <a:rPr lang="ru-RU" sz="2400" dirty="0"/>
              <a:t>При использовании структуры </a:t>
            </a:r>
            <a:r>
              <a:rPr lang="en-US" sz="2400" dirty="0"/>
              <a:t>Sequence </a:t>
            </a:r>
            <a:r>
              <a:rPr lang="ru-RU" sz="2400" dirty="0"/>
              <a:t>вы можете остановить выполнение на любой стадии последовательности</a:t>
            </a:r>
            <a:r>
              <a:rPr lang="en-US" sz="2400" dirty="0"/>
              <a:t>.</a:t>
            </a:r>
          </a:p>
          <a:p>
            <a:pPr marL="892175" lvl="2" indent="-381000">
              <a:buFontTx/>
              <a:buAutoNum type="alphaLcParenR"/>
              <a:defRPr/>
            </a:pPr>
            <a:r>
              <a:rPr lang="en-US" sz="2400" dirty="0"/>
              <a:t>True</a:t>
            </a:r>
            <a:r>
              <a:rPr lang="ru-RU" sz="2400" dirty="0"/>
              <a:t> (Да)</a:t>
            </a:r>
            <a:endParaRPr lang="en-US" sz="2400" dirty="0"/>
          </a:p>
          <a:p>
            <a:pPr marL="892175" lvl="2" indent="-381000">
              <a:buFontTx/>
              <a:buAutoNum type="alphaLcParenR"/>
              <a:defRPr/>
            </a:pPr>
            <a:r>
              <a:rPr lang="en-US" sz="2400" b="1" dirty="0"/>
              <a:t>False</a:t>
            </a:r>
            <a:r>
              <a:rPr lang="ru-RU" sz="2400" b="1" dirty="0"/>
              <a:t> (Нет) </a:t>
            </a:r>
            <a:br>
              <a:rPr lang="en-US" sz="2400" b="1" dirty="0"/>
            </a:br>
            <a:br>
              <a:rPr lang="en-US" sz="2400" b="1" dirty="0"/>
            </a:br>
            <a:r>
              <a:rPr lang="ru-RU" sz="2400" b="1" dirty="0"/>
              <a:t>Вы не можете остановить выполнение на любой стадии последовательности</a:t>
            </a:r>
            <a:r>
              <a:rPr lang="en-US" sz="2400" b="1" dirty="0"/>
              <a:t>.</a:t>
            </a:r>
          </a:p>
          <a:p>
            <a:pPr marL="892175" lvl="2" indent="-381000">
              <a:buFontTx/>
              <a:buAutoNum type="alphaLcParenR"/>
              <a:defRPr/>
            </a:pPr>
            <a:endParaRPr lang="en-US" sz="2400" b="1" dirty="0"/>
          </a:p>
        </p:txBody>
      </p:sp>
      <p:sp>
        <p:nvSpPr>
          <p:cNvPr id="38400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17C5F5C4-1C82-4203-BAB5-666A45D92B4D}" type="slidenum">
              <a:rPr lang="en-US" b="1">
                <a:solidFill>
                  <a:srgbClr val="FFFFFF"/>
                </a:solidFill>
              </a:rPr>
              <a:pPr algn="ctr" eaLnBrk="0" hangingPunct="0"/>
              <a:t>24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6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Заключение – Контрольный вопрос</a:t>
            </a:r>
            <a:endParaRPr lang="en-US" dirty="0"/>
          </a:p>
        </p:txBody>
      </p:sp>
      <p:sp>
        <p:nvSpPr>
          <p:cNvPr id="386051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2057400" y="1514475"/>
            <a:ext cx="7848600" cy="42862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charset="0"/>
              <a:buAutoNum type="arabicPeriod" startAt="2"/>
            </a:pPr>
            <a:r>
              <a:rPr lang="ru-RU" sz="2400" dirty="0"/>
              <a:t>Какие из следующих преимуществ дает применение конечного автомата взамен последовательной структуры</a:t>
            </a:r>
            <a:r>
              <a:rPr lang="en-US" sz="2400" dirty="0"/>
              <a:t>?</a:t>
            </a:r>
          </a:p>
          <a:p>
            <a:pPr marL="892175" lvl="2" indent="-381000">
              <a:buFontTx/>
              <a:buAutoNum type="alphaLcParenR"/>
            </a:pPr>
            <a:r>
              <a:rPr lang="ru-RU" sz="2400" b="1" dirty="0"/>
              <a:t>Вы можете изменять порядок выполнения в последовательности</a:t>
            </a:r>
            <a:endParaRPr lang="en-US" sz="2400" b="1" dirty="0"/>
          </a:p>
          <a:p>
            <a:pPr marL="892175" lvl="2" indent="-381000">
              <a:buFontTx/>
              <a:buAutoNum type="alphaLcParenR"/>
            </a:pPr>
            <a:r>
              <a:rPr lang="ru-RU" sz="2400" b="1" dirty="0"/>
              <a:t>Вы можете повторять отдельные элементы последовательности</a:t>
            </a:r>
            <a:endParaRPr lang="en-US" sz="2400" b="1" dirty="0"/>
          </a:p>
          <a:p>
            <a:pPr marL="892175" lvl="2" indent="-381000">
              <a:buFontTx/>
              <a:buAutoNum type="alphaLcParenR"/>
            </a:pPr>
            <a:r>
              <a:rPr lang="ru-RU" sz="2400" b="1" dirty="0"/>
              <a:t>Вы можете задать условия, которые определяют, когда должен выполняться элемент последовательности</a:t>
            </a:r>
            <a:endParaRPr lang="en-US" sz="2400" b="1" dirty="0"/>
          </a:p>
          <a:p>
            <a:pPr marL="892175" lvl="2" indent="-381000">
              <a:buFontTx/>
              <a:buAutoNum type="alphaLcParenR"/>
            </a:pPr>
            <a:r>
              <a:rPr lang="ru-RU" sz="2400" b="1" dirty="0"/>
              <a:t>Вы можете остановить выполнение программы в любом месте последовательности</a:t>
            </a:r>
            <a:endParaRPr lang="en-US" sz="2400" b="1" dirty="0"/>
          </a:p>
        </p:txBody>
      </p:sp>
      <p:sp>
        <p:nvSpPr>
          <p:cNvPr id="386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6DD5E1E8-28BC-4AA3-9B30-2E87C20527C8}" type="slidenum">
              <a:rPr lang="en-US" b="1">
                <a:solidFill>
                  <a:srgbClr val="FFFFFF"/>
                </a:solidFill>
              </a:rPr>
              <a:pPr algn="ctr" eaLnBrk="0" hangingPunct="0"/>
              <a:t>25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22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Заключение – Контрольный вопрос</a:t>
            </a:r>
            <a:endParaRPr lang="en-US" dirty="0"/>
          </a:p>
        </p:txBody>
      </p:sp>
      <p:sp>
        <p:nvSpPr>
          <p:cNvPr id="428035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2057400" y="1514475"/>
            <a:ext cx="7848600" cy="428625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ru-RU" sz="2400" dirty="0"/>
              <a:t>Вы должны использовать переменные где только возможно</a:t>
            </a:r>
            <a:r>
              <a:rPr lang="en-US" sz="2400" dirty="0"/>
              <a:t>.</a:t>
            </a:r>
          </a:p>
          <a:p>
            <a:pPr marL="892175" lvl="2" indent="-381000">
              <a:buFontTx/>
              <a:buAutoNum type="alphaLcParenR"/>
            </a:pPr>
            <a:r>
              <a:rPr lang="en-US" sz="2400" dirty="0"/>
              <a:t>True </a:t>
            </a:r>
            <a:r>
              <a:rPr lang="ru-RU" sz="2400" dirty="0"/>
              <a:t>(Да)</a:t>
            </a:r>
            <a:endParaRPr lang="en-US" sz="2400" dirty="0"/>
          </a:p>
          <a:p>
            <a:pPr marL="892175" lvl="2" indent="-381000">
              <a:buFontTx/>
              <a:buAutoNum type="alphaLcParenR"/>
            </a:pPr>
            <a:r>
              <a:rPr lang="en-US" sz="2400" b="1" dirty="0"/>
              <a:t>False</a:t>
            </a:r>
            <a:r>
              <a:rPr lang="ru-RU" sz="2400" b="1" dirty="0"/>
              <a:t> (Нет)</a:t>
            </a:r>
            <a:br>
              <a:rPr lang="en-US" sz="2400" b="1" dirty="0"/>
            </a:br>
            <a:br>
              <a:rPr lang="en-US" sz="2400" b="1" dirty="0"/>
            </a:br>
            <a:r>
              <a:rPr lang="ru-RU" sz="2400" b="1" dirty="0"/>
              <a:t>Переменные нужно использовать только, когда это необходимо</a:t>
            </a:r>
            <a:r>
              <a:rPr lang="en-US" sz="2400" b="1" dirty="0"/>
              <a:t>. </a:t>
            </a:r>
            <a:r>
              <a:rPr lang="ru-RU" sz="2400" b="1" dirty="0"/>
              <a:t>Где только возможно, используйте проводники для передачи данных.</a:t>
            </a:r>
            <a:endParaRPr lang="en-US" sz="2400" b="1" dirty="0"/>
          </a:p>
        </p:txBody>
      </p:sp>
      <p:sp>
        <p:nvSpPr>
          <p:cNvPr id="42803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4D1375C7-AC8F-4932-BDD9-4AD3E7CA437A}" type="slidenum">
              <a:rPr lang="en-US" b="1">
                <a:solidFill>
                  <a:srgbClr val="FFFFFF"/>
                </a:solidFill>
              </a:rPr>
              <a:pPr algn="ctr" eaLnBrk="0" hangingPunct="0"/>
              <a:t>26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66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Заключение – Контрольный вопрос</a:t>
            </a:r>
            <a:endParaRPr lang="en-US" dirty="0"/>
          </a:p>
        </p:txBody>
      </p:sp>
      <p:sp>
        <p:nvSpPr>
          <p:cNvPr id="430083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2057400" y="1514475"/>
            <a:ext cx="7924800" cy="4286250"/>
          </a:xfrm>
        </p:spPr>
        <p:txBody>
          <a:bodyPr/>
          <a:lstStyle/>
          <a:p>
            <a:pPr marL="457200" indent="-457200">
              <a:buFont typeface="Arial Narrow" pitchFamily="34" charset="0"/>
              <a:buAutoNum type="arabicPeriod" startAt="2"/>
            </a:pPr>
            <a:r>
              <a:rPr lang="ru-RU" sz="2400" dirty="0"/>
              <a:t>Какие из объектов не могут передавать данные</a:t>
            </a:r>
            <a:r>
              <a:rPr lang="en-US" sz="2400" dirty="0"/>
              <a:t>?</a:t>
            </a:r>
          </a:p>
          <a:p>
            <a:pPr marL="892175" lvl="2" indent="-381000">
              <a:buFontTx/>
              <a:buAutoNum type="alphaLcParenR"/>
            </a:pPr>
            <a:r>
              <a:rPr lang="en-US" sz="2400" b="1" dirty="0"/>
              <a:t>Semaphores </a:t>
            </a:r>
          </a:p>
          <a:p>
            <a:pPr marL="892175" lvl="2" indent="-381000">
              <a:buFontTx/>
              <a:buAutoNum type="alphaLcParenR"/>
            </a:pPr>
            <a:r>
              <a:rPr lang="en-US" sz="2400" dirty="0"/>
              <a:t>Functional global variables</a:t>
            </a:r>
          </a:p>
          <a:p>
            <a:pPr marL="892175" lvl="2" indent="-381000">
              <a:buFontTx/>
              <a:buAutoNum type="alphaLcParenR"/>
            </a:pPr>
            <a:r>
              <a:rPr lang="en-US" sz="2400" dirty="0"/>
              <a:t>Local variables</a:t>
            </a:r>
          </a:p>
          <a:p>
            <a:pPr marL="892175" lvl="2" indent="-381000">
              <a:buFontTx/>
              <a:buAutoNum type="alphaLcParenR"/>
            </a:pPr>
            <a:r>
              <a:rPr lang="en-US" sz="2400" dirty="0"/>
              <a:t>Single process shared variables</a:t>
            </a:r>
          </a:p>
        </p:txBody>
      </p:sp>
      <p:sp>
        <p:nvSpPr>
          <p:cNvPr id="43008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12D4D109-AC34-4122-8153-B39C2CA61189}" type="slidenum">
              <a:rPr lang="en-US" b="1">
                <a:solidFill>
                  <a:srgbClr val="FFFFFF"/>
                </a:solidFill>
              </a:rPr>
              <a:pPr algn="ctr" eaLnBrk="0" hangingPunct="0"/>
              <a:t>27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99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Заключение – Контрольный вопрос</a:t>
            </a:r>
            <a:endParaRPr lang="en-US" dirty="0"/>
          </a:p>
        </p:txBody>
      </p:sp>
      <p:sp>
        <p:nvSpPr>
          <p:cNvPr id="432131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2057400" y="1514475"/>
            <a:ext cx="8305800" cy="4286250"/>
          </a:xfrm>
        </p:spPr>
        <p:txBody>
          <a:bodyPr/>
          <a:lstStyle/>
          <a:p>
            <a:pPr marL="457200" indent="-457200">
              <a:buFontTx/>
              <a:buAutoNum type="arabicPeriod" startAt="3"/>
            </a:pPr>
            <a:r>
              <a:rPr lang="ru-RU" sz="2400" dirty="0"/>
              <a:t>Какие из объектов нужно использовать в проекте</a:t>
            </a:r>
            <a:r>
              <a:rPr lang="en-US" sz="2400" dirty="0"/>
              <a:t>?</a:t>
            </a:r>
          </a:p>
          <a:p>
            <a:pPr marL="892175" lvl="2" indent="-381000">
              <a:buFontTx/>
              <a:buAutoNum type="alphaLcParenR"/>
            </a:pPr>
            <a:r>
              <a:rPr lang="en-US" sz="2400" dirty="0"/>
              <a:t>Local variable</a:t>
            </a:r>
          </a:p>
          <a:p>
            <a:pPr marL="892175" lvl="2" indent="-381000">
              <a:buFontTx/>
              <a:buAutoNum type="alphaLcParenR"/>
            </a:pPr>
            <a:r>
              <a:rPr lang="en-US" sz="2400" dirty="0"/>
              <a:t>Global variable </a:t>
            </a:r>
          </a:p>
          <a:p>
            <a:pPr marL="892175" lvl="2" indent="-381000">
              <a:buFontTx/>
              <a:buAutoNum type="alphaLcParenR"/>
            </a:pPr>
            <a:r>
              <a:rPr lang="en-US" sz="2400" dirty="0"/>
              <a:t>Functional global variable </a:t>
            </a:r>
          </a:p>
          <a:p>
            <a:pPr marL="892175" lvl="2" indent="-381000">
              <a:buFontTx/>
              <a:buAutoNum type="alphaLcParenR"/>
            </a:pPr>
            <a:r>
              <a:rPr lang="en-US" sz="2400" b="1" dirty="0"/>
              <a:t>Single-process shared variable</a:t>
            </a:r>
          </a:p>
        </p:txBody>
      </p:sp>
      <p:sp>
        <p:nvSpPr>
          <p:cNvPr id="43213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70A07DA-8A25-4454-A127-814B019A69CA}" type="slidenum">
              <a:rPr lang="en-US" b="1">
                <a:solidFill>
                  <a:srgbClr val="FFFFFF"/>
                </a:solidFill>
              </a:rPr>
              <a:pPr algn="ctr" eaLnBrk="0" hangingPunct="0"/>
              <a:t>28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07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Заключение – Контрольный вопрос</a:t>
            </a:r>
            <a:endParaRPr lang="en-US" dirty="0"/>
          </a:p>
        </p:txBody>
      </p:sp>
      <p:sp>
        <p:nvSpPr>
          <p:cNvPr id="434179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2057400" y="1514475"/>
            <a:ext cx="7924800" cy="4286250"/>
          </a:xfrm>
        </p:spPr>
        <p:txBody>
          <a:bodyPr/>
          <a:lstStyle/>
          <a:p>
            <a:pPr marL="457200" indent="-457200">
              <a:buFont typeface="Arial Narrow" pitchFamily="34" charset="0"/>
              <a:buAutoNum type="arabicPeriod" startAt="4"/>
            </a:pPr>
            <a:r>
              <a:rPr lang="ru-RU" sz="2400" dirty="0"/>
              <a:t>Какие из объектов не могут быть использованы для обмена данными между несколькими </a:t>
            </a:r>
            <a:r>
              <a:rPr lang="en-US" sz="2400" dirty="0"/>
              <a:t>VI?</a:t>
            </a:r>
          </a:p>
          <a:p>
            <a:pPr marL="892175" lvl="2" indent="-381000">
              <a:buFontTx/>
              <a:buAutoNum type="alphaLcParenR"/>
            </a:pPr>
            <a:r>
              <a:rPr lang="en-US" sz="2400" b="1" dirty="0"/>
              <a:t>Local variable</a:t>
            </a:r>
          </a:p>
          <a:p>
            <a:pPr marL="892175" lvl="2" indent="-381000">
              <a:buFontTx/>
              <a:buAutoNum type="alphaLcParenR"/>
            </a:pPr>
            <a:r>
              <a:rPr lang="en-US" sz="2400" dirty="0"/>
              <a:t>Global variable </a:t>
            </a:r>
          </a:p>
          <a:p>
            <a:pPr marL="892175" lvl="2" indent="-381000">
              <a:buFontTx/>
              <a:buAutoNum type="alphaLcParenR"/>
            </a:pPr>
            <a:r>
              <a:rPr lang="en-US" sz="2400" dirty="0"/>
              <a:t>Functional global variable </a:t>
            </a:r>
          </a:p>
          <a:p>
            <a:pPr marL="892175" lvl="2" indent="-381000">
              <a:buFontTx/>
              <a:buAutoNum type="alphaLcParenR"/>
            </a:pPr>
            <a:r>
              <a:rPr lang="en-US" sz="2400" dirty="0"/>
              <a:t>Single-process shared variable</a:t>
            </a:r>
          </a:p>
        </p:txBody>
      </p:sp>
      <p:sp>
        <p:nvSpPr>
          <p:cNvPr id="43418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F89F7690-BF82-4BF9-B0EE-84A115B63CE2}" type="slidenum">
              <a:rPr lang="en-US" b="1">
                <a:solidFill>
                  <a:srgbClr val="FFFFFF"/>
                </a:solidFill>
              </a:rPr>
              <a:pPr algn="ctr" eaLnBrk="0" hangingPunct="0"/>
              <a:t>29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6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990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/>
              <a:t>Заключение – Ответ на контрольный вопрос</a:t>
            </a:r>
            <a:endParaRPr lang="en-US" dirty="0"/>
          </a:p>
        </p:txBody>
      </p:sp>
      <p:sp>
        <p:nvSpPr>
          <p:cNvPr id="142339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ru-RU" sz="2400" dirty="0"/>
              <a:t>Какая функция выполняется первой</a:t>
            </a:r>
            <a:r>
              <a:rPr lang="en-US" sz="2400" dirty="0"/>
              <a:t>: Add </a:t>
            </a:r>
            <a:r>
              <a:rPr lang="ru-RU" sz="2400" dirty="0"/>
              <a:t>или </a:t>
            </a:r>
            <a:r>
              <a:rPr lang="en-US" sz="2400" dirty="0"/>
              <a:t>Subtract?</a:t>
            </a:r>
          </a:p>
          <a:p>
            <a:pPr marL="860425" lvl="1" indent="-419100">
              <a:buFontTx/>
              <a:buAutoNum type="alphaLcParenR"/>
            </a:pPr>
            <a:r>
              <a:rPr lang="en-US" sz="2200" b="1" dirty="0"/>
              <a:t>Add</a:t>
            </a:r>
          </a:p>
          <a:p>
            <a:pPr marL="860425" lvl="1" indent="-419100">
              <a:buFontTx/>
              <a:buAutoNum type="alphaLcParenR"/>
            </a:pPr>
            <a:r>
              <a:rPr lang="en-US" sz="2200" dirty="0"/>
              <a:t>Subtract</a:t>
            </a:r>
          </a:p>
          <a:p>
            <a:pPr marL="860425" lvl="1" indent="-419100">
              <a:buFontTx/>
              <a:buAutoNum type="alphaLcParenR"/>
            </a:pPr>
            <a:r>
              <a:rPr lang="en-US" sz="2200" dirty="0"/>
              <a:t>Unknown</a:t>
            </a:r>
            <a:r>
              <a:rPr lang="ru-RU" sz="2200" dirty="0"/>
              <a:t> (неизвестно)</a:t>
            </a:r>
            <a:endParaRPr lang="en-US" sz="2200" dirty="0"/>
          </a:p>
        </p:txBody>
      </p:sp>
      <p:sp>
        <p:nvSpPr>
          <p:cNvPr id="14234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2F07C7EC-7988-4ABB-88AD-0B054111533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42341" name="Picture 2" descr="dataflowno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286000"/>
            <a:ext cx="44894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342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990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/>
              <a:t>Заключение – Ответ на контрольный вопрос</a:t>
            </a:r>
            <a:endParaRPr lang="en-US" dirty="0"/>
          </a:p>
        </p:txBody>
      </p:sp>
      <p:sp>
        <p:nvSpPr>
          <p:cNvPr id="144387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 startAt="2"/>
            </a:pPr>
            <a:r>
              <a:rPr lang="ru-RU" sz="2400" dirty="0"/>
              <a:t>Какая функция выполняется первой</a:t>
            </a:r>
            <a:r>
              <a:rPr lang="en-US" sz="2400" dirty="0"/>
              <a:t>: Sine </a:t>
            </a:r>
            <a:r>
              <a:rPr lang="ru-RU" sz="2400" dirty="0"/>
              <a:t>или </a:t>
            </a:r>
            <a:r>
              <a:rPr lang="en-US" sz="2400" dirty="0"/>
              <a:t>Divide?</a:t>
            </a:r>
          </a:p>
          <a:p>
            <a:pPr marL="860425" lvl="1" indent="-419100">
              <a:buFontTx/>
              <a:buAutoNum type="alphaLcParenR"/>
            </a:pPr>
            <a:r>
              <a:rPr lang="en-US" sz="2200" dirty="0"/>
              <a:t>Sine</a:t>
            </a:r>
          </a:p>
          <a:p>
            <a:pPr marL="860425" lvl="1" indent="-419100">
              <a:buFontTx/>
              <a:buAutoNum type="alphaLcParenR"/>
            </a:pPr>
            <a:r>
              <a:rPr lang="en-US" sz="2200" b="1" dirty="0"/>
              <a:t>Divide</a:t>
            </a:r>
          </a:p>
          <a:p>
            <a:pPr marL="860425" lvl="1" indent="-419100">
              <a:buFontTx/>
              <a:buAutoNum type="alphaLcParenR"/>
            </a:pPr>
            <a:r>
              <a:rPr lang="en-US" sz="2200" dirty="0"/>
              <a:t>Unknown</a:t>
            </a:r>
            <a:r>
              <a:rPr lang="ru-RU" sz="2200" dirty="0"/>
              <a:t> (неизвестно)</a:t>
            </a:r>
            <a:endParaRPr lang="en-US" sz="2200" dirty="0"/>
          </a:p>
        </p:txBody>
      </p:sp>
      <p:sp>
        <p:nvSpPr>
          <p:cNvPr id="14438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3A1E6FEB-9CC0-4171-AA7E-1727E5A821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44389" name="Picture 2" descr="dataflowno-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286000"/>
            <a:ext cx="46037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781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990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/>
              <a:t>Заключение – Ответ на контрольный вопрос</a:t>
            </a:r>
            <a:endParaRPr lang="en-US" dirty="0"/>
          </a:p>
        </p:txBody>
      </p:sp>
      <p:sp>
        <p:nvSpPr>
          <p:cNvPr id="146435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3"/>
            </a:pPr>
            <a:r>
              <a:rPr lang="ru-RU" sz="2400" dirty="0"/>
              <a:t>Какая из следующих функция выполняется раньше</a:t>
            </a:r>
            <a:r>
              <a:rPr lang="en-US" sz="2400" dirty="0"/>
              <a:t>: Random Number, Add </a:t>
            </a:r>
            <a:r>
              <a:rPr lang="ru-RU" sz="2400" dirty="0"/>
              <a:t>или </a:t>
            </a:r>
            <a:r>
              <a:rPr lang="en-US" sz="2400" dirty="0"/>
              <a:t>Divide?</a:t>
            </a:r>
          </a:p>
          <a:p>
            <a:pPr marL="860425" lvl="1" indent="-419100">
              <a:buFontTx/>
              <a:buAutoNum type="alphaLcParenR"/>
            </a:pPr>
            <a:r>
              <a:rPr lang="en-US" sz="2200" dirty="0"/>
              <a:t>Random Number</a:t>
            </a:r>
          </a:p>
          <a:p>
            <a:pPr marL="860425" lvl="1" indent="-419100">
              <a:buFontTx/>
              <a:buAutoNum type="alphaLcParenR"/>
            </a:pPr>
            <a:r>
              <a:rPr lang="en-US" sz="2200" dirty="0"/>
              <a:t>Divide</a:t>
            </a:r>
          </a:p>
          <a:p>
            <a:pPr marL="860425" lvl="1" indent="-419100">
              <a:buFontTx/>
              <a:buAutoNum type="alphaLcParenR"/>
            </a:pPr>
            <a:r>
              <a:rPr lang="en-US" sz="2200" dirty="0"/>
              <a:t>Add</a:t>
            </a:r>
          </a:p>
          <a:p>
            <a:pPr marL="860425" lvl="1" indent="-419100">
              <a:buFontTx/>
              <a:buAutoNum type="alphaLcParenR"/>
            </a:pPr>
            <a:r>
              <a:rPr lang="en-US" sz="2200" b="1" dirty="0"/>
              <a:t>Unknown</a:t>
            </a:r>
            <a:r>
              <a:rPr lang="ru-RU" sz="2200" b="1" dirty="0"/>
              <a:t> </a:t>
            </a:r>
            <a:r>
              <a:rPr lang="ru-RU" sz="2200" dirty="0"/>
              <a:t>(</a:t>
            </a:r>
            <a:r>
              <a:rPr lang="ru-RU" sz="2200" b="1" dirty="0"/>
              <a:t>неизвестно</a:t>
            </a:r>
            <a:r>
              <a:rPr lang="ru-RU" sz="2200" dirty="0"/>
              <a:t>)</a:t>
            </a:r>
            <a:endParaRPr lang="en-US" sz="2200" b="1" dirty="0"/>
          </a:p>
        </p:txBody>
      </p:sp>
      <p:sp>
        <p:nvSpPr>
          <p:cNvPr id="14643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8B09CDD9-49F8-4ACD-B3AE-ED02A4AF579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46437" name="Picture 4" descr="dataflowno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514601"/>
            <a:ext cx="4572000" cy="317976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99015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990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/>
              <a:t>Заключение – ответ на контрольный вопрос</a:t>
            </a:r>
            <a:endParaRPr lang="en-US" dirty="0"/>
          </a:p>
        </p:txBody>
      </p:sp>
      <p:sp>
        <p:nvSpPr>
          <p:cNvPr id="148483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 startAt="4"/>
            </a:pPr>
            <a:r>
              <a:rPr lang="ru-RU" sz="2400" dirty="0"/>
              <a:t>Какая из следующих функция выполняется последней</a:t>
            </a:r>
            <a:r>
              <a:rPr lang="en-US" sz="2400" dirty="0"/>
              <a:t>: Random Number, Subtract or Add?</a:t>
            </a:r>
          </a:p>
          <a:p>
            <a:pPr marL="860425" lvl="1" indent="-419100">
              <a:buFontTx/>
              <a:buAutoNum type="alphaLcParenR"/>
            </a:pPr>
            <a:r>
              <a:rPr lang="en-US" sz="2200" dirty="0"/>
              <a:t>Random Number</a:t>
            </a:r>
          </a:p>
          <a:p>
            <a:pPr marL="860425" lvl="1" indent="-419100">
              <a:buFontTx/>
              <a:buAutoNum type="alphaLcParenR"/>
            </a:pPr>
            <a:r>
              <a:rPr lang="en-US" sz="2200" b="1" dirty="0"/>
              <a:t>Subtract</a:t>
            </a:r>
          </a:p>
          <a:p>
            <a:pPr marL="860425" lvl="1" indent="-419100">
              <a:buFontTx/>
              <a:buAutoNum type="alphaLcParenR"/>
            </a:pPr>
            <a:r>
              <a:rPr lang="en-US" sz="2200" dirty="0"/>
              <a:t>Add</a:t>
            </a:r>
          </a:p>
          <a:p>
            <a:pPr marL="860425" lvl="1" indent="-419100">
              <a:buFontTx/>
              <a:buAutoNum type="alphaLcParenR"/>
            </a:pPr>
            <a:r>
              <a:rPr lang="en-US" sz="2200" dirty="0"/>
              <a:t>Unknown</a:t>
            </a:r>
            <a:r>
              <a:rPr lang="ru-RU" sz="2200" dirty="0"/>
              <a:t> (неизвестно)</a:t>
            </a:r>
            <a:endParaRPr lang="en-US" sz="2200" dirty="0"/>
          </a:p>
        </p:txBody>
      </p:sp>
      <p:sp>
        <p:nvSpPr>
          <p:cNvPr id="14848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59A3F52C-9E05-4BC0-ADCC-67FA254B819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48485" name="Picture 2" descr="dataflowno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2350" y="2209800"/>
            <a:ext cx="44894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706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/>
              <a:t>Заключение – Ответ на контрольный вопрос</a:t>
            </a:r>
            <a:endParaRPr lang="en-US" dirty="0"/>
          </a:p>
        </p:txBody>
      </p:sp>
      <p:sp>
        <p:nvSpPr>
          <p:cNvPr id="150531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Tx/>
              <a:buAutoNum type="arabicPeriod" startAt="5"/>
            </a:pPr>
            <a:r>
              <a:rPr lang="ru-RU" dirty="0"/>
              <a:t>Из каких трех частей состоит </a:t>
            </a:r>
            <a:r>
              <a:rPr lang="en-US" dirty="0"/>
              <a:t>VI?</a:t>
            </a:r>
          </a:p>
          <a:p>
            <a:pPr marL="742950" lvl="1" indent="-336550">
              <a:buFontTx/>
              <a:buAutoNum type="alphaLcParenR"/>
            </a:pPr>
            <a:r>
              <a:rPr lang="en-US" b="1" dirty="0"/>
              <a:t>Front Panel</a:t>
            </a:r>
          </a:p>
          <a:p>
            <a:pPr marL="742950" lvl="1" indent="-336550">
              <a:buFontTx/>
              <a:buAutoNum type="alphaLcParenR"/>
            </a:pPr>
            <a:r>
              <a:rPr lang="en-US" b="1" dirty="0"/>
              <a:t>Block Diagram</a:t>
            </a:r>
          </a:p>
          <a:p>
            <a:pPr marL="742950" lvl="1" indent="-336550">
              <a:buFontTx/>
              <a:buAutoNum type="alphaLcParenR"/>
            </a:pPr>
            <a:r>
              <a:rPr lang="en-US" dirty="0"/>
              <a:t>Project</a:t>
            </a:r>
          </a:p>
          <a:p>
            <a:pPr marL="742950" lvl="1" indent="-336550">
              <a:buFontTx/>
              <a:buAutoNum type="alphaLcParenR"/>
            </a:pPr>
            <a:r>
              <a:rPr lang="en-US" b="1" dirty="0"/>
              <a:t>Icon/Connector Pane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3E535159-E83D-4B85-89CA-ADC99C3526C2}" type="slidenum">
              <a:rPr lang="en-US" b="1">
                <a:solidFill>
                  <a:srgbClr val="FFFFFF"/>
                </a:solidFill>
              </a:rPr>
              <a:pPr algn="ctr" eaLnBrk="0" hangingPunct="0"/>
              <a:t>7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4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/>
              <a:t>Заключение – Ответ на контрольный вопрос</a:t>
            </a:r>
            <a:endParaRPr lang="en-US" dirty="0"/>
          </a:p>
        </p:txBody>
      </p:sp>
      <p:sp>
        <p:nvSpPr>
          <p:cNvPr id="17305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Tx/>
              <a:buAutoNum type="arabicPeriod"/>
            </a:pPr>
            <a:r>
              <a:rPr lang="ru-RU" dirty="0"/>
              <a:t>Как запретить автоматическую обработку ошибок</a:t>
            </a:r>
            <a:r>
              <a:rPr lang="en-US" dirty="0"/>
              <a:t>?</a:t>
            </a:r>
          </a:p>
          <a:p>
            <a:pPr marL="804863" lvl="1" indent="-457200">
              <a:buFontTx/>
              <a:buAutoNum type="alphaLcParenR"/>
            </a:pPr>
            <a:r>
              <a:rPr lang="ru-RU" dirty="0"/>
              <a:t>Включить подсветку выполнения</a:t>
            </a:r>
            <a:endParaRPr lang="en-US" dirty="0"/>
          </a:p>
          <a:p>
            <a:pPr marL="804863" lvl="1" indent="-457200">
              <a:buFontTx/>
              <a:buAutoNum type="alphaLcParenR"/>
            </a:pPr>
            <a:r>
              <a:rPr lang="ru-RU" b="1" dirty="0"/>
              <a:t>Соединить выходной кластер ошибки </a:t>
            </a:r>
            <a:r>
              <a:rPr lang="en-US" b="1" dirty="0"/>
              <a:t>subVI </a:t>
            </a:r>
            <a:r>
              <a:rPr lang="ru-RU" b="1" dirty="0"/>
              <a:t>со входным кластером ошибки другого </a:t>
            </a:r>
            <a:r>
              <a:rPr lang="en-US" b="1" dirty="0"/>
              <a:t>subVI</a:t>
            </a:r>
          </a:p>
          <a:p>
            <a:pPr marL="804863" lvl="1" indent="-457200">
              <a:buFontTx/>
              <a:buAutoNum type="alphaLcParenR"/>
            </a:pPr>
            <a:r>
              <a:rPr lang="ru-RU" dirty="0"/>
              <a:t>Установить флажок в поле </a:t>
            </a:r>
            <a:r>
              <a:rPr lang="en-US" b="1" dirty="0"/>
              <a:t>Show Warnings </a:t>
            </a:r>
            <a:r>
              <a:rPr lang="ru-RU" dirty="0"/>
              <a:t>диалогового окна </a:t>
            </a:r>
            <a:r>
              <a:rPr lang="en-US" b="1" dirty="0"/>
              <a:t>Error List</a:t>
            </a: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1AB8B6D8-6DD7-4218-8918-6652BC793B4E}" type="slidenum">
              <a:rPr lang="en-US" b="1">
                <a:solidFill>
                  <a:srgbClr val="FFFFFF"/>
                </a:solidFill>
              </a:rPr>
              <a:pPr algn="ctr" eaLnBrk="0" hangingPunct="0"/>
              <a:t>8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9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/>
              <a:t>Заключение – Ответ на контрольный вопрос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Tx/>
              <a:buAutoNum type="arabicPeriod" startAt="2"/>
            </a:pPr>
            <a:r>
              <a:rPr lang="ru-RU" dirty="0"/>
              <a:t>Из каких компонентов состоит кластер ошибок</a:t>
            </a:r>
            <a:r>
              <a:rPr lang="en-US" dirty="0"/>
              <a:t>? </a:t>
            </a:r>
          </a:p>
          <a:p>
            <a:pPr marL="804863" lvl="1" indent="-457200">
              <a:buFontTx/>
              <a:buAutoNum type="alphaLcParenR"/>
            </a:pPr>
            <a:r>
              <a:rPr lang="en-US" b="1" dirty="0"/>
              <a:t>Status: Boolean</a:t>
            </a:r>
          </a:p>
          <a:p>
            <a:pPr marL="804863" lvl="1" indent="-457200">
              <a:buFontTx/>
              <a:buAutoNum type="alphaLcParenR"/>
            </a:pPr>
            <a:r>
              <a:rPr lang="en-US" dirty="0"/>
              <a:t>Error: String</a:t>
            </a:r>
          </a:p>
          <a:p>
            <a:pPr marL="804863" lvl="1" indent="-457200">
              <a:buFontTx/>
              <a:buAutoNum type="alphaLcParenR"/>
            </a:pPr>
            <a:r>
              <a:rPr lang="en-US" b="1" dirty="0"/>
              <a:t>Code: 32-bit integer</a:t>
            </a:r>
          </a:p>
          <a:p>
            <a:pPr marL="804863" lvl="1" indent="-457200">
              <a:buFontTx/>
              <a:buAutoNum type="alphaLcParenR"/>
            </a:pPr>
            <a:r>
              <a:rPr lang="en-US" b="1" dirty="0"/>
              <a:t>Source: String</a:t>
            </a:r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341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ED9000DC-3F4E-455A-8F54-B228ECF62207}" type="slidenum">
              <a:rPr lang="en-US" b="1">
                <a:solidFill>
                  <a:srgbClr val="FFFFFF"/>
                </a:solidFill>
              </a:rPr>
              <a:pPr algn="ctr" eaLnBrk="0" hangingPunct="0"/>
              <a:t>9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24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1341</Words>
  <Application>Microsoft Office PowerPoint</Application>
  <PresentationFormat>Широкоэкранный</PresentationFormat>
  <Paragraphs>236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Courier New</vt:lpstr>
      <vt:lpstr>Тема Office</vt:lpstr>
      <vt:lpstr>Заключение – Ответ на контрольный вопрос</vt:lpstr>
      <vt:lpstr>I. Потоковое программирование – Ответ на контрольный вопрос</vt:lpstr>
      <vt:lpstr>Заключение – Ответ на контрольный вопрос</vt:lpstr>
      <vt:lpstr>Заключение – Ответ на контрольный вопрос</vt:lpstr>
      <vt:lpstr>Заключение – Ответ на контрольный вопрос</vt:lpstr>
      <vt:lpstr>Заключение – ответ на контрольный вопрос</vt:lpstr>
      <vt:lpstr>Заключение – Ответ на контрольный вопрос</vt:lpstr>
      <vt:lpstr>Заключение – Ответ на контрольный вопрос</vt:lpstr>
      <vt:lpstr>Заключение – Ответ на контрольный вопрос</vt:lpstr>
      <vt:lpstr>Заключение – Ответ на контрольный вопрос</vt:lpstr>
      <vt:lpstr>Заключение – Ответ на контрольный вопрос</vt:lpstr>
      <vt:lpstr>Заключение – Ответ на контрольный вопрос</vt:lpstr>
      <vt:lpstr>Заключение – Ответ на контрольный вопрос</vt:lpstr>
      <vt:lpstr>Заключение – Ответ на контрольный вопрос</vt:lpstr>
      <vt:lpstr>Заключение – Ответ на контрольный вопрос</vt:lpstr>
      <vt:lpstr>Заключение – Ответ на контрольный вопрос</vt:lpstr>
      <vt:lpstr>Заключение – Ответ на контрольный вопрос</vt:lpstr>
      <vt:lpstr>Заключение – Контрольный вопрос</vt:lpstr>
      <vt:lpstr>Заключение – Контрольный вопрос</vt:lpstr>
      <vt:lpstr>Заключение – Контрольный вопрос</vt:lpstr>
      <vt:lpstr>Заключение – Контрольный вопрос</vt:lpstr>
      <vt:lpstr>Заключение – Контрольный вопрос</vt:lpstr>
      <vt:lpstr>Заключение – Контрольный вопрос</vt:lpstr>
      <vt:lpstr>Заключение – Контрольный вопрос</vt:lpstr>
      <vt:lpstr>Заключение – Контрольный вопрос</vt:lpstr>
      <vt:lpstr>Заключение – Контрольный вопрос</vt:lpstr>
      <vt:lpstr>Заключение – Контрольный вопрос</vt:lpstr>
      <vt:lpstr>Заключение – Контрольный вопрос</vt:lpstr>
      <vt:lpstr>Заключение – Контрольный вопрос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Заключение – Ответ на контрольный вопрос</dc:title>
  <dc:creator>Алексей Елфимов</dc:creator>
  <cp:lastModifiedBy>Алексей Елфимов</cp:lastModifiedBy>
  <cp:revision>7</cp:revision>
  <dcterms:created xsi:type="dcterms:W3CDTF">2018-06-19T04:16:25Z</dcterms:created>
  <dcterms:modified xsi:type="dcterms:W3CDTF">2018-06-19T05:58:01Z</dcterms:modified>
</cp:coreProperties>
</file>