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72" r:id="rId5"/>
    <p:sldId id="263" r:id="rId6"/>
    <p:sldId id="276" r:id="rId7"/>
    <p:sldId id="258" r:id="rId8"/>
    <p:sldId id="279" r:id="rId9"/>
    <p:sldId id="274" r:id="rId10"/>
    <p:sldId id="284" r:id="rId11"/>
    <p:sldId id="261" r:id="rId12"/>
    <p:sldId id="277" r:id="rId13"/>
    <p:sldId id="280" r:id="rId14"/>
    <p:sldId id="282" r:id="rId15"/>
    <p:sldId id="283" r:id="rId16"/>
    <p:sldId id="26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 snapToGrid="0">
      <p:cViewPr>
        <p:scale>
          <a:sx n="100" d="100"/>
          <a:sy n="100" d="100"/>
        </p:scale>
        <p:origin x="30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apers\%5b2023%5d%20&#1043;&#1077;&#1085;&#1077;&#1088;&#1072;&#1090;&#1086;&#1088;%20&#1057;&#1050;&#1048;%20&#1089;%20&#1085;&#1080;&#1079;&#1082;&#1080;&#1084;%20&#1079;&#1074;&#1086;&#1085;&#1086;&#1084;%20&#1080;%20&#1085;&#1080;&#1079;&#1082;&#1080;&#1084;&#1080;%20&#1085;&#1072;&#1087;&#1088;&#1103;&#1078;&#1077;&#1085;&#1080;&#1103;&#1084;&#1080;%20&#1087;&#1080;&#1090;&#1072;&#1085;&#1080;&#1103;\&#1054;&#1087;&#1080;&#1089;&#1072;&#1085;&#1080;&#1077;%20&#1101;&#1082;&#1089;&#1087;&#1077;&#1088;&#1080;&#1084;&#1077;&#1085;&#1090;&#1072;%20&#1075;&#1077;&#1085;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Лист1!$K$5:$K$25</c:f>
              <c:numCache>
                <c:formatCode>General</c:formatCode>
                <c:ptCount val="21"/>
                <c:pt idx="0">
                  <c:v>34.4</c:v>
                </c:pt>
                <c:pt idx="1">
                  <c:v>35.6</c:v>
                </c:pt>
                <c:pt idx="2">
                  <c:v>36.6</c:v>
                </c:pt>
                <c:pt idx="3">
                  <c:v>37</c:v>
                </c:pt>
                <c:pt idx="4">
                  <c:v>37.799999999999997</c:v>
                </c:pt>
                <c:pt idx="5">
                  <c:v>38.299999999999997</c:v>
                </c:pt>
                <c:pt idx="6">
                  <c:v>38.700000000000003</c:v>
                </c:pt>
                <c:pt idx="7">
                  <c:v>39.1</c:v>
                </c:pt>
                <c:pt idx="8">
                  <c:v>39.299999999999997</c:v>
                </c:pt>
                <c:pt idx="9">
                  <c:v>39.6</c:v>
                </c:pt>
                <c:pt idx="10">
                  <c:v>39.9</c:v>
                </c:pt>
                <c:pt idx="11">
                  <c:v>40.200000000000003</c:v>
                </c:pt>
                <c:pt idx="12">
                  <c:v>40.299999999999997</c:v>
                </c:pt>
                <c:pt idx="13">
                  <c:v>40.4</c:v>
                </c:pt>
                <c:pt idx="14">
                  <c:v>40.6</c:v>
                </c:pt>
                <c:pt idx="15">
                  <c:v>40.700000000000003</c:v>
                </c:pt>
                <c:pt idx="16">
                  <c:v>40.799999999999997</c:v>
                </c:pt>
                <c:pt idx="17">
                  <c:v>40.9</c:v>
                </c:pt>
                <c:pt idx="18">
                  <c:v>40.9</c:v>
                </c:pt>
                <c:pt idx="19">
                  <c:v>40.9</c:v>
                </c:pt>
                <c:pt idx="20">
                  <c:v>40.9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2E-4685-8EDF-08170AE6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177312"/>
        <c:axId val="1351176896"/>
      </c:scatterChart>
      <c:valAx>
        <c:axId val="1351177312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 запускающего импульса, нс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6896"/>
        <c:crosses val="autoZero"/>
        <c:crossBetween val="midCat"/>
      </c:valAx>
      <c:valAx>
        <c:axId val="1351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импульса, 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117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Лист1!$E$5:$E$25</c:f>
              <c:numCache>
                <c:formatCode>General</c:formatCode>
                <c:ptCount val="21"/>
                <c:pt idx="0">
                  <c:v>6</c:v>
                </c:pt>
                <c:pt idx="1">
                  <c:v>6.5</c:v>
                </c:pt>
                <c:pt idx="2">
                  <c:v>7</c:v>
                </c:pt>
                <c:pt idx="3">
                  <c:v>7.5</c:v>
                </c:pt>
                <c:pt idx="4">
                  <c:v>8</c:v>
                </c:pt>
                <c:pt idx="5">
                  <c:v>8.5</c:v>
                </c:pt>
                <c:pt idx="6">
                  <c:v>9</c:v>
                </c:pt>
                <c:pt idx="7">
                  <c:v>9.5</c:v>
                </c:pt>
                <c:pt idx="8">
                  <c:v>10</c:v>
                </c:pt>
                <c:pt idx="9">
                  <c:v>10.5</c:v>
                </c:pt>
                <c:pt idx="10">
                  <c:v>11</c:v>
                </c:pt>
                <c:pt idx="11">
                  <c:v>11.5</c:v>
                </c:pt>
                <c:pt idx="12">
                  <c:v>12</c:v>
                </c:pt>
                <c:pt idx="13">
                  <c:v>12.5</c:v>
                </c:pt>
                <c:pt idx="14">
                  <c:v>13</c:v>
                </c:pt>
                <c:pt idx="15">
                  <c:v>13.5</c:v>
                </c:pt>
                <c:pt idx="16">
                  <c:v>14</c:v>
                </c:pt>
                <c:pt idx="17">
                  <c:v>14.5</c:v>
                </c:pt>
                <c:pt idx="18">
                  <c:v>15</c:v>
                </c:pt>
                <c:pt idx="19">
                  <c:v>15.5</c:v>
                </c:pt>
                <c:pt idx="20">
                  <c:v>16</c:v>
                </c:pt>
              </c:numCache>
            </c:numRef>
          </c:xVal>
          <c:yVal>
            <c:numRef>
              <c:f>Лист1!$L$5:$L$25</c:f>
              <c:numCache>
                <c:formatCode>General</c:formatCode>
                <c:ptCount val="21"/>
                <c:pt idx="0">
                  <c:v>185</c:v>
                </c:pt>
                <c:pt idx="1">
                  <c:v>194</c:v>
                </c:pt>
                <c:pt idx="2">
                  <c:v>196</c:v>
                </c:pt>
                <c:pt idx="3">
                  <c:v>200</c:v>
                </c:pt>
                <c:pt idx="4">
                  <c:v>206</c:v>
                </c:pt>
                <c:pt idx="5">
                  <c:v>211</c:v>
                </c:pt>
                <c:pt idx="6">
                  <c:v>213</c:v>
                </c:pt>
                <c:pt idx="7">
                  <c:v>215</c:v>
                </c:pt>
                <c:pt idx="8">
                  <c:v>220</c:v>
                </c:pt>
                <c:pt idx="9">
                  <c:v>223</c:v>
                </c:pt>
                <c:pt idx="10">
                  <c:v>224</c:v>
                </c:pt>
                <c:pt idx="11">
                  <c:v>227</c:v>
                </c:pt>
                <c:pt idx="12">
                  <c:v>228</c:v>
                </c:pt>
                <c:pt idx="13">
                  <c:v>227</c:v>
                </c:pt>
                <c:pt idx="14">
                  <c:v>232</c:v>
                </c:pt>
                <c:pt idx="15">
                  <c:v>237</c:v>
                </c:pt>
                <c:pt idx="16">
                  <c:v>234</c:v>
                </c:pt>
                <c:pt idx="17">
                  <c:v>236</c:v>
                </c:pt>
                <c:pt idx="18">
                  <c:v>233</c:v>
                </c:pt>
                <c:pt idx="19">
                  <c:v>236</c:v>
                </c:pt>
                <c:pt idx="20">
                  <c:v>236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49-40B2-84F7-23FE643C7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355968"/>
        <c:axId val="1411356384"/>
      </c:scatterChart>
      <c:valAx>
        <c:axId val="1411355968"/>
        <c:scaling>
          <c:orientation val="minMax"/>
          <c:max val="16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l"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запускающего импульса, нс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l"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6384"/>
        <c:crosses val="autoZero"/>
        <c:crossBetween val="midCat"/>
      </c:valAx>
      <c:valAx>
        <c:axId val="1411356384"/>
        <c:scaling>
          <c:orientation val="minMax"/>
          <c:min val="1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Длительность</a:t>
                </a:r>
                <a:r>
                  <a:rPr lang="ru-RU" sz="14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СКИ, пс</a:t>
                </a:r>
                <a:endParaRPr lang="ru-RU" sz="14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1355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9954-E5F0-41EC-852C-84AFDEBF59DE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9D3F-5D7E-4C1C-B9B7-4C9948AD5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F9C72-4226-4169-9448-9C01E22183B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2E9-AEEB-4A15-9FF5-C3DA4F0B0DF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0783-F640-48D3-BEC5-8F0AB5321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DBFC0-CE4E-4984-971F-32A129FA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F10-FDE4-4563-9776-12C803F0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9E38-340B-4094-B1BE-F6705915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CF90-5608-46D4-BDDB-2FB372CE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B34FBB-8BFC-4FE2-8823-F54D692968FC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97298A8-B34F-4160-A193-95EBCBED7C27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CEA3404C-2C52-4070-86F8-54CDA1F2DD1D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1DFAD5D-60DD-4AFC-A901-8A4F16EAA28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8580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B6B0-C39B-4747-A766-7A50D02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6212D-F53A-408E-97DA-FB47A5D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6C8-0B69-4391-956A-9F0CA6D8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0EF-AD60-459E-A6C2-0166AEBC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DF6C-A07E-4E50-B48F-FA02E6E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0952749-9636-46EB-8BFE-2B0991926AF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B6CF193-DB93-4D7A-B1B6-C93D525BCC6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21FCFE30-41DB-4D32-A926-4DEB08C7F24B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EF2EDBE-2364-49D0-8B69-BD72B926C862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8030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84F6-65DE-44E0-9DD3-7A9FBAD15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B9EA-D1C1-48D8-A400-CE2E6A12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337E-B71F-4621-B95A-31656E9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036B-BE6B-497B-8C4B-C6D723E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5D61-8394-4466-A8B3-66CC2F56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0BE4751-6184-4399-8018-CB10C08024C9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9EC5861-49FD-4E80-A67E-A71F248D7CC0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7AB1CC5E-AFA8-4F68-AD9A-99E421FF3D1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A46FD60-B68C-4CEB-AB1B-E31C7A71B701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790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CB1F-02E5-43E0-AE24-E58FE8D8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258E-5F87-4930-B5C7-7DBAE89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4E80-C868-4869-93D2-0CC9998B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1CB2-D243-46FF-AC61-373D5455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FED-A04F-4A95-95EE-F7CC45AA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81E522-6972-43D2-B1A8-0C6B9956EB5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6D384546-9856-41E3-9A3C-2F2DD5EA7F26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91852FEF-D268-4FF7-A382-2757AF1298C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4A38F70B-81FC-4510-854A-86C75E9309B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016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A04-16C2-49A3-86DF-F6BE0B23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4FB4-C2AB-4A06-8E39-9F0FD8A2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32B7-1910-47EA-8D0C-46CCCFD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2750-3B79-409C-A723-F2916D89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947-0CF3-4D65-9D5E-262E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2AC5FDE-5918-467F-B3F2-131DF15A77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7604809-527B-4601-AAF7-9670B50272D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F1F210-2161-46BD-A328-2F07C97279F0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1D83E78-21F0-4EF9-B829-F163206C666E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37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367F-7ABB-4FBB-85E1-020EC7D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62B-9939-4BBD-BC26-8986F5DF4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945DB-74B8-47BE-9BEE-5C1E0AA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8166-6D64-471D-92BA-047050EC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7B65-A65F-4E87-96DE-A02FB42A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131E-88ED-4DCA-8CA6-1C0179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E01386BC-CB72-40C9-9510-5D7DC9F982A8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E2818103-C149-4AD4-9A96-07ECEC547BC3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33BD3869-AF39-4947-94B4-40E4EC179396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A326535F-7578-4225-B3E9-17EFB763F9C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663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807A-717B-4CCD-881A-902F769F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9CAC-5F96-49D5-B199-B4E14CB28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CF29-3A45-49D2-AD53-D1D97731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BC6EA-7E75-4102-A5CB-FE765BFF8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3D50B-A993-4030-8962-715E0A93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43C2-0E4E-49D0-BAC6-16D96CE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29EA-C557-47B6-B46E-9A817AE2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8998F-AF0D-47D5-839D-959DA17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Группа 6">
            <a:extLst>
              <a:ext uri="{FF2B5EF4-FFF2-40B4-BE49-F238E27FC236}">
                <a16:creationId xmlns:a16="http://schemas.microsoft.com/office/drawing/2014/main" id="{7DBCEEC6-306A-49BC-9DFB-386F6AD33676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11" name="Полилиния: фигура 7">
              <a:extLst>
                <a:ext uri="{FF2B5EF4-FFF2-40B4-BE49-F238E27FC236}">
                  <a16:creationId xmlns:a16="http://schemas.microsoft.com/office/drawing/2014/main" id="{0C207AB6-7A49-43AE-8A77-4C656252174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олилиния: фигура 8">
              <a:extLst>
                <a:ext uri="{FF2B5EF4-FFF2-40B4-BE49-F238E27FC236}">
                  <a16:creationId xmlns:a16="http://schemas.microsoft.com/office/drawing/2014/main" id="{2DABDD9D-9321-4D15-AE01-8A575EEA9B92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: фигура 9">
              <a:extLst>
                <a:ext uri="{FF2B5EF4-FFF2-40B4-BE49-F238E27FC236}">
                  <a16:creationId xmlns:a16="http://schemas.microsoft.com/office/drawing/2014/main" id="{40A21D9B-A81B-42FC-B074-9FAEA1371CC7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6751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26B9-0F37-4601-826E-993E492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C5C03-660D-44E3-8C48-ED57F37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AAEA5-581E-4C4C-B1A6-DD022C26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6CA32-8CCD-47B6-A715-C4F56ECF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6" name="Группа 6">
            <a:extLst>
              <a:ext uri="{FF2B5EF4-FFF2-40B4-BE49-F238E27FC236}">
                <a16:creationId xmlns:a16="http://schemas.microsoft.com/office/drawing/2014/main" id="{349DDBFF-A15E-4365-BD68-737045FBA100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7" name="Полилиния: фигура 7">
              <a:extLst>
                <a:ext uri="{FF2B5EF4-FFF2-40B4-BE49-F238E27FC236}">
                  <a16:creationId xmlns:a16="http://schemas.microsoft.com/office/drawing/2014/main" id="{BB90EAB2-ED4B-4B4E-B830-E58676F4D95B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олилиния: фигура 8">
              <a:extLst>
                <a:ext uri="{FF2B5EF4-FFF2-40B4-BE49-F238E27FC236}">
                  <a16:creationId xmlns:a16="http://schemas.microsoft.com/office/drawing/2014/main" id="{E16EB5E4-68D4-41DB-910D-8CF5C223E90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: фигура 9">
              <a:extLst>
                <a:ext uri="{FF2B5EF4-FFF2-40B4-BE49-F238E27FC236}">
                  <a16:creationId xmlns:a16="http://schemas.microsoft.com/office/drawing/2014/main" id="{DDCE2514-2C5B-4843-841F-95DD5CE7F59C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393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3D36-502A-4FF1-9999-B141F2D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8CD5B-8F30-444D-93E0-965E76C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42E3-911C-4428-8A0C-86924D5D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5" name="Группа 6">
            <a:extLst>
              <a:ext uri="{FF2B5EF4-FFF2-40B4-BE49-F238E27FC236}">
                <a16:creationId xmlns:a16="http://schemas.microsoft.com/office/drawing/2014/main" id="{C2DBB0AC-4699-4CCE-BCBD-68B4FC38CF2B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6" name="Полилиния: фигура 7">
              <a:extLst>
                <a:ext uri="{FF2B5EF4-FFF2-40B4-BE49-F238E27FC236}">
                  <a16:creationId xmlns:a16="http://schemas.microsoft.com/office/drawing/2014/main" id="{F08EF714-FEA6-40C1-92E6-62C23BE57789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олилиния: фигура 8">
              <a:extLst>
                <a:ext uri="{FF2B5EF4-FFF2-40B4-BE49-F238E27FC236}">
                  <a16:creationId xmlns:a16="http://schemas.microsoft.com/office/drawing/2014/main" id="{22D4A883-E27C-46DF-B3F2-8BB63AB318AA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: фигура 9">
              <a:extLst>
                <a:ext uri="{FF2B5EF4-FFF2-40B4-BE49-F238E27FC236}">
                  <a16:creationId xmlns:a16="http://schemas.microsoft.com/office/drawing/2014/main" id="{345B9D8E-B811-49F1-BB7C-1AC67F3FC55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6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6DC0-2BD9-4523-BD5D-7C972744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C881-A599-4E33-AB2C-291A9136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2531A-A1A8-44E0-B00A-A4755064E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65340-90A8-42C6-8712-AFFD7E2F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C3B77-C757-4802-BC78-F6109480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A0A2-DD5E-4876-A6CD-015CF126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387DD3F7-E23F-4EDF-9590-6AD5C7855B75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8533E85-3CA3-4DF5-92CF-1FD683A8C8E8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4C7A61C2-D2AD-4D5A-9093-C92AE3B07103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FED8F6FC-34FA-4FD7-9A6B-3CEB622F0FE4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16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79C-D36D-464F-984C-F065B321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131C-0988-46EE-8CF9-0B71399A0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95FF-BF71-4BD3-997F-933C11D2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31C9-DDC3-4693-ACBA-83F8A118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A1B-F1EB-4E25-870E-AB221A34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9684-C54D-40ED-9C64-3FFE698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Группа 6">
            <a:extLst>
              <a:ext uri="{FF2B5EF4-FFF2-40B4-BE49-F238E27FC236}">
                <a16:creationId xmlns:a16="http://schemas.microsoft.com/office/drawing/2014/main" id="{76547BD9-C1E8-47FC-B63C-D63C41D09BB3}"/>
              </a:ext>
            </a:extLst>
          </p:cNvPr>
          <p:cNvGrpSpPr/>
          <p:nvPr userDrawn="1"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9" name="Полилиния: фигура 7">
              <a:extLst>
                <a:ext uri="{FF2B5EF4-FFF2-40B4-BE49-F238E27FC236}">
                  <a16:creationId xmlns:a16="http://schemas.microsoft.com/office/drawing/2014/main" id="{61FBCA66-99BA-42D4-97C0-DD822944574E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8">
              <a:extLst>
                <a:ext uri="{FF2B5EF4-FFF2-40B4-BE49-F238E27FC236}">
                  <a16:creationId xmlns:a16="http://schemas.microsoft.com/office/drawing/2014/main" id="{172BE80B-BA4B-4B88-BFE5-FB045AB2D67F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: фигура 9">
              <a:extLst>
                <a:ext uri="{FF2B5EF4-FFF2-40B4-BE49-F238E27FC236}">
                  <a16:creationId xmlns:a16="http://schemas.microsoft.com/office/drawing/2014/main" id="{4437D64D-2DC8-474C-8BFB-1F9A7B54228F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11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8958-834D-407D-9B20-CE9F1E8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7EF34-D7F2-4B9F-9ED0-56E42654C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A766-BB27-4493-96F1-0C10A252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FD0D-22CD-4475-87BB-74956BBD5FD2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BBEC-B46D-4CD8-A293-E339A4379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0BB4-9F85-4D00-B15C-230D1F9C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7517-3B86-41FB-B4AF-4A776FD92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9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58D4-D7E0-4CAD-A4FB-A38431BF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345" y="107511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6600" dirty="0">
                <a:latin typeface="Bahnschrift Light" panose="020B0502040204020203" pitchFamily="34" charset="0"/>
              </a:rPr>
              <a:t>Что-то по генераторам</a:t>
            </a:r>
            <a:br>
              <a:rPr lang="ru-RU" sz="6600" dirty="0">
                <a:latin typeface="Bahnschrift Light" panose="020B0502040204020203" pitchFamily="34" charset="0"/>
              </a:rPr>
            </a:br>
            <a:r>
              <a:rPr lang="ru-RU" sz="6600" dirty="0">
                <a:latin typeface="Bahnschrift Light" panose="020B0502040204020203" pitchFamily="34" charset="0"/>
              </a:rPr>
              <a:t>крутое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BA6F-F4E1-4C90-8BA9-72BA708BA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5" y="365717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Выполнила</a:t>
            </a:r>
            <a:r>
              <a:rPr lang="ru-RU" sz="2800" dirty="0">
                <a:latin typeface="Bahnschrift Light" panose="020B0502040204020203" pitchFamily="34" charset="0"/>
              </a:rPr>
              <a:t>: </a:t>
            </a:r>
            <a:r>
              <a:rPr lang="en-US" sz="2800" dirty="0">
                <a:latin typeface="Bahnschrift Light" panose="020B0502040204020203" pitchFamily="34" charset="0"/>
              </a:rPr>
              <a:t>		</a:t>
            </a:r>
            <a:r>
              <a:rPr lang="ru-RU" sz="2800" dirty="0">
                <a:latin typeface="Bahnschrift Light" panose="020B0502040204020203" pitchFamily="34" charset="0"/>
              </a:rPr>
              <a:t>Величкина А. С.</a:t>
            </a:r>
          </a:p>
          <a:p>
            <a:pPr algn="l"/>
            <a:r>
              <a:rPr lang="ru-RU" sz="2800" b="1" u="sng" dirty="0">
                <a:latin typeface="Bahnschrift Light" panose="020B0502040204020203" pitchFamily="34" charset="0"/>
              </a:rPr>
              <a:t>Руководитель</a:t>
            </a:r>
            <a:r>
              <a:rPr lang="ru-RU" sz="2800" dirty="0">
                <a:latin typeface="Bahnschrift Light" panose="020B0502040204020203" pitchFamily="34" charset="0"/>
              </a:rPr>
              <a:t>:</a:t>
            </a:r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ru-RU" sz="2800" dirty="0">
                <a:latin typeface="Bahnschrift Light" panose="020B0502040204020203" pitchFamily="34" charset="0"/>
              </a:rPr>
              <a:t>	Усков Г. К.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F026FF7-F42B-48A2-8902-EE9413B8BB7E}"/>
              </a:ext>
            </a:extLst>
          </p:cNvPr>
          <p:cNvGrpSpPr/>
          <p:nvPr/>
        </p:nvGrpSpPr>
        <p:grpSpPr>
          <a:xfrm>
            <a:off x="8794346" y="-263719"/>
            <a:ext cx="3397657" cy="7207820"/>
            <a:chOff x="8794346" y="-263719"/>
            <a:chExt cx="3397657" cy="7207820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cxnSp>
          <p:nvCxnSpPr>
            <p:cNvPr id="70" name="Соединитель: изогнутый 69">
              <a:extLst>
                <a:ext uri="{FF2B5EF4-FFF2-40B4-BE49-F238E27FC236}">
                  <a16:creationId xmlns:a16="http://schemas.microsoft.com/office/drawing/2014/main" id="{B4F5CE3A-743C-43EE-825B-1D124412DF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5"/>
              <a:ext cx="6927260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41ACA7FD-2638-4F92-A58D-97ED376FE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1DFBEFB7-31FD-4D49-B57F-347134890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8" y="1678717"/>
              <a:ext cx="6927261" cy="3397625"/>
            </a:xfrm>
            <a:prstGeom prst="curvedConnector3">
              <a:avLst>
                <a:gd name="adj1" fmla="val 4638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EAB7D18D-7B10-4DBE-A142-B8145CC320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38845" y="1747017"/>
              <a:ext cx="6708657" cy="3397656"/>
            </a:xfrm>
            <a:prstGeom prst="curvedConnector3">
              <a:avLst>
                <a:gd name="adj1" fmla="val 5258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D884152D-9DEE-4F08-9B26-9035789221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88" y="1730187"/>
              <a:ext cx="7030200" cy="3397625"/>
            </a:xfrm>
            <a:prstGeom prst="curvedConnector3">
              <a:avLst>
                <a:gd name="adj1" fmla="val 48215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Соединитель: изогнутый 74">
              <a:extLst>
                <a:ext uri="{FF2B5EF4-FFF2-40B4-BE49-F238E27FC236}">
                  <a16:creationId xmlns:a16="http://schemas.microsoft.com/office/drawing/2014/main" id="{63D761EE-EEB6-4CCE-A075-7B9D5DA804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7" y="1678716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6" name="Соединитель: изогнутый 75">
              <a:extLst>
                <a:ext uri="{FF2B5EF4-FFF2-40B4-BE49-F238E27FC236}">
                  <a16:creationId xmlns:a16="http://schemas.microsoft.com/office/drawing/2014/main" id="{11BD82B9-AE90-4140-A25E-800B0B78BB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46" y="1661860"/>
              <a:ext cx="6927258" cy="3397652"/>
            </a:xfrm>
            <a:prstGeom prst="curvedConnector3">
              <a:avLst>
                <a:gd name="adj1" fmla="val 64173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7" name="Соединитель: изогнутый 76">
              <a:extLst>
                <a:ext uri="{FF2B5EF4-FFF2-40B4-BE49-F238E27FC236}">
                  <a16:creationId xmlns:a16="http://schemas.microsoft.com/office/drawing/2014/main" id="{EF9AD9FE-900C-499B-983F-F11F1FCF4B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8090" y="1730188"/>
              <a:ext cx="7030201" cy="3397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Соединитель: изогнутый 77">
              <a:extLst>
                <a:ext uri="{FF2B5EF4-FFF2-40B4-BE49-F238E27FC236}">
                  <a16:creationId xmlns:a16="http://schemas.microsoft.com/office/drawing/2014/main" id="{99E89AB9-A484-49C0-8E88-44DABBDFC1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66895" y="1641378"/>
              <a:ext cx="6852587" cy="339762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Соединитель: изогнутый 78">
              <a:extLst>
                <a:ext uri="{FF2B5EF4-FFF2-40B4-BE49-F238E27FC236}">
                  <a16:creationId xmlns:a16="http://schemas.microsoft.com/office/drawing/2014/main" id="{039EE849-8C4E-4A86-A5F1-66068D08EC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4" y="1501099"/>
              <a:ext cx="6927261" cy="3397626"/>
            </a:xfrm>
            <a:prstGeom prst="curvedConnector3">
              <a:avLst>
                <a:gd name="adj1" fmla="val 4374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Соединитель: изогнутый 79">
              <a:extLst>
                <a:ext uri="{FF2B5EF4-FFF2-40B4-BE49-F238E27FC236}">
                  <a16:creationId xmlns:a16="http://schemas.microsoft.com/office/drawing/2014/main" id="{1527C038-8F5D-46FF-B364-1F288C545D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29550" y="1661871"/>
              <a:ext cx="6927261" cy="3397626"/>
            </a:xfrm>
            <a:prstGeom prst="curvedConnector3">
              <a:avLst>
                <a:gd name="adj1" fmla="val 3846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7A575C8F-BFDE-43F1-8E5E-4C4D00950E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37963" y="1670282"/>
              <a:ext cx="6910420" cy="33976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417CE9E0-BD55-4D85-9D49-41CFD6C49C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9932" y="1598323"/>
              <a:ext cx="6766492" cy="3397633"/>
            </a:xfrm>
            <a:prstGeom prst="curvedConnector3">
              <a:avLst>
                <a:gd name="adj1" fmla="val 58108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BF4429FE-345F-4520-90B8-D24C8CA626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01512" y="1692846"/>
              <a:ext cx="6783327" cy="3397639"/>
            </a:xfrm>
            <a:prstGeom prst="curvedConnector3">
              <a:avLst>
                <a:gd name="adj1" fmla="val 59507"/>
              </a:avLst>
            </a:prstGeom>
            <a:ln>
              <a:solidFill>
                <a:schemeClr val="accent5">
                  <a:alpha val="12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A01E7-AE13-4275-85DF-6EF0AA61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153010"/>
            <a:ext cx="2545976" cy="7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7D4A02CC-B6F8-49D0-A313-FBB90FEDB15C}"/>
              </a:ext>
            </a:extLst>
          </p:cNvPr>
          <p:cNvGrpSpPr/>
          <p:nvPr/>
        </p:nvGrpSpPr>
        <p:grpSpPr>
          <a:xfrm>
            <a:off x="-511708" y="4979221"/>
            <a:ext cx="8961592" cy="2162445"/>
            <a:chOff x="-511708" y="4979221"/>
            <a:chExt cx="8961592" cy="2162445"/>
          </a:xfrm>
        </p:grpSpPr>
        <p:sp>
          <p:nvSpPr>
            <p:cNvPr id="85" name="Полилиния: фигура 84">
              <a:extLst>
                <a:ext uri="{FF2B5EF4-FFF2-40B4-BE49-F238E27FC236}">
                  <a16:creationId xmlns:a16="http://schemas.microsoft.com/office/drawing/2014/main" id="{BA605C46-2ABF-415F-A143-7119602AAEED}"/>
                </a:ext>
              </a:extLst>
            </p:cNvPr>
            <p:cNvSpPr/>
            <p:nvPr/>
          </p:nvSpPr>
          <p:spPr>
            <a:xfrm>
              <a:off x="-19251" y="5091764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5"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6" name="Полилиния: фигура 85">
              <a:extLst>
                <a:ext uri="{FF2B5EF4-FFF2-40B4-BE49-F238E27FC236}">
                  <a16:creationId xmlns:a16="http://schemas.microsoft.com/office/drawing/2014/main" id="{43C68769-4F00-4EAF-BD7A-643F3B43BC3E}"/>
                </a:ext>
              </a:extLst>
            </p:cNvPr>
            <p:cNvSpPr/>
            <p:nvPr/>
          </p:nvSpPr>
          <p:spPr>
            <a:xfrm>
              <a:off x="-363745" y="5176787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FAE50B9D-B6CA-4DBC-8F05-8A9B7F592DBA}"/>
                </a:ext>
              </a:extLst>
            </p:cNvPr>
            <p:cNvSpPr/>
            <p:nvPr/>
          </p:nvSpPr>
          <p:spPr>
            <a:xfrm>
              <a:off x="-511708" y="4979221"/>
              <a:ext cx="8469135" cy="1964879"/>
            </a:xfrm>
            <a:custGeom>
              <a:avLst/>
              <a:gdLst>
                <a:gd name="connsiteX0" fmla="*/ 0 w 8469135"/>
                <a:gd name="connsiteY0" fmla="*/ 0 h 1964879"/>
                <a:gd name="connsiteX1" fmla="*/ 2011680 w 8469135"/>
                <a:gd name="connsiteY1" fmla="*/ 1809550 h 1964879"/>
                <a:gd name="connsiteX2" fmla="*/ 5072514 w 8469135"/>
                <a:gd name="connsiteY2" fmla="*/ 1511167 h 1964879"/>
                <a:gd name="connsiteX3" fmla="*/ 8200725 w 8469135"/>
                <a:gd name="connsiteY3" fmla="*/ 1925053 h 1964879"/>
                <a:gd name="connsiteX4" fmla="*/ 8094847 w 8469135"/>
                <a:gd name="connsiteY4" fmla="*/ 1925053 h 196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9135" h="1964879">
                  <a:moveTo>
                    <a:pt x="0" y="0"/>
                  </a:moveTo>
                  <a:cubicBezTo>
                    <a:pt x="583130" y="778844"/>
                    <a:pt x="1166261" y="1557689"/>
                    <a:pt x="2011680" y="1809550"/>
                  </a:cubicBezTo>
                  <a:cubicBezTo>
                    <a:pt x="2857099" y="2061411"/>
                    <a:pt x="4041007" y="1491917"/>
                    <a:pt x="5072514" y="1511167"/>
                  </a:cubicBezTo>
                  <a:cubicBezTo>
                    <a:pt x="6104022" y="1530418"/>
                    <a:pt x="7697003" y="1856072"/>
                    <a:pt x="8200725" y="1925053"/>
                  </a:cubicBezTo>
                  <a:cubicBezTo>
                    <a:pt x="8704447" y="1994034"/>
                    <a:pt x="8399647" y="1959543"/>
                    <a:pt x="8094847" y="1925053"/>
                  </a:cubicBezTo>
                </a:path>
              </a:pathLst>
            </a:custGeom>
            <a:noFill/>
            <a:ln>
              <a:solidFill>
                <a:schemeClr val="accent1">
                  <a:shade val="50000"/>
                  <a:alpha val="13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A88D2C23-9461-4571-A3E2-794E01C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3" y="153010"/>
            <a:ext cx="1203160" cy="9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69" y="-2794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838200" y="4910142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Рис. 9. Спектры сигналов на выходе сумматора: а) – спектр дуплета Гаусса; </a:t>
            </a:r>
            <a:br>
              <a:rPr lang="ru-RU" sz="2400" dirty="0"/>
            </a:br>
            <a:r>
              <a:rPr lang="ru-RU" sz="2400" dirty="0"/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2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95CA8-DE30-4B0E-91DE-3766A27D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8246"/>
            <a:ext cx="10515600" cy="1325563"/>
          </a:xfrm>
        </p:spPr>
        <p:txBody>
          <a:bodyPr/>
          <a:lstStyle/>
          <a:p>
            <a:r>
              <a:rPr lang="ru-RU" dirty="0"/>
              <a:t>Оценка импульсов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3115B-FB47-4216-AFE3-AC2F0432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881ED92-143D-4CD7-9DE1-8CB66D140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0" y="3429000"/>
            <a:ext cx="3695794" cy="28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62EFE8-49AD-4DE8-A8F6-9DCF1F89D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27" y="3216790"/>
            <a:ext cx="3794117" cy="3092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/>
              <p:nvPr/>
            </p:nvSpPr>
            <p:spPr>
              <a:xfrm>
                <a:off x="3071955" y="2234806"/>
                <a:ext cx="6096000" cy="86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𝑁𝑀𝑆𝐸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1FFFD7-DBC6-4FE5-AFC7-12C82516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955" y="2234806"/>
                <a:ext cx="6096000" cy="864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/>
              <p:nvPr/>
            </p:nvSpPr>
            <p:spPr>
              <a:xfrm>
                <a:off x="131230" y="1246305"/>
                <a:ext cx="6145160" cy="79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−4∗</m:t>
                                  </m:r>
                                  <m:func>
                                    <m:func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𝑙𝑛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A505C-E467-4B25-8B2B-45CFFE8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0" y="1246305"/>
                <a:ext cx="6145160" cy="790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/>
              <p:nvPr/>
            </p:nvSpPr>
            <p:spPr>
              <a:xfrm>
                <a:off x="5891028" y="1231987"/>
                <a:ext cx="6169742" cy="817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rad>
                          <m:f>
                            <m:f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−∆</m:t>
                                  </m:r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ru-RU" sz="2000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−∆</m:t>
                                              </m:r>
                                              <m:r>
                                                <a:rPr lang="ru-RU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04684F-1AC8-419C-9E35-E42E70064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28" y="1231987"/>
                <a:ext cx="6169742" cy="817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B1D2DC-A165-41E7-B5B4-086482C1CAE8}"/>
              </a:ext>
            </a:extLst>
          </p:cNvPr>
          <p:cNvSpPr txBox="1"/>
          <p:nvPr/>
        </p:nvSpPr>
        <p:spPr>
          <a:xfrm>
            <a:off x="4551955" y="687081"/>
            <a:ext cx="308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Формулы для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/>
              <p:nvPr/>
            </p:nvSpPr>
            <p:spPr>
              <a:xfrm>
                <a:off x="-926901" y="6410580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−15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1246E5-3AE8-461B-9BF3-7DC940AF3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6901" y="6410580"/>
                <a:ext cx="6150076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/>
              <p:nvPr/>
            </p:nvSpPr>
            <p:spPr>
              <a:xfrm>
                <a:off x="2875377" y="6447149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−9,78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77490B4-BA06-4F54-99CC-199EFD6C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377" y="6447149"/>
                <a:ext cx="6150076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66D0D8-1EDA-47C6-9CA0-D4B9C2015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32" y="3216790"/>
            <a:ext cx="3795218" cy="309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E65F99-728A-4CA8-881F-9592ED983640}"/>
              </a:ext>
            </a:extLst>
          </p:cNvPr>
          <p:cNvSpPr txBox="1"/>
          <p:nvPr/>
        </p:nvSpPr>
        <p:spPr>
          <a:xfrm>
            <a:off x="1206597" y="3150448"/>
            <a:ext cx="2052550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Гауссовый</a:t>
            </a:r>
            <a:r>
              <a:rPr lang="ru-RU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/>
              <p:nvPr/>
            </p:nvSpPr>
            <p:spPr>
              <a:xfrm>
                <a:off x="6968827" y="6495621"/>
                <a:ext cx="61500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i="0" smtClean="0">
                          <a:latin typeface="Cambria Math" panose="02040503050406030204" pitchFamily="18" charset="0"/>
                        </a:rPr>
                        <m:t>NMSE</m:t>
                      </m:r>
                      <m:r>
                        <a:rPr lang="ru-RU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8,34</m:t>
                      </m:r>
                      <m:r>
                        <a:rPr lang="ru-RU" sz="1800" b="0" i="0" smtClean="0">
                          <a:latin typeface="Cambria Math" panose="02040503050406030204" pitchFamily="18" charset="0"/>
                        </a:rPr>
                        <m:t> дБ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500859-93D1-44B6-9DB3-9E07E498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27" y="6495621"/>
                <a:ext cx="6150076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2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B611-8E7F-490E-A135-8CD937FA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0CFC-34AC-4EBF-BCE9-7D421D93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03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57FD2-7E7D-4D7A-B076-71833F2C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51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14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131249" y="6289767"/>
            <a:ext cx="930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отрицательных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BD3869-7D70-4455-B0A0-27674956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4187" y="916093"/>
            <a:ext cx="5760000" cy="50400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CED154-24F2-4CE1-BB09-2371BA4CC8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13" y="888265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7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A27D1-AC8F-42C4-9A64-47AAB1F1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53"/>
            <a:ext cx="10515600" cy="1325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dirty="0"/>
              <a:t>Результаты автоматизированных измерений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7E9FD2-ACC8-4F07-A9F1-D5BA5008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15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4CEE5-E226-4620-A975-975DB08A603A}"/>
              </a:ext>
            </a:extLst>
          </p:cNvPr>
          <p:cNvSpPr txBox="1"/>
          <p:nvPr/>
        </p:nvSpPr>
        <p:spPr>
          <a:xfrm>
            <a:off x="1081042" y="6356349"/>
            <a:ext cx="9499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Двумерная диаграмма амплитуд (а) и длительностей</a:t>
            </a:r>
            <a:r>
              <a:rPr lang="en-US" sz="2000" dirty="0"/>
              <a:t> (</a:t>
            </a:r>
            <a:r>
              <a:rPr lang="ru-RU" sz="2000" dirty="0"/>
              <a:t>б</a:t>
            </a:r>
            <a:r>
              <a:rPr lang="en-US" sz="2000" dirty="0"/>
              <a:t>)</a:t>
            </a:r>
            <a:r>
              <a:rPr lang="ru-RU" sz="2000" dirty="0"/>
              <a:t> положительных импульсов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B60C6-496A-430B-A951-4E0224BC6F9A}"/>
              </a:ext>
            </a:extLst>
          </p:cNvPr>
          <p:cNvSpPr txBox="1"/>
          <p:nvPr/>
        </p:nvSpPr>
        <p:spPr>
          <a:xfrm>
            <a:off x="2423592" y="5895057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(а)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D208A-6B86-4053-B617-8942193F1D15}"/>
              </a:ext>
            </a:extLst>
          </p:cNvPr>
          <p:cNvSpPr txBox="1"/>
          <p:nvPr/>
        </p:nvSpPr>
        <p:spPr>
          <a:xfrm>
            <a:off x="8759976" y="589468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(б)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899879-8D84-4FE5-8CB9-C5101CF1C2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916239"/>
            <a:ext cx="5760000" cy="50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40D7DB-8B0F-4E6A-A46A-2D6B58DD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254" y="916239"/>
            <a:ext cx="576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C2354-2FBC-4C23-9451-FB6C690B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Зависимость длительностей импульсов от параметров запускающих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2CB539-8299-4027-B38B-3D34F7F8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A4FEC-A158-47C3-BA1E-F484BDAD1508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BDE572E-6D18-4EC6-9DAD-5A6B4E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089" y="3458271"/>
          <a:ext cx="4120120" cy="302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50E067E-0B04-4A5A-A072-2E049965F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0020" y="3419861"/>
          <a:ext cx="4212070" cy="3051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AB767A-CA20-44CD-8293-6554519E18F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6385" y="1167407"/>
            <a:ext cx="4899230" cy="2062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91E020-7B70-41F2-B76B-1410304DCE5C}"/>
              </a:ext>
            </a:extLst>
          </p:cNvPr>
          <p:cNvSpPr txBox="1"/>
          <p:nvPr/>
        </p:nvSpPr>
        <p:spPr bwMode="auto">
          <a:xfrm>
            <a:off x="4227348" y="6351229"/>
            <a:ext cx="2983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эксперимента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B433A-ACD6-46A2-BFB7-75F1A497FC50}"/>
              </a:ext>
            </a:extLst>
          </p:cNvPr>
          <p:cNvSpPr txBox="1"/>
          <p:nvPr/>
        </p:nvSpPr>
        <p:spPr bwMode="auto">
          <a:xfrm>
            <a:off x="4484358" y="3063985"/>
            <a:ext cx="2443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Схема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18682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CE32-8754-4FE6-95D9-6DCDDC7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7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15659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333500" y="-228089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dirty="0"/>
              <a:t>Сумматоры конструкции </a:t>
            </a:r>
            <a:r>
              <a:rPr lang="ru-RU" dirty="0" err="1"/>
              <a:t>Уилкинсона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063627" y="836711"/>
            <a:ext cx="3088157" cy="5348453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3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B01A48-C728-452C-8A89-9C516E92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176494"/>
            <a:ext cx="4170203" cy="2642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1DC2ED-2B65-4DAA-BFD8-1B77C06BB482}"/>
              </a:ext>
            </a:extLst>
          </p:cNvPr>
          <p:cNvSpPr txBox="1"/>
          <p:nvPr/>
        </p:nvSpPr>
        <p:spPr>
          <a:xfrm>
            <a:off x="711949" y="6125517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Модель сумматора</a:t>
            </a:r>
          </a:p>
        </p:txBody>
      </p:sp>
      <p:pic>
        <p:nvPicPr>
          <p:cNvPr id="20" name="Объект 4">
            <a:extLst>
              <a:ext uri="{FF2B5EF4-FFF2-40B4-BE49-F238E27FC236}">
                <a16:creationId xmlns:a16="http://schemas.microsoft.com/office/drawing/2014/main" id="{AB706761-A4DF-41C1-99E4-1B3D308F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95001" y="3890455"/>
            <a:ext cx="4803513" cy="233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411DD-0DFB-40E7-A124-3E3F6660A137}"/>
              </a:ext>
            </a:extLst>
          </p:cNvPr>
          <p:cNvSpPr txBox="1"/>
          <p:nvPr/>
        </p:nvSpPr>
        <p:spPr>
          <a:xfrm>
            <a:off x="7104112" y="8060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Таблица 1. Параметры сумматора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E5ADC-0DCE-44FC-9E81-C9E15C432EF6}"/>
              </a:ext>
            </a:extLst>
          </p:cNvPr>
          <p:cNvSpPr txBox="1"/>
          <p:nvPr/>
        </p:nvSpPr>
        <p:spPr>
          <a:xfrm>
            <a:off x="5807968" y="6125517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Фото экспериментальной установки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858E562-E9E4-4079-9C32-38D750FC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3" y="807993"/>
            <a:ext cx="30289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3B164-46A4-42A6-A7D6-8877D468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361" y="-161132"/>
            <a:ext cx="10515600" cy="1325563"/>
          </a:xfrm>
        </p:spPr>
        <p:txBody>
          <a:bodyPr/>
          <a:lstStyle/>
          <a:p>
            <a:r>
              <a:rPr lang="en-US" dirty="0"/>
              <a:t>S-</a:t>
            </a:r>
            <a:r>
              <a:rPr lang="ru-RU" dirty="0"/>
              <a:t>параметры сумматора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2CC6F-0FB2-4CE2-9F4D-E88181E4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4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805C09-5780-4024-A047-8BAE0CA7F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" y="1183205"/>
            <a:ext cx="2980422" cy="2772000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55C915-E168-488A-905E-501C47D61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46" y="1183205"/>
            <a:ext cx="2876207" cy="277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013D874-1740-47F8-A253-41447000A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183205"/>
            <a:ext cx="2980422" cy="277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2E8635-03A4-4FA3-B659-F80C27353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52" y="1183205"/>
            <a:ext cx="2973477" cy="277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B544FD-9E9B-4B1D-849C-556A023E1519}"/>
              </a:ext>
            </a:extLst>
          </p:cNvPr>
          <p:cNvSpPr txBox="1"/>
          <p:nvPr/>
        </p:nvSpPr>
        <p:spPr>
          <a:xfrm>
            <a:off x="3883822" y="4029145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3. </a:t>
            </a:r>
            <a:r>
              <a:rPr lang="en-US" sz="2400" dirty="0"/>
              <a:t>S-</a:t>
            </a:r>
            <a:r>
              <a:rPr lang="ru-RU" sz="2400" dirty="0"/>
              <a:t>параметры сумматора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B2D1EB-87A0-4AB5-9106-86DA24FDF38F}"/>
              </a:ext>
            </a:extLst>
          </p:cNvPr>
          <p:cNvSpPr txBox="1"/>
          <p:nvPr/>
        </p:nvSpPr>
        <p:spPr>
          <a:xfrm>
            <a:off x="806370" y="4602024"/>
            <a:ext cx="6797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28600" algn="l"/>
                <a:tab pos="44958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</a:rPr>
              <a:t>Цели оптимизации: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ea typeface="Times New Roman" panose="02020603050405020304" pitchFamily="18" charset="0"/>
              </a:rPr>
              <a:t>11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ru-RU" sz="2400" baseline="-25000" dirty="0">
                <a:effectLst/>
                <a:ea typeface="Times New Roman" panose="02020603050405020304" pitchFamily="18" charset="0"/>
              </a:rPr>
              <a:t>22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– не более -15 дБ;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ea typeface="Times New Roman" panose="02020603050405020304" pitchFamily="18" charset="0"/>
              </a:rPr>
              <a:t>21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менее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5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;</a:t>
            </a:r>
            <a:endParaRPr lang="ru-RU" sz="1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28600" algn="l"/>
                <a:tab pos="449580" algn="l"/>
              </a:tabLs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S</a:t>
            </a:r>
            <a:r>
              <a:rPr lang="en-US" sz="2400" baseline="-25000" dirty="0">
                <a:effectLst/>
                <a:ea typeface="Times New Roman" panose="02020603050405020304" pitchFamily="18" charset="0"/>
              </a:rPr>
              <a:t>23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не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более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-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15 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дБ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.</a:t>
            </a:r>
            <a:endParaRPr lang="ru-RU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-250042"/>
            <a:ext cx="10515600" cy="1325563"/>
          </a:xfr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ru-RU" dirty="0"/>
              <a:t>Пятипортовый сумматор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74F7B3-D6C5-4685-98C3-5555C8ABFDCC}" type="slidenum">
              <a:rPr lang="ru-RU"/>
              <a:t>5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BDB0E1-D621-4E94-9BA6-D191416E0B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tretch/>
        </p:blipFill>
        <p:spPr bwMode="auto">
          <a:xfrm>
            <a:off x="7070069" y="1556792"/>
            <a:ext cx="5382159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A15C9-B7DF-498B-B6F4-D9F07E15D57B}"/>
              </a:ext>
            </a:extLst>
          </p:cNvPr>
          <p:cNvSpPr txBox="1"/>
          <p:nvPr/>
        </p:nvSpPr>
        <p:spPr>
          <a:xfrm>
            <a:off x="6088740" y="5735797"/>
            <a:ext cx="73448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/>
              <a:t>Рис. 4б. Пятипортовый сумматор: </a:t>
            </a:r>
            <a:br>
              <a:rPr lang="ru-RU" sz="2000" dirty="0"/>
            </a:br>
            <a:r>
              <a:rPr lang="ru-RU" sz="2000" dirty="0"/>
              <a:t>экспериментальный макет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9E6C5-E2F0-44CA-871B-9CADD5807802}"/>
              </a:ext>
            </a:extLst>
          </p:cNvPr>
          <p:cNvSpPr txBox="1"/>
          <p:nvPr/>
        </p:nvSpPr>
        <p:spPr>
          <a:xfrm>
            <a:off x="1597130" y="4178630"/>
            <a:ext cx="360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Таблица 2. Параметры сумматора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B36851-FB78-4B33-8082-72766985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440" y="4478342"/>
          <a:ext cx="5938837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5938880" imgH="2994093" progId="Word.Document.12">
                  <p:embed/>
                </p:oleObj>
              </mc:Choice>
              <mc:Fallback>
                <p:oleObj name="Document" r:id="rId4" imgW="5938880" imgH="2994093" progId="Word.Documen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D7B36851-FB78-4B33-8082-7276698593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5440" y="4478342"/>
                        <a:ext cx="5938837" cy="299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F114C8-BCEC-457F-8BEA-8D99BBE87F96}"/>
              </a:ext>
            </a:extLst>
          </p:cNvPr>
          <p:cNvSpPr txBox="1"/>
          <p:nvPr/>
        </p:nvSpPr>
        <p:spPr>
          <a:xfrm>
            <a:off x="285671" y="3824053"/>
            <a:ext cx="6225988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800" dirty="0"/>
              <a:t>Рис. 4а. </a:t>
            </a:r>
            <a:r>
              <a:rPr lang="ru-RU" sz="1800" dirty="0" err="1"/>
              <a:t>Пятипортовый</a:t>
            </a:r>
            <a:r>
              <a:rPr lang="ru-RU" sz="1800" dirty="0"/>
              <a:t> сумматор: модель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85D83397-09F4-4814-9B05-4B41E781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7" y="1160836"/>
            <a:ext cx="58769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B755B-BB04-4577-A4B1-E35A05ED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ru-RU" dirty="0"/>
              <a:t>-параметры сумматора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420BCFD-670A-47A9-B1DE-24D723A2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" y="652668"/>
            <a:ext cx="2988582" cy="309634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0DF1A-5CD6-4636-97D7-DC62AD1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94570-C7AD-4F53-B8F6-BA460F98D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36" y="656612"/>
            <a:ext cx="2981664" cy="309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E4BFD3-1781-4CB3-A5E1-49F25FFDD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78" y="652668"/>
            <a:ext cx="2981399" cy="3096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7294C2-58EC-4D48-AE5C-B29FEC2CB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56" y="652668"/>
            <a:ext cx="2988582" cy="30963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6D32C5-FF88-4060-8B0B-B9530F2D408A}"/>
              </a:ext>
            </a:extLst>
          </p:cNvPr>
          <p:cNvSpPr txBox="1"/>
          <p:nvPr/>
        </p:nvSpPr>
        <p:spPr>
          <a:xfrm>
            <a:off x="3878085" y="4005064"/>
            <a:ext cx="443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5. </a:t>
            </a:r>
            <a:r>
              <a:rPr lang="en-US" sz="2400" dirty="0"/>
              <a:t>S-</a:t>
            </a:r>
            <a:r>
              <a:rPr lang="ru-RU" sz="2400" dirty="0"/>
              <a:t>параметры сумматора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22CF-387C-49E3-BE37-939B80C2F465}"/>
              </a:ext>
            </a:extLst>
          </p:cNvPr>
          <p:cNvSpPr txBox="1"/>
          <p:nvPr/>
        </p:nvSpPr>
        <p:spPr>
          <a:xfrm>
            <a:off x="598546" y="4653216"/>
            <a:ext cx="3876382" cy="206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Цели оптимизации: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22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, 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25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ее -15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21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– не менее -5 дБ; 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S</a:t>
            </a:r>
            <a:r>
              <a:rPr lang="ru-RU" sz="2400" u="none" strike="noStrike" baseline="-25000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23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 – не </a:t>
            </a:r>
            <a:r>
              <a:rPr lang="ru-RU" sz="2400" dirty="0">
                <a:solidFill>
                  <a:srgbClr val="222222"/>
                </a:solidFill>
                <a:ea typeface="Calibri" panose="020F0502020204030204" pitchFamily="34" charset="0"/>
              </a:rPr>
              <a:t>бол</a:t>
            </a:r>
            <a:r>
              <a:rPr lang="ru-RU" sz="2400" u="none" strike="noStrike" dirty="0">
                <a:solidFill>
                  <a:srgbClr val="222222"/>
                </a:solidFill>
                <a:effectLst/>
                <a:ea typeface="Calibri" panose="020F0502020204030204" pitchFamily="34" charset="0"/>
              </a:rPr>
              <a:t>ее -15 дБ.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30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7F12-DF6F-43D9-8A7D-38D2ACE9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15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Двухканальный генератор СКИ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9652DE-535E-4D91-BDDA-E52227D0F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71788" y="3307706"/>
            <a:ext cx="1991390" cy="30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4B965-321A-47DE-A860-C880C2CD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82AF-A1C7-4617-B7E8-E23300B0E7B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BB36-8EAB-43B3-91C3-AD9FAD8E8890}"/>
              </a:ext>
            </a:extLst>
          </p:cNvPr>
          <p:cNvSpPr txBox="1"/>
          <p:nvPr/>
        </p:nvSpPr>
        <p:spPr bwMode="auto">
          <a:xfrm>
            <a:off x="1054478" y="3392989"/>
            <a:ext cx="384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1. Электрическая схема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FED6-99F2-42BC-80FB-18367F9656FF}"/>
              </a:ext>
            </a:extLst>
          </p:cNvPr>
          <p:cNvSpPr txBox="1"/>
          <p:nvPr/>
        </p:nvSpPr>
        <p:spPr bwMode="auto">
          <a:xfrm>
            <a:off x="886640" y="5894685"/>
            <a:ext cx="49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Рис. 2. Экспериментальный образец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7B15E-C077-4B5E-902D-99D17366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22" y="910526"/>
            <a:ext cx="2791468" cy="2430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88B97B-55ED-4660-9A29-9CBE719500A6}"/>
              </a:ext>
            </a:extLst>
          </p:cNvPr>
          <p:cNvSpPr txBox="1"/>
          <p:nvPr/>
        </p:nvSpPr>
        <p:spPr>
          <a:xfrm>
            <a:off x="7321329" y="5894685"/>
            <a:ext cx="3666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Рис. 6. Импульс с минимальным уровнем звона</a:t>
            </a:r>
          </a:p>
        </p:txBody>
      </p:sp>
      <p:pic>
        <p:nvPicPr>
          <p:cNvPr id="12" name="Рисунок 9">
            <a:extLst>
              <a:ext uri="{FF2B5EF4-FFF2-40B4-BE49-F238E27FC236}">
                <a16:creationId xmlns:a16="http://schemas.microsoft.com/office/drawing/2014/main" id="{11822C64-DB60-4962-B260-32C78D438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7" b="1"/>
          <a:stretch/>
        </p:blipFill>
        <p:spPr>
          <a:xfrm>
            <a:off x="7381875" y="3143250"/>
            <a:ext cx="3486150" cy="2875260"/>
          </a:xfrm>
          <a:prstGeom prst="rect">
            <a:avLst/>
          </a:prstGeom>
        </p:spPr>
      </p:pic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514F119F-AEDC-45BC-8602-20A229BE911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0783" y="613460"/>
            <a:ext cx="3787306" cy="234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518D-F85C-4239-A0BF-5159ABE4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32"/>
            <a:ext cx="10515600" cy="1325563"/>
          </a:xfrm>
        </p:spPr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54ED4-400E-4EE5-B8F3-06094587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7E3EF6-AB27-4099-AE5F-6E6E5414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276" y="1529478"/>
            <a:ext cx="3521337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6F0-3A00-4D2B-8FE3-526FE96E036C}"/>
              </a:ext>
            </a:extLst>
          </p:cNvPr>
          <p:cNvSpPr txBox="1"/>
          <p:nvPr/>
        </p:nvSpPr>
        <p:spPr>
          <a:xfrm>
            <a:off x="972642" y="6444051"/>
            <a:ext cx="1024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Рис. 8. Четыре импульса на входе сумматора и импульсы с выхода с разными задержками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8315FE-CD4B-4149-A310-D83C6AD5F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33" y="1071846"/>
            <a:ext cx="4089471" cy="2329840"/>
          </a:xfrm>
          <a:prstGeom prst="rect">
            <a:avLst/>
          </a:prstGeom>
        </p:spPr>
      </p:pic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D1424068-C6D0-4F8D-ACDB-216A38AC5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73" y="3740833"/>
            <a:ext cx="4423251" cy="2549074"/>
          </a:xfr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13B17D-3E07-40CA-8679-C8013E2B70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3378" y="859722"/>
            <a:ext cx="3600400" cy="2686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95B44-DC81-4961-9C5F-0189244E16BE}"/>
              </a:ext>
            </a:extLst>
          </p:cNvPr>
          <p:cNvSpPr txBox="1"/>
          <p:nvPr/>
        </p:nvSpPr>
        <p:spPr>
          <a:xfrm>
            <a:off x="1919536" y="524371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(а)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EEE7-853F-4E0A-9EB2-6AD205C75DD8}"/>
              </a:ext>
            </a:extLst>
          </p:cNvPr>
          <p:cNvSpPr txBox="1"/>
          <p:nvPr/>
        </p:nvSpPr>
        <p:spPr>
          <a:xfrm>
            <a:off x="5850982" y="3478160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(б)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DE4AB-B1C1-4F45-A5B9-76BF4A472BA4}"/>
              </a:ext>
            </a:extLst>
          </p:cNvPr>
          <p:cNvSpPr txBox="1"/>
          <p:nvPr/>
        </p:nvSpPr>
        <p:spPr>
          <a:xfrm>
            <a:off x="9947068" y="3411346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(в)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D72DB0-0649-4DB2-BE02-BBBCE3AE62ED}"/>
              </a:ext>
            </a:extLst>
          </p:cNvPr>
          <p:cNvSpPr txBox="1"/>
          <p:nvPr/>
        </p:nvSpPr>
        <p:spPr>
          <a:xfrm>
            <a:off x="7978918" y="6234973"/>
            <a:ext cx="804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(г)</a:t>
            </a:r>
          </a:p>
        </p:txBody>
      </p:sp>
    </p:spTree>
    <p:extLst>
      <p:ext uri="{BB962C8B-B14F-4D97-AF65-F5344CB8AC3E}">
        <p14:creationId xmlns:p14="http://schemas.microsoft.com/office/powerpoint/2010/main" val="33735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9F72AC-C791-4493-98D8-1067E1D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69" y="-2794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Спектры СКИ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24BA57-DD3C-4B5C-9B8C-1ACC371FA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0" b="1072"/>
          <a:stretch/>
        </p:blipFill>
        <p:spPr>
          <a:xfrm>
            <a:off x="143567" y="1380688"/>
            <a:ext cx="4224241" cy="28404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196B-4818-4673-9E40-A6042F21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4F7B3-D6C5-4685-98C3-5555C8ABFDCC}" type="slidenum">
              <a:rPr lang="ru-RU" smtClean="0"/>
              <a:t>9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BB5E84-530F-409C-9417-77EE3BAA62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24" y="1414931"/>
            <a:ext cx="3707532" cy="288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6D5CD6-007F-4747-9A8E-7C14C0FFCF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00" y="1414931"/>
            <a:ext cx="3707532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F638F-7D32-4506-900B-3D8828E171E1}"/>
              </a:ext>
            </a:extLst>
          </p:cNvPr>
          <p:cNvSpPr txBox="1"/>
          <p:nvPr/>
        </p:nvSpPr>
        <p:spPr>
          <a:xfrm>
            <a:off x="1790495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09BA7-07EE-4F26-AF31-227B4531833B}"/>
              </a:ext>
            </a:extLst>
          </p:cNvPr>
          <p:cNvSpPr txBox="1"/>
          <p:nvPr/>
        </p:nvSpPr>
        <p:spPr>
          <a:xfrm>
            <a:off x="5969322" y="429309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(б)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A5583-C6AE-4991-B138-994E7ECDDD3D}"/>
              </a:ext>
            </a:extLst>
          </p:cNvPr>
          <p:cNvSpPr txBox="1"/>
          <p:nvPr/>
        </p:nvSpPr>
        <p:spPr>
          <a:xfrm>
            <a:off x="10160973" y="429309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(в)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CE6BE-9866-42C6-81C8-E1B10A1BD7FA}"/>
              </a:ext>
            </a:extLst>
          </p:cNvPr>
          <p:cNvSpPr txBox="1"/>
          <p:nvPr/>
        </p:nvSpPr>
        <p:spPr>
          <a:xfrm>
            <a:off x="838200" y="4910142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Рис. 9. Спектры сигналов на выходе сумматора: а) – спектр дуплета Гаусса; </a:t>
            </a:r>
            <a:br>
              <a:rPr lang="ru-RU" sz="2400" dirty="0"/>
            </a:br>
            <a:r>
              <a:rPr lang="ru-RU" sz="2400" dirty="0"/>
              <a:t>б) – спектр моноцикла Гаусса; в) – спектр импульса Эрмита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E29191-354A-40FD-B83F-F44B988E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397709"/>
            <a:ext cx="3795959" cy="28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8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406</Words>
  <Application>Microsoft Office PowerPoint</Application>
  <PresentationFormat>Widescreen</PresentationFormat>
  <Paragraphs>84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Bahnschrift Light</vt:lpstr>
      <vt:lpstr>Calibri</vt:lpstr>
      <vt:lpstr>Calibri Light</vt:lpstr>
      <vt:lpstr>Cambria Math</vt:lpstr>
      <vt:lpstr>Symbol</vt:lpstr>
      <vt:lpstr>Times New Roman</vt:lpstr>
      <vt:lpstr>Office Theme</vt:lpstr>
      <vt:lpstr>Document</vt:lpstr>
      <vt:lpstr>Что-то по генераторам крутое</vt:lpstr>
      <vt:lpstr>Цель и задачи</vt:lpstr>
      <vt:lpstr>Сумматоры конструкции Уилкинсона</vt:lpstr>
      <vt:lpstr>S-параметры сумматора</vt:lpstr>
      <vt:lpstr>Пятипортовый сумматор</vt:lpstr>
      <vt:lpstr>S-параметры сумматора</vt:lpstr>
      <vt:lpstr>Двухканальный генератор СКИ</vt:lpstr>
      <vt:lpstr>Результаты эксперимента</vt:lpstr>
      <vt:lpstr>Спектры СКИ</vt:lpstr>
      <vt:lpstr>Спектры СКИ</vt:lpstr>
      <vt:lpstr>Оценка импульсов</vt:lpstr>
      <vt:lpstr>Заключение</vt:lpstr>
      <vt:lpstr>Спасибо за внимание</vt:lpstr>
      <vt:lpstr>Результаты автоматизированных измерений</vt:lpstr>
      <vt:lpstr>Результаты автоматизированных измерений</vt:lpstr>
      <vt:lpstr>Зависимость длительностей импульсов от параметров запускающих сигналов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Что-то по генераторам крутое</dc:title>
  <dc:creator>Admin</dc:creator>
  <cp:lastModifiedBy>Admin</cp:lastModifiedBy>
  <cp:revision>13</cp:revision>
  <dcterms:created xsi:type="dcterms:W3CDTF">2024-05-28T08:30:37Z</dcterms:created>
  <dcterms:modified xsi:type="dcterms:W3CDTF">2024-05-28T09:04:20Z</dcterms:modified>
</cp:coreProperties>
</file>