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72" r:id="rId5"/>
    <p:sldId id="263" r:id="rId6"/>
    <p:sldId id="276" r:id="rId7"/>
    <p:sldId id="258" r:id="rId8"/>
    <p:sldId id="285" r:id="rId9"/>
    <p:sldId id="279" r:id="rId10"/>
    <p:sldId id="274" r:id="rId11"/>
    <p:sldId id="284" r:id="rId12"/>
    <p:sldId id="261" r:id="rId13"/>
    <p:sldId id="267" r:id="rId14"/>
    <p:sldId id="277" r:id="rId15"/>
    <p:sldId id="280" r:id="rId16"/>
    <p:sldId id="282" r:id="rId17"/>
    <p:sldId id="283" r:id="rId18"/>
    <p:sldId id="26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esha\Univer\&#1040;&#1089;&#1087;&#1080;&#1088;&#1072;&#1085;&#1090;&#1091;&#1088;&#1072;\!&#1052;&#1086;&#1080;%20&#1089;&#1090;&#1072;&#1090;&#1100;&#1080;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%20(&#1056;&#1072;&#1076;&#1080;&#1086;&#1090;&#1077;&#1093;&#1085;&#1080;&#1082;&#1072;%20&#1080;%20&#1101;&#1083;&#1077;&#1082;&#1090;&#1088;&#1086;&#1085;&#1080;&#1082;&#1072;)\&#1048;&#1079;&#1084;&#1077;&#1088;&#1077;&#1085;&#1080;&#1103;\&#1040;&#1084;&#1083;&#1080;&#1090;&#1091;&#1076;&#1072;%20&#1080;%20&#1076;&#1083;&#1080;&#1090;&#1077;&#1083;&#1100;&#1085;&#1086;&#1089;&#1090;&#1100;%20&#1054;&#1058;%20&#1079;&#1072;&#1076;&#1077;&#1088;&#1078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39523930113118E-2"/>
          <c:y val="4.1516243341650452E-2"/>
          <c:w val="0.80952478906369674"/>
          <c:h val="0.70456125919330703"/>
        </c:manualLayout>
      </c:layout>
      <c:lineChart>
        <c:grouping val="standard"/>
        <c:varyColors val="0"/>
        <c:ser>
          <c:idx val="0"/>
          <c:order val="0"/>
          <c:tx>
            <c:strRef>
              <c:f>'[Амлитуда и длительность ОТ задержки.xlsx]Лист1'!$L$12</c:f>
              <c:strCache>
                <c:ptCount val="1"/>
                <c:pt idx="0">
                  <c:v>Амплитуда,В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'[Амлитуда и длительность ОТ задержки.xlsx]Лист1'!$J$13:$J$25</c:f>
              <c:numCache>
                <c:formatCode>General</c:formatCode>
                <c:ptCount val="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</c:numCache>
              <c:extLst/>
            </c:numRef>
          </c:cat>
          <c:val>
            <c:numRef>
              <c:f>'[Амлитуда и длительность ОТ задержки.xlsx]Лист1'!$L$13:$L$25</c:f>
              <c:numCache>
                <c:formatCode>General</c:formatCode>
                <c:ptCount val="7"/>
                <c:pt idx="0">
                  <c:v>52.7</c:v>
                </c:pt>
                <c:pt idx="1">
                  <c:v>52.3</c:v>
                </c:pt>
                <c:pt idx="2">
                  <c:v>51.2</c:v>
                </c:pt>
                <c:pt idx="3">
                  <c:v>48.7</c:v>
                </c:pt>
                <c:pt idx="4">
                  <c:v>44.5</c:v>
                </c:pt>
                <c:pt idx="5">
                  <c:v>39.299999999999997</c:v>
                </c:pt>
                <c:pt idx="6">
                  <c:v>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068608"/>
        <c:axId val="1442069024"/>
      </c:lineChart>
      <c:lineChart>
        <c:grouping val="standard"/>
        <c:varyColors val="0"/>
        <c:ser>
          <c:idx val="1"/>
          <c:order val="1"/>
          <c:tx>
            <c:strRef>
              <c:f>'[Амлитуда и длительность ОТ задержки.xlsx]Лист1'!$M$12</c:f>
              <c:strCache>
                <c:ptCount val="1"/>
                <c:pt idx="0">
                  <c:v>Длительность, нс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'[Амлитуда и длительность ОТ задержки.xlsx]Лист1'!$M$13:$M$25</c:f>
              <c:numCache>
                <c:formatCode>General</c:formatCode>
                <c:ptCount val="7"/>
                <c:pt idx="0">
                  <c:v>315</c:v>
                </c:pt>
                <c:pt idx="1">
                  <c:v>313</c:v>
                </c:pt>
                <c:pt idx="2">
                  <c:v>294</c:v>
                </c:pt>
                <c:pt idx="3">
                  <c:v>260</c:v>
                </c:pt>
                <c:pt idx="4">
                  <c:v>233</c:v>
                </c:pt>
                <c:pt idx="5">
                  <c:v>210</c:v>
                </c:pt>
                <c:pt idx="6">
                  <c:v>160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175088"/>
        <c:axId val="853179248"/>
      </c:lineChart>
      <c:catAx>
        <c:axId val="14420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Задержка,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9024"/>
        <c:crosses val="autoZero"/>
        <c:auto val="1"/>
        <c:lblAlgn val="ctr"/>
        <c:lblOffset val="100"/>
        <c:noMultiLvlLbl val="0"/>
      </c:catAx>
      <c:valAx>
        <c:axId val="144206902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400">
                    <a:latin typeface="Bahnschrift Light" panose="020B0502040204020203" pitchFamily="34" charset="0"/>
                  </a:rPr>
                  <a:t>Амлитуда,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8608"/>
        <c:crosses val="autoZero"/>
        <c:crossBetween val="midCat"/>
        <c:majorUnit val="5"/>
      </c:valAx>
      <c:valAx>
        <c:axId val="853179248"/>
        <c:scaling>
          <c:orientation val="minMax"/>
          <c:min val="1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200" dirty="0">
                    <a:latin typeface="Bahnschrift Light" panose="020B0502040204020203" pitchFamily="34" charset="0"/>
                  </a:rPr>
                  <a:t>Длительность, пс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853175088"/>
        <c:crosses val="max"/>
        <c:crossBetween val="between"/>
        <c:majorUnit val="50"/>
      </c:valAx>
      <c:catAx>
        <c:axId val="853175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3179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9954-E5F0-41EC-852C-84AFDEBF59D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B9D3F-5D7E-4C1C-B9B7-4C9948AD5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9D3F-5D7E-4C1C-B9B7-4C9948AD505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19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F9C72-4226-4169-9448-9C01E22183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2E9-AEEB-4A15-9FF5-C3DA4F0B0DF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0783-F640-48D3-BEC5-8F0AB5321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DBFC0-CE4E-4984-971F-32A129FA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6F10-FDE4-4563-9776-12C803F0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DDB-084E-461C-8764-48870B9EAB75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9E38-340B-4094-B1BE-F6705915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CF90-5608-46D4-BDDB-2FB372C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B34FBB-8BFC-4FE2-8823-F54D692968FC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97298A8-B34F-4160-A193-95EBCBED7C27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CEA3404C-2C52-4070-86F8-54CDA1F2DD1D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1DFAD5D-60DD-4AFC-A901-8A4F16EAA28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858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B6B0-C39B-4747-A766-7A50D02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6212D-F53A-408E-97DA-FB47A5DC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46C8-0B69-4391-956A-9F0CA6D8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1F4-F53D-4986-B359-CB5B665D3AD5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B0EF-AD60-459E-A6C2-0166AEBC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DF6C-A07E-4E50-B48F-FA02E6E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952749-9636-46EB-8BFE-2B0991926AF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B6CF193-DB93-4D7A-B1B6-C93D525BCC6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21FCFE30-41DB-4D32-A926-4DEB08C7F24B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DEF2EDBE-2364-49D0-8B69-BD72B926C862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84F6-65DE-44E0-9DD3-7A9FBAD1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B9EA-D1C1-48D8-A400-CE2E6A12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337E-B71F-4621-B95A-31656E9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FAB-51B0-4795-A8A2-9647DDDD8937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036B-BE6B-497B-8C4B-C6D723E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5D61-8394-4466-A8B3-66CC2F56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0BE4751-6184-4399-8018-CB10C08024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49EC5861-49FD-4E80-A67E-A71F248D7CC0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7AB1CC5E-AFA8-4F68-AD9A-99E421FF3D1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A46FD60-B68C-4CEB-AB1B-E31C7A71B701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79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B1F-02E5-43E0-AE24-E58FE8D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868"/>
            <a:ext cx="10515600" cy="1325563"/>
          </a:xfrm>
        </p:spPr>
        <p:txBody>
          <a:bodyPr/>
          <a:lstStyle>
            <a:lvl1pPr algn="ctr"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258E-5F87-4930-B5C7-7DBAE89D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4E80-C868-4869-93D2-0CC9998B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C64C-6443-4FE0-8A4D-912B3EF65D87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1CB2-D243-46FF-AC61-373D5455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EFED-A04F-4A95-95EE-F7CC45AA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7637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81E522-6972-43D2-B1A8-0C6B9956EB58}"/>
              </a:ext>
            </a:extLst>
          </p:cNvPr>
          <p:cNvGrpSpPr/>
          <p:nvPr userDrawn="1"/>
        </p:nvGrpSpPr>
        <p:grpSpPr>
          <a:xfrm flipH="1">
            <a:off x="4222217" y="488397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D384546-9856-41E3-9A3C-2F2DD5EA7F26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91852FEF-D268-4FF7-A382-2757AF1298C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A38F70B-81FC-4510-854A-86C75E9309B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90">
            <a:extLst>
              <a:ext uri="{FF2B5EF4-FFF2-40B4-BE49-F238E27FC236}">
                <a16:creationId xmlns:a16="http://schemas.microsoft.com/office/drawing/2014/main" id="{D4185CDF-3B63-45EC-9AED-1A6A5F5778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4451"/>
            <a:ext cx="912482" cy="7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CA04-16C2-49A3-86DF-F6BE0B23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4FB4-C2AB-4A06-8E39-9F0FD8A2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32B7-1910-47EA-8D0C-46CCCFD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28BB-A844-4AB2-8164-7C589570A10A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2750-3B79-409C-A723-F2916D8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6947-0CF3-4D65-9D5E-262EB5B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2AC5FDE-5918-467F-B3F2-131DF15A77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7604809-527B-4601-AAF7-9670B50272D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F1F210-2161-46BD-A328-2F07C97279F0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1D83E78-21F0-4EF9-B829-F163206C666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37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367F-7ABB-4FBB-85E1-020EC7D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862B-9939-4BBD-BC26-8986F5DF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45DB-74B8-47BE-9BEE-5C1E0AA2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8166-6D64-471D-92BA-047050EC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CE8-34C1-4412-BCE9-45740F2D3090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7B65-A65F-4E87-96DE-A02FB42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131E-88ED-4DCA-8CA6-1C01798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E01386BC-CB72-40C9-9510-5D7DC9F982A8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E2818103-C149-4AD4-9A96-07ECEC547BC3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33BD3869-AF39-4947-94B4-40E4EC179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A326535F-7578-4225-B3E9-17EFB763F9C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663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807A-717B-4CCD-881A-902F769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9CAC-5F96-49D5-B199-B4E14CB2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CF29-3A45-49D2-AD53-D1D97731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BC6EA-7E75-4102-A5CB-FE765BFF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D50B-A993-4030-8962-715E0A93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43C2-0E4E-49D0-BAC6-16D96CE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059-E53D-41E9-B135-232E16073DAD}" type="datetime1">
              <a:rPr lang="ru-RU" smtClean="0"/>
              <a:t>11.06.2024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29EA-C557-47B6-B46E-9A817AE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8998F-AF0D-47D5-839D-959DA175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6">
            <a:extLst>
              <a:ext uri="{FF2B5EF4-FFF2-40B4-BE49-F238E27FC236}">
                <a16:creationId xmlns:a16="http://schemas.microsoft.com/office/drawing/2014/main" id="{7DBCEEC6-306A-49BC-9DFB-386F6AD33676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11" name="Полилиния: фигура 7">
              <a:extLst>
                <a:ext uri="{FF2B5EF4-FFF2-40B4-BE49-F238E27FC236}">
                  <a16:creationId xmlns:a16="http://schemas.microsoft.com/office/drawing/2014/main" id="{0C207AB6-7A49-43AE-8A77-4C656252174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олилиния: фигура 8">
              <a:extLst>
                <a:ext uri="{FF2B5EF4-FFF2-40B4-BE49-F238E27FC236}">
                  <a16:creationId xmlns:a16="http://schemas.microsoft.com/office/drawing/2014/main" id="{2DABDD9D-9321-4D15-AE01-8A575EEA9B9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9">
              <a:extLst>
                <a:ext uri="{FF2B5EF4-FFF2-40B4-BE49-F238E27FC236}">
                  <a16:creationId xmlns:a16="http://schemas.microsoft.com/office/drawing/2014/main" id="{40A21D9B-A81B-42FC-B074-9FAEA1371CC7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75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26B9-0F37-4601-826E-993E492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C5C03-660D-44E3-8C48-ED57F37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0E4-0757-4EF9-936C-7717A2EA2D02}" type="datetime1">
              <a:rPr lang="ru-RU" smtClean="0"/>
              <a:t>11.06.2024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AAEA5-581E-4C4C-B1A6-DD022C26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6CA32-8CCD-47B6-A715-C4F56ECF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349DDBFF-A15E-4365-BD68-737045FBA100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7" name="Полилиния: фигура 7">
              <a:extLst>
                <a:ext uri="{FF2B5EF4-FFF2-40B4-BE49-F238E27FC236}">
                  <a16:creationId xmlns:a16="http://schemas.microsoft.com/office/drawing/2014/main" id="{BB90EAB2-ED4B-4B4E-B830-E58676F4D95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олилиния: фигура 8">
              <a:extLst>
                <a:ext uri="{FF2B5EF4-FFF2-40B4-BE49-F238E27FC236}">
                  <a16:creationId xmlns:a16="http://schemas.microsoft.com/office/drawing/2014/main" id="{E16EB5E4-68D4-41DB-910D-8CF5C223E90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9">
              <a:extLst>
                <a:ext uri="{FF2B5EF4-FFF2-40B4-BE49-F238E27FC236}">
                  <a16:creationId xmlns:a16="http://schemas.microsoft.com/office/drawing/2014/main" id="{DDCE2514-2C5B-4843-841F-95DD5CE7F59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393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3D36-502A-4FF1-9999-B141F2D0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23C-D852-40E5-8016-39932030A9F2}" type="datetime1">
              <a:rPr lang="ru-RU" smtClean="0"/>
              <a:t>11.06.2024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8CD5B-8F30-444D-93E0-965E76C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42E3-911C-4428-8A0C-86924D5D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6">
            <a:extLst>
              <a:ext uri="{FF2B5EF4-FFF2-40B4-BE49-F238E27FC236}">
                <a16:creationId xmlns:a16="http://schemas.microsoft.com/office/drawing/2014/main" id="{C2DBB0AC-4699-4CCE-BCBD-68B4FC38CF2B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6" name="Полилиния: фигура 7">
              <a:extLst>
                <a:ext uri="{FF2B5EF4-FFF2-40B4-BE49-F238E27FC236}">
                  <a16:creationId xmlns:a16="http://schemas.microsoft.com/office/drawing/2014/main" id="{F08EF714-FEA6-40C1-92E6-62C23BE5778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лилиния: фигура 8">
              <a:extLst>
                <a:ext uri="{FF2B5EF4-FFF2-40B4-BE49-F238E27FC236}">
                  <a16:creationId xmlns:a16="http://schemas.microsoft.com/office/drawing/2014/main" id="{22D4A883-E27C-46DF-B3F2-8BB63AB318A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: фигура 9">
              <a:extLst>
                <a:ext uri="{FF2B5EF4-FFF2-40B4-BE49-F238E27FC236}">
                  <a16:creationId xmlns:a16="http://schemas.microsoft.com/office/drawing/2014/main" id="{345B9D8E-B811-49F1-BB7C-1AC67F3FC55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06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DC0-2BD9-4523-BD5D-7C972744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C881-A599-4E33-AB2C-291A9136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531A-A1A8-44E0-B00A-A4755064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5340-90A8-42C6-8712-AFFD7E2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034-DA7E-4B39-914E-D6B45ACCF666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77-C757-4802-BC78-F610948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A0A2-DD5E-4876-A6CD-015CF126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387DD3F7-E23F-4EDF-9590-6AD5C7855B7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8533E85-3CA3-4DF5-92CF-1FD683A8C8E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4C7A61C2-D2AD-4D5A-9093-C92AE3B07103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FED8F6FC-34FA-4FD7-9A6B-3CEB622F0FE4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16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79C-D36D-464F-984C-F065B32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B131C-0988-46EE-8CF9-0B71399A0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95FF-BF71-4BD3-997F-933C11D2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31C9-DDC3-4693-ACBA-83F8A118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9A2B-DBAB-4C02-BDC7-7BB50E9BB86F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2A1B-F1EB-4E25-870E-AB221A34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9684-C54D-40ED-9C64-3FFE698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76547BD9-C1E8-47FC-B63C-D63C41D09B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1FBCA66-99BA-42D4-97C0-DD822944574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172BE80B-BA4B-4B88-BFE5-FB045AB2D67F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4437D64D-2DC8-474C-8BFB-1F9A7B54228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11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78958-834D-407D-9B20-CE9F1E8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EF34-D7F2-4B9F-9ED0-56E42654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A766-BB27-4493-96F1-0C10A252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94D9-B964-4904-93F4-019FCA5AD162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BBEC-B46D-4CD8-A293-E339A437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0BB4-9F85-4D00-B15C-230D1F9C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51.png"/><Relationship Id="rId10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79" y="1986200"/>
            <a:ext cx="9544937" cy="2387600"/>
          </a:xfrm>
        </p:spPr>
        <p:txBody>
          <a:bodyPr>
            <a:noAutofit/>
          </a:bodyPr>
          <a:lstStyle/>
          <a:p>
            <a:pPr algn="l"/>
            <a:r>
              <a:rPr lang="ru-RU" sz="4000" dirty="0">
                <a:latin typeface="Bahnschrift Light" panose="020B0502040204020203" pitchFamily="34" charset="0"/>
              </a:rPr>
              <a:t>Формирование</a:t>
            </a:r>
            <a:r>
              <a:rPr lang="en-US" sz="4000" dirty="0">
                <a:latin typeface="Bahnschrift Light" panose="020B0502040204020203" pitchFamily="34" charset="0"/>
              </a:rPr>
              <a:t> </a:t>
            </a:r>
            <a:r>
              <a:rPr lang="ru-RU" sz="4000" dirty="0">
                <a:latin typeface="Bahnschrift Light" panose="020B0502040204020203" pitchFamily="34" charset="0"/>
              </a:rPr>
              <a:t>сверхширокополосных импульсов </a:t>
            </a:r>
            <a:r>
              <a:rPr lang="ru-RU" sz="4000" dirty="0" err="1">
                <a:latin typeface="Bahnschrift Light" panose="020B0502040204020203" pitchFamily="34" charset="0"/>
              </a:rPr>
              <a:t>субнаносекундной</a:t>
            </a:r>
            <a:r>
              <a:rPr lang="ru-RU" sz="4000" dirty="0">
                <a:latin typeface="Bahnschrift Light" panose="020B0502040204020203" pitchFamily="34" charset="0"/>
              </a:rPr>
              <a:t> длительности с контролируемыми параметрами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79" y="452557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638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525567" y="4781648"/>
            <a:ext cx="1114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Рис. 12. Спектры сигналов на выходе сумматора: а) – спектр дуплета Гаусса; </a:t>
            </a:r>
            <a:br>
              <a:rPr lang="ru-RU" sz="2400" dirty="0">
                <a:latin typeface="Bahnschrift Light" panose="020B0502040204020203" pitchFamily="34" charset="0"/>
              </a:rPr>
            </a:br>
            <a:r>
              <a:rPr lang="ru-RU" sz="2400" dirty="0">
                <a:latin typeface="Bahnschrift Light" panose="020B0502040204020203" pitchFamily="34" charset="0"/>
              </a:rPr>
              <a:t>б) – спектр моноцикла Гаусса; в) – спектр импульса Эрмита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F89897-169A-49E4-9B8C-4E2C4A195556}"/>
              </a:ext>
            </a:extLst>
          </p:cNvPr>
          <p:cNvSpPr/>
          <p:nvPr/>
        </p:nvSpPr>
        <p:spPr>
          <a:xfrm>
            <a:off x="3562350" y="4038600"/>
            <a:ext cx="400050" cy="25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3275450-BED4-4B3B-AA78-923F63C65EC5}"/>
              </a:ext>
            </a:extLst>
          </p:cNvPr>
          <p:cNvSpPr/>
          <p:nvPr/>
        </p:nvSpPr>
        <p:spPr>
          <a:xfrm>
            <a:off x="7738814" y="4093840"/>
            <a:ext cx="400050" cy="25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8578D3A-0488-4678-B392-FCFC82A4BC23}"/>
              </a:ext>
            </a:extLst>
          </p:cNvPr>
          <p:cNvSpPr/>
          <p:nvPr/>
        </p:nvSpPr>
        <p:spPr>
          <a:xfrm>
            <a:off x="11532722" y="4093840"/>
            <a:ext cx="465192" cy="25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D2A35A9-D83A-47A6-9578-166D1E8F2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250" y="3790915"/>
            <a:ext cx="200053" cy="247685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E8BB7F5-7DBB-4BEC-B2F0-35B990F0B1AB}"/>
              </a:ext>
            </a:extLst>
          </p:cNvPr>
          <p:cNvSpPr/>
          <p:nvPr/>
        </p:nvSpPr>
        <p:spPr>
          <a:xfrm>
            <a:off x="3980210" y="3778830"/>
            <a:ext cx="400050" cy="25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8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681B-1199-4087-A3B5-A9681663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перестройки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0142-6083-4378-BEC2-1F706130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074" name="image1.png">
            <a:extLst>
              <a:ext uri="{FF2B5EF4-FFF2-40B4-BE49-F238E27FC236}">
                <a16:creationId xmlns:a16="http://schemas.microsoft.com/office/drawing/2014/main" id="{233233BD-7DC1-46C9-A499-85BF48E2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61" y="607067"/>
            <a:ext cx="3534022" cy="293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E4AA46-41B4-4A1B-A3A3-0D7163B4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3850"/>
              </p:ext>
            </p:extLst>
          </p:nvPr>
        </p:nvGraphicFramePr>
        <p:xfrm>
          <a:off x="5991228" y="1680626"/>
          <a:ext cx="5724525" cy="209804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736600043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86536040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42407532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Длительность, пс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-3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-10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687278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235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3.08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4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2.31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12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2.58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045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ED38DB-7C03-4BBF-8348-FA4C3B85A802}"/>
              </a:ext>
            </a:extLst>
          </p:cNvPr>
          <p:cNvSpPr txBox="1"/>
          <p:nvPr/>
        </p:nvSpPr>
        <p:spPr>
          <a:xfrm>
            <a:off x="5629272" y="954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Таблица 3. Зависимости ширины спектра от длительности импульса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AA493-CF8E-43AC-9C49-FC6FBF3FE891}"/>
              </a:ext>
            </a:extLst>
          </p:cNvPr>
          <p:cNvSpPr txBox="1"/>
          <p:nvPr/>
        </p:nvSpPr>
        <p:spPr>
          <a:xfrm>
            <a:off x="5991227" y="5377209"/>
            <a:ext cx="5724525" cy="830997"/>
          </a:xfrm>
          <a:custGeom>
            <a:avLst/>
            <a:gdLst>
              <a:gd name="connsiteX0" fmla="*/ 0 w 5724525"/>
              <a:gd name="connsiteY0" fmla="*/ 0 h 830997"/>
              <a:gd name="connsiteX1" fmla="*/ 750549 w 5724525"/>
              <a:gd name="connsiteY1" fmla="*/ 0 h 830997"/>
              <a:gd name="connsiteX2" fmla="*/ 1386607 w 5724525"/>
              <a:gd name="connsiteY2" fmla="*/ 0 h 830997"/>
              <a:gd name="connsiteX3" fmla="*/ 1965420 w 5724525"/>
              <a:gd name="connsiteY3" fmla="*/ 0 h 830997"/>
              <a:gd name="connsiteX4" fmla="*/ 2429743 w 5724525"/>
              <a:gd name="connsiteY4" fmla="*/ 0 h 830997"/>
              <a:gd name="connsiteX5" fmla="*/ 3123046 w 5724525"/>
              <a:gd name="connsiteY5" fmla="*/ 0 h 830997"/>
              <a:gd name="connsiteX6" fmla="*/ 3816350 w 5724525"/>
              <a:gd name="connsiteY6" fmla="*/ 0 h 830997"/>
              <a:gd name="connsiteX7" fmla="*/ 4452408 w 5724525"/>
              <a:gd name="connsiteY7" fmla="*/ 0 h 830997"/>
              <a:gd name="connsiteX8" fmla="*/ 5724525 w 5724525"/>
              <a:gd name="connsiteY8" fmla="*/ 0 h 830997"/>
              <a:gd name="connsiteX9" fmla="*/ 5724525 w 5724525"/>
              <a:gd name="connsiteY9" fmla="*/ 423808 h 830997"/>
              <a:gd name="connsiteX10" fmla="*/ 5724525 w 5724525"/>
              <a:gd name="connsiteY10" fmla="*/ 830997 h 830997"/>
              <a:gd name="connsiteX11" fmla="*/ 5202957 w 5724525"/>
              <a:gd name="connsiteY11" fmla="*/ 830997 h 830997"/>
              <a:gd name="connsiteX12" fmla="*/ 4624144 w 5724525"/>
              <a:gd name="connsiteY12" fmla="*/ 830997 h 830997"/>
              <a:gd name="connsiteX13" fmla="*/ 3988086 w 5724525"/>
              <a:gd name="connsiteY13" fmla="*/ 830997 h 830997"/>
              <a:gd name="connsiteX14" fmla="*/ 3352027 w 5724525"/>
              <a:gd name="connsiteY14" fmla="*/ 830997 h 830997"/>
              <a:gd name="connsiteX15" fmla="*/ 2887705 w 5724525"/>
              <a:gd name="connsiteY15" fmla="*/ 830997 h 830997"/>
              <a:gd name="connsiteX16" fmla="*/ 2308892 w 5724525"/>
              <a:gd name="connsiteY16" fmla="*/ 830997 h 830997"/>
              <a:gd name="connsiteX17" fmla="*/ 1672833 w 5724525"/>
              <a:gd name="connsiteY17" fmla="*/ 830997 h 830997"/>
              <a:gd name="connsiteX18" fmla="*/ 1036775 w 5724525"/>
              <a:gd name="connsiteY18" fmla="*/ 830997 h 830997"/>
              <a:gd name="connsiteX19" fmla="*/ 0 w 5724525"/>
              <a:gd name="connsiteY19" fmla="*/ 830997 h 830997"/>
              <a:gd name="connsiteX20" fmla="*/ 0 w 5724525"/>
              <a:gd name="connsiteY20" fmla="*/ 423808 h 830997"/>
              <a:gd name="connsiteX21" fmla="*/ 0 w 5724525"/>
              <a:gd name="connsiteY2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24525" h="830997" extrusionOk="0">
                <a:moveTo>
                  <a:pt x="0" y="0"/>
                </a:moveTo>
                <a:cubicBezTo>
                  <a:pt x="324891" y="-29276"/>
                  <a:pt x="417625" y="25530"/>
                  <a:pt x="750549" y="0"/>
                </a:cubicBezTo>
                <a:cubicBezTo>
                  <a:pt x="1083473" y="-25530"/>
                  <a:pt x="1138285" y="12612"/>
                  <a:pt x="1386607" y="0"/>
                </a:cubicBezTo>
                <a:cubicBezTo>
                  <a:pt x="1634929" y="-12612"/>
                  <a:pt x="1768628" y="4598"/>
                  <a:pt x="1965420" y="0"/>
                </a:cubicBezTo>
                <a:cubicBezTo>
                  <a:pt x="2162212" y="-4598"/>
                  <a:pt x="2235557" y="-19796"/>
                  <a:pt x="2429743" y="0"/>
                </a:cubicBezTo>
                <a:cubicBezTo>
                  <a:pt x="2623929" y="19796"/>
                  <a:pt x="2967868" y="8968"/>
                  <a:pt x="3123046" y="0"/>
                </a:cubicBezTo>
                <a:cubicBezTo>
                  <a:pt x="3278224" y="-8968"/>
                  <a:pt x="3496051" y="-15042"/>
                  <a:pt x="3816350" y="0"/>
                </a:cubicBezTo>
                <a:cubicBezTo>
                  <a:pt x="4136649" y="15042"/>
                  <a:pt x="4192167" y="3316"/>
                  <a:pt x="4452408" y="0"/>
                </a:cubicBezTo>
                <a:cubicBezTo>
                  <a:pt x="4712649" y="-3316"/>
                  <a:pt x="5360514" y="12426"/>
                  <a:pt x="5724525" y="0"/>
                </a:cubicBezTo>
                <a:cubicBezTo>
                  <a:pt x="5712508" y="115642"/>
                  <a:pt x="5730795" y="277495"/>
                  <a:pt x="5724525" y="423808"/>
                </a:cubicBezTo>
                <a:cubicBezTo>
                  <a:pt x="5718255" y="570121"/>
                  <a:pt x="5708970" y="684447"/>
                  <a:pt x="5724525" y="830997"/>
                </a:cubicBezTo>
                <a:cubicBezTo>
                  <a:pt x="5493652" y="847941"/>
                  <a:pt x="5367266" y="837561"/>
                  <a:pt x="5202957" y="830997"/>
                </a:cubicBezTo>
                <a:cubicBezTo>
                  <a:pt x="5038648" y="824433"/>
                  <a:pt x="4763750" y="850040"/>
                  <a:pt x="4624144" y="830997"/>
                </a:cubicBezTo>
                <a:cubicBezTo>
                  <a:pt x="4484538" y="811954"/>
                  <a:pt x="4189583" y="841082"/>
                  <a:pt x="3988086" y="830997"/>
                </a:cubicBezTo>
                <a:cubicBezTo>
                  <a:pt x="3786589" y="820912"/>
                  <a:pt x="3595170" y="819725"/>
                  <a:pt x="3352027" y="830997"/>
                </a:cubicBezTo>
                <a:cubicBezTo>
                  <a:pt x="3108884" y="842269"/>
                  <a:pt x="3099649" y="826268"/>
                  <a:pt x="2887705" y="830997"/>
                </a:cubicBezTo>
                <a:cubicBezTo>
                  <a:pt x="2675761" y="835726"/>
                  <a:pt x="2589340" y="808699"/>
                  <a:pt x="2308892" y="830997"/>
                </a:cubicBezTo>
                <a:cubicBezTo>
                  <a:pt x="2028444" y="853295"/>
                  <a:pt x="1959518" y="843218"/>
                  <a:pt x="1672833" y="830997"/>
                </a:cubicBezTo>
                <a:cubicBezTo>
                  <a:pt x="1386148" y="818776"/>
                  <a:pt x="1214361" y="832630"/>
                  <a:pt x="1036775" y="830997"/>
                </a:cubicBezTo>
                <a:cubicBezTo>
                  <a:pt x="859189" y="829364"/>
                  <a:pt x="442061" y="823108"/>
                  <a:pt x="0" y="830997"/>
                </a:cubicBezTo>
                <a:cubicBezTo>
                  <a:pt x="15314" y="645345"/>
                  <a:pt x="6741" y="543653"/>
                  <a:pt x="0" y="423808"/>
                </a:cubicBezTo>
                <a:cubicBezTo>
                  <a:pt x="-6741" y="303963"/>
                  <a:pt x="-9406" y="13416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4319073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Изменения длительности гауссовых биполярных импульсов с помощью реконфигурируемого генератора сверхкоротких импульсов / А. С. Величкина, А. Е. Елфимов, Г. К. Усков, К. В. Смусева // Радиолокация, навигация, связь : Сборник трудов XXIX Международной научно-технической конференции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8ABED-83DE-48BA-BEC8-A4B659E3EE33}"/>
              </a:ext>
            </a:extLst>
          </p:cNvPr>
          <p:cNvSpPr txBox="1"/>
          <p:nvPr/>
        </p:nvSpPr>
        <p:spPr>
          <a:xfrm>
            <a:off x="838200" y="6312971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13. Диапазон перестройки сигналов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A16AA-8E83-4CCD-868D-99507BF32384}"/>
              </a:ext>
            </a:extLst>
          </p:cNvPr>
          <p:cNvSpPr txBox="1"/>
          <p:nvPr/>
        </p:nvSpPr>
        <p:spPr>
          <a:xfrm>
            <a:off x="5927727" y="4143250"/>
            <a:ext cx="59490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>
                <a:latin typeface="Bahnschrift Light" panose="020B0502040204020203" pitchFamily="34" charset="0"/>
              </a:rPr>
              <a:t>Перестройка по ширине спектра составила порядка </a:t>
            </a:r>
            <a:r>
              <a:rPr lang="ru-RU" sz="1700" b="1" dirty="0">
                <a:latin typeface="Bahnschrift Light" panose="020B0502040204020203" pitchFamily="34" charset="0"/>
              </a:rPr>
              <a:t>30%</a:t>
            </a:r>
          </a:p>
        </p:txBody>
      </p:sp>
      <p:pic>
        <p:nvPicPr>
          <p:cNvPr id="12" name="image2.png">
            <a:extLst>
              <a:ext uri="{FF2B5EF4-FFF2-40B4-BE49-F238E27FC236}">
                <a16:creationId xmlns:a16="http://schemas.microsoft.com/office/drawing/2014/main" id="{A8D6BAFE-E5E1-477E-9566-F5BD02B33C23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22" y="3429000"/>
            <a:ext cx="3827878" cy="2936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5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81ED92-143D-4CD7-9DE1-8CB66D14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0" y="2855740"/>
            <a:ext cx="3695794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2EFE8-49AD-4DE8-A8F6-9DCF1F89D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92" y="2574257"/>
            <a:ext cx="3794117" cy="309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/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𝑁𝑀𝑆𝐸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/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−4∗</m:t>
                                  </m:r>
                                  <m:func>
                                    <m:func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/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rad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B1D2DC-A165-41E7-B5B4-086482C1CAE8}"/>
              </a:ext>
            </a:extLst>
          </p:cNvPr>
          <p:cNvSpPr txBox="1"/>
          <p:nvPr/>
        </p:nvSpPr>
        <p:spPr>
          <a:xfrm>
            <a:off x="4479211" y="624360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Bahnschrift Light" panose="020B0502040204020203" pitchFamily="34" charset="0"/>
              </a:rPr>
              <a:t>Формулы для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66D0D8-1EDA-47C6-9CA0-D4B9C2015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17" y="2629708"/>
            <a:ext cx="3795218" cy="30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65F99-728A-4CA8-881F-9592ED983640}"/>
              </a:ext>
            </a:extLst>
          </p:cNvPr>
          <p:cNvSpPr txBox="1"/>
          <p:nvPr/>
        </p:nvSpPr>
        <p:spPr>
          <a:xfrm>
            <a:off x="1092297" y="2524080"/>
            <a:ext cx="205255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Гауссовый</a:t>
            </a:r>
            <a:r>
              <a:rPr lang="ru-RU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/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8,34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C791C52-FB60-45BD-94BE-5E350D7849D1}"/>
              </a:ext>
            </a:extLst>
          </p:cNvPr>
          <p:cNvSpPr txBox="1"/>
          <p:nvPr/>
        </p:nvSpPr>
        <p:spPr>
          <a:xfrm>
            <a:off x="0" y="6027003"/>
            <a:ext cx="6150076" cy="830997"/>
          </a:xfrm>
          <a:custGeom>
            <a:avLst/>
            <a:gdLst>
              <a:gd name="connsiteX0" fmla="*/ 0 w 6150076"/>
              <a:gd name="connsiteY0" fmla="*/ 0 h 830997"/>
              <a:gd name="connsiteX1" fmla="*/ 744843 w 6150076"/>
              <a:gd name="connsiteY1" fmla="*/ 0 h 830997"/>
              <a:gd name="connsiteX2" fmla="*/ 1428184 w 6150076"/>
              <a:gd name="connsiteY2" fmla="*/ 0 h 830997"/>
              <a:gd name="connsiteX3" fmla="*/ 1927024 w 6150076"/>
              <a:gd name="connsiteY3" fmla="*/ 0 h 830997"/>
              <a:gd name="connsiteX4" fmla="*/ 2425863 w 6150076"/>
              <a:gd name="connsiteY4" fmla="*/ 0 h 830997"/>
              <a:gd name="connsiteX5" fmla="*/ 3047704 w 6150076"/>
              <a:gd name="connsiteY5" fmla="*/ 0 h 830997"/>
              <a:gd name="connsiteX6" fmla="*/ 3669545 w 6150076"/>
              <a:gd name="connsiteY6" fmla="*/ 0 h 830997"/>
              <a:gd name="connsiteX7" fmla="*/ 4229886 w 6150076"/>
              <a:gd name="connsiteY7" fmla="*/ 0 h 830997"/>
              <a:gd name="connsiteX8" fmla="*/ 4913227 w 6150076"/>
              <a:gd name="connsiteY8" fmla="*/ 0 h 830997"/>
              <a:gd name="connsiteX9" fmla="*/ 6150076 w 6150076"/>
              <a:gd name="connsiteY9" fmla="*/ 0 h 830997"/>
              <a:gd name="connsiteX10" fmla="*/ 6150076 w 6150076"/>
              <a:gd name="connsiteY10" fmla="*/ 398879 h 830997"/>
              <a:gd name="connsiteX11" fmla="*/ 6150076 w 6150076"/>
              <a:gd name="connsiteY11" fmla="*/ 830997 h 830997"/>
              <a:gd name="connsiteX12" fmla="*/ 5528235 w 6150076"/>
              <a:gd name="connsiteY12" fmla="*/ 830997 h 830997"/>
              <a:gd name="connsiteX13" fmla="*/ 4906394 w 6150076"/>
              <a:gd name="connsiteY13" fmla="*/ 830997 h 830997"/>
              <a:gd name="connsiteX14" fmla="*/ 4100051 w 6150076"/>
              <a:gd name="connsiteY14" fmla="*/ 830997 h 830997"/>
              <a:gd name="connsiteX15" fmla="*/ 3416709 w 6150076"/>
              <a:gd name="connsiteY15" fmla="*/ 830997 h 830997"/>
              <a:gd name="connsiteX16" fmla="*/ 2610366 w 6150076"/>
              <a:gd name="connsiteY16" fmla="*/ 830997 h 830997"/>
              <a:gd name="connsiteX17" fmla="*/ 2050025 w 6150076"/>
              <a:gd name="connsiteY17" fmla="*/ 830997 h 830997"/>
              <a:gd name="connsiteX18" fmla="*/ 1428184 w 6150076"/>
              <a:gd name="connsiteY18" fmla="*/ 830997 h 830997"/>
              <a:gd name="connsiteX19" fmla="*/ 683342 w 6150076"/>
              <a:gd name="connsiteY19" fmla="*/ 830997 h 830997"/>
              <a:gd name="connsiteX20" fmla="*/ 0 w 6150076"/>
              <a:gd name="connsiteY20" fmla="*/ 830997 h 830997"/>
              <a:gd name="connsiteX21" fmla="*/ 0 w 6150076"/>
              <a:gd name="connsiteY21" fmla="*/ 398879 h 830997"/>
              <a:gd name="connsiteX22" fmla="*/ 0 w 6150076"/>
              <a:gd name="connsiteY2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50076" h="830997" extrusionOk="0">
                <a:moveTo>
                  <a:pt x="0" y="0"/>
                </a:moveTo>
                <a:cubicBezTo>
                  <a:pt x="193222" y="28198"/>
                  <a:pt x="590469" y="35667"/>
                  <a:pt x="744843" y="0"/>
                </a:cubicBezTo>
                <a:cubicBezTo>
                  <a:pt x="899217" y="-35667"/>
                  <a:pt x="1124178" y="-6003"/>
                  <a:pt x="1428184" y="0"/>
                </a:cubicBezTo>
                <a:cubicBezTo>
                  <a:pt x="1732190" y="6003"/>
                  <a:pt x="1694147" y="11397"/>
                  <a:pt x="1927024" y="0"/>
                </a:cubicBezTo>
                <a:cubicBezTo>
                  <a:pt x="2159901" y="-11397"/>
                  <a:pt x="2295304" y="5865"/>
                  <a:pt x="2425863" y="0"/>
                </a:cubicBezTo>
                <a:cubicBezTo>
                  <a:pt x="2556422" y="-5865"/>
                  <a:pt x="2878693" y="-13808"/>
                  <a:pt x="3047704" y="0"/>
                </a:cubicBezTo>
                <a:cubicBezTo>
                  <a:pt x="3216715" y="13808"/>
                  <a:pt x="3542698" y="-24993"/>
                  <a:pt x="3669545" y="0"/>
                </a:cubicBezTo>
                <a:cubicBezTo>
                  <a:pt x="3796392" y="24993"/>
                  <a:pt x="4045489" y="12860"/>
                  <a:pt x="4229886" y="0"/>
                </a:cubicBezTo>
                <a:cubicBezTo>
                  <a:pt x="4414283" y="-12860"/>
                  <a:pt x="4654858" y="20909"/>
                  <a:pt x="4913227" y="0"/>
                </a:cubicBezTo>
                <a:cubicBezTo>
                  <a:pt x="5171596" y="-20909"/>
                  <a:pt x="5850958" y="-903"/>
                  <a:pt x="6150076" y="0"/>
                </a:cubicBezTo>
                <a:cubicBezTo>
                  <a:pt x="6141397" y="174202"/>
                  <a:pt x="6157470" y="296762"/>
                  <a:pt x="6150076" y="398879"/>
                </a:cubicBezTo>
                <a:cubicBezTo>
                  <a:pt x="6142682" y="500996"/>
                  <a:pt x="6160775" y="661934"/>
                  <a:pt x="6150076" y="830997"/>
                </a:cubicBezTo>
                <a:cubicBezTo>
                  <a:pt x="5973080" y="808003"/>
                  <a:pt x="5681249" y="810854"/>
                  <a:pt x="5528235" y="830997"/>
                </a:cubicBezTo>
                <a:cubicBezTo>
                  <a:pt x="5375221" y="851140"/>
                  <a:pt x="5201388" y="820743"/>
                  <a:pt x="4906394" y="830997"/>
                </a:cubicBezTo>
                <a:cubicBezTo>
                  <a:pt x="4611400" y="841251"/>
                  <a:pt x="4447841" y="817563"/>
                  <a:pt x="4100051" y="830997"/>
                </a:cubicBezTo>
                <a:cubicBezTo>
                  <a:pt x="3752261" y="844431"/>
                  <a:pt x="3557809" y="825342"/>
                  <a:pt x="3416709" y="830997"/>
                </a:cubicBezTo>
                <a:cubicBezTo>
                  <a:pt x="3275609" y="836652"/>
                  <a:pt x="2899043" y="846121"/>
                  <a:pt x="2610366" y="830997"/>
                </a:cubicBezTo>
                <a:cubicBezTo>
                  <a:pt x="2321689" y="815873"/>
                  <a:pt x="2222335" y="826678"/>
                  <a:pt x="2050025" y="830997"/>
                </a:cubicBezTo>
                <a:cubicBezTo>
                  <a:pt x="1877715" y="835316"/>
                  <a:pt x="1661597" y="841539"/>
                  <a:pt x="1428184" y="830997"/>
                </a:cubicBezTo>
                <a:cubicBezTo>
                  <a:pt x="1194771" y="820455"/>
                  <a:pt x="951636" y="833098"/>
                  <a:pt x="683342" y="830997"/>
                </a:cubicBezTo>
                <a:cubicBezTo>
                  <a:pt x="415048" y="828896"/>
                  <a:pt x="306327" y="861534"/>
                  <a:pt x="0" y="830997"/>
                </a:cubicBezTo>
                <a:cubicBezTo>
                  <a:pt x="-1145" y="731393"/>
                  <a:pt x="-6828" y="575875"/>
                  <a:pt x="0" y="398879"/>
                </a:cubicBezTo>
                <a:cubicBezTo>
                  <a:pt x="6828" y="221883"/>
                  <a:pt x="-6167" y="1622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266630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Елфимов, А. Е. Оценка квазигауссовских импульсов с помощью метода NMSE / А. Е. Елфимов,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 // Информационные технологии. Радиоэлектроника. Телекоммуникации (ITRT-2023) : Сборник тезисов докладов X Международной заочной научно-технической конференции, Тольятти, 20 апреля 2023 года</a:t>
            </a:r>
          </a:p>
        </p:txBody>
      </p:sp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36687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Автоматизация измерений</a:t>
            </a:r>
            <a:endParaRPr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13</a:t>
            </a:fld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25591-8FA6-47EE-8A8B-68821CBF7FF5}"/>
              </a:ext>
            </a:extLst>
          </p:cNvPr>
          <p:cNvSpPr txBox="1"/>
          <p:nvPr/>
        </p:nvSpPr>
        <p:spPr>
          <a:xfrm>
            <a:off x="2358438" y="3687414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14. Блок-схема экспериментальной установки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F0977E6-437C-4B26-ACCA-90B8286A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58" y="572394"/>
            <a:ext cx="7721310" cy="31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135D1-93ED-4AA9-A375-2971A56E9E24}"/>
              </a:ext>
            </a:extLst>
          </p:cNvPr>
          <p:cNvSpPr txBox="1"/>
          <p:nvPr/>
        </p:nvSpPr>
        <p:spPr>
          <a:xfrm>
            <a:off x="401183" y="4138063"/>
            <a:ext cx="11635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" panose="020B0502040204020203" pitchFamily="34" charset="0"/>
              </a:rPr>
              <a:t>Программно-аппаратный измерительный комплекс позволяет: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Light" panose="020B0502040204020203" pitchFamily="34" charset="0"/>
              </a:rPr>
              <a:t>Оценивать форму импульсов (</a:t>
            </a:r>
            <a:r>
              <a:rPr lang="en-US" sz="2000" dirty="0">
                <a:latin typeface="Bahnschrift Light" panose="020B0502040204020203" pitchFamily="34" charset="0"/>
              </a:rPr>
              <a:t>NMSE</a:t>
            </a:r>
            <a:r>
              <a:rPr lang="ru-RU" sz="2000" dirty="0">
                <a:latin typeface="Bahnschrift Light" panose="020B0502040204020203" pitchFamily="34" charset="0"/>
              </a:rPr>
              <a:t>)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</a:rPr>
              <a:t>и уровень звона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Light" panose="020B0502040204020203" pitchFamily="34" charset="0"/>
              </a:rPr>
              <a:t>Устанавливать требуемые амплитуды и длительности импульсов за счет управления напряжением блока питания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Light" panose="020B0502040204020203" pitchFamily="34" charset="0"/>
              </a:rPr>
              <a:t>Записывать множественные результаты экспериментальных измерений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Bahnschrift Light" panose="020B0502040204020203" pitchFamily="34" charset="0"/>
            </a:endParaRPr>
          </a:p>
          <a:p>
            <a:r>
              <a:rPr lang="ru-RU" sz="2000" dirty="0">
                <a:latin typeface="Bahnschrift Light" panose="020B0502040204020203" pitchFamily="34" charset="0"/>
              </a:rPr>
              <a:t>Работа ПАИК описана в 3 заявках на регистрацию кода для ЭВМ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B611-8E7F-490E-A135-8CD937FA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CFC-34AC-4EBF-BCE9-7D421D93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035050"/>
            <a:ext cx="11714480" cy="546258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Была разработана и исследована методика формирования СШП-импульсов с возможностью получения сигналов разных форм.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На генераторах СКИ с ДНЗ удалось получить импульсы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амплитуда: 40В;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длительность: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уровень звона: 4%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отклонение от идеальной формы (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NMSE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):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– 15дБ.</a:t>
            </a:r>
          </a:p>
          <a:p>
            <a:pPr algn="just">
              <a:lnSpc>
                <a:spcPct val="100000"/>
              </a:lnSpc>
            </a:pPr>
            <a:endParaRPr lang="ru-RU" sz="2000" dirty="0">
              <a:solidFill>
                <a:srgbClr val="222222"/>
              </a:solidFill>
              <a:effectLst/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С помощью сумматора и </a:t>
            </a: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генераторов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были получены сигналы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в форме моноцикла Гаусса с размахом амплитуды 42 В, длительность от пика до пика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700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Эрмита с амплитудой более 10 В и общей длительностью 300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дуплет Гаусса с размахом 24 В, длительностью от первого положительного пика до второго 1.2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2.4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.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Возможности перестройки системы по ширине спектра составили порядка </a:t>
            </a:r>
            <a:r>
              <a:rPr lang="ru-RU" sz="2000" b="1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30%. </a:t>
            </a: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Все импульсы могут иметь разную полярность.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ru-RU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67F5-A2AD-4A1E-A954-EC647D9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3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>
                <a:latin typeface="Bahnschrift" panose="020B0502040204020203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16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31249" y="6289767"/>
            <a:ext cx="930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отрицательных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BD3869-7D70-4455-B0A0-27674956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187" y="916093"/>
            <a:ext cx="5760000" cy="504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CED154-24F2-4CE1-BB09-2371BA4C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13" y="888265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17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081042" y="6356349"/>
            <a:ext cx="9499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положительных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9879-8D84-4FE5-8CB9-C5101CF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916239"/>
            <a:ext cx="5760000" cy="50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40D7DB-8B0F-4E6A-A46A-2D6B58DD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254" y="916239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18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020" y="3419861"/>
          <a:ext cx="4212070" cy="305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4227348" y="6351229"/>
            <a:ext cx="298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244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CE32-8754-4FE6-95D9-6DCDDC7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7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07F75-7036-4B7E-A073-89757314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9EDDF-2017-4CD6-A005-D42D25961473}"/>
              </a:ext>
            </a:extLst>
          </p:cNvPr>
          <p:cNvSpPr txBox="1"/>
          <p:nvPr/>
        </p:nvSpPr>
        <p:spPr>
          <a:xfrm>
            <a:off x="382463" y="740916"/>
            <a:ext cx="112728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u="sng" dirty="0">
                <a:latin typeface="Bahnschrift Light" panose="020B0502040204020203" pitchFamily="34" charset="0"/>
              </a:rPr>
              <a:t>Цель</a:t>
            </a:r>
            <a:r>
              <a:rPr lang="ru-RU" sz="2600" dirty="0">
                <a:latin typeface="Bahnschrift Light" panose="020B0502040204020203" pitchFamily="34" charset="0"/>
              </a:rPr>
              <a:t>: </a:t>
            </a:r>
            <a:r>
              <a:rPr lang="ru-RU" sz="26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способа формирования сверхширокополосных (СШП) импульсов субнаносекундной длительности с возможностью управления формой</a:t>
            </a:r>
          </a:p>
          <a:p>
            <a:pPr algn="just"/>
            <a:endParaRPr lang="en-US" sz="26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600" u="sng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Задачи:</a:t>
            </a:r>
            <a:endParaRPr lang="en-US" sz="2600" u="sng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6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анализ различных подходов к формированию импульсов;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6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изготовление сверхширокополосных сумматоров конструкции Уилкинсона для сложения СКИ;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6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реализация схем генерации однополярных СКИ на основе диода с накоплением заряда (ДНЗ);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6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программного обеспечения для автоматизированной обработки результатов экспериментов;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6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экспериментальное подтверждение метода формирования электрических импульсов различных форм. </a:t>
            </a:r>
          </a:p>
          <a:p>
            <a:pPr algn="just"/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2914" y="-20001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Сумматоры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3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B01A48-C728-452C-8A89-9C516E92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4" y="4126687"/>
            <a:ext cx="3742063" cy="2370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1DC2ED-2B65-4DAA-BFD8-1B77C06BB482}"/>
              </a:ext>
            </a:extLst>
          </p:cNvPr>
          <p:cNvSpPr txBox="1"/>
          <p:nvPr/>
        </p:nvSpPr>
        <p:spPr>
          <a:xfrm>
            <a:off x="207377" y="2885347"/>
            <a:ext cx="391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Топология сумматора</a:t>
            </a: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AB706761-A4DF-41C1-99E4-1B3D308F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 bwMode="auto">
          <a:xfrm>
            <a:off x="4373878" y="1611488"/>
            <a:ext cx="7478509" cy="363502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411DD-0DFB-40E7-A124-3E3F6660A137}"/>
              </a:ext>
            </a:extLst>
          </p:cNvPr>
          <p:cNvSpPr txBox="1"/>
          <p:nvPr/>
        </p:nvSpPr>
        <p:spPr>
          <a:xfrm>
            <a:off x="344486" y="3695800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1. Параметры сумматора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E5ADC-0DCE-44FC-9E81-C9E15C432EF6}"/>
              </a:ext>
            </a:extLst>
          </p:cNvPr>
          <p:cNvSpPr txBox="1"/>
          <p:nvPr/>
        </p:nvSpPr>
        <p:spPr>
          <a:xfrm>
            <a:off x="6096000" y="5246511"/>
            <a:ext cx="4513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Рис. 2. Фото экспериментальной </a:t>
            </a:r>
            <a:br>
              <a:rPr lang="ru-RU" sz="2400" dirty="0"/>
            </a:br>
            <a:r>
              <a:rPr lang="ru-RU" sz="2400" dirty="0"/>
              <a:t>установки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8E562-E9E4-4079-9C32-38D750F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5591" y="5176"/>
            <a:ext cx="2087030" cy="36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164-46A4-42A6-A7D6-8877D46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11" y="-332582"/>
            <a:ext cx="10515600" cy="1325563"/>
          </a:xfrm>
        </p:spPr>
        <p:txBody>
          <a:bodyPr/>
          <a:lstStyle/>
          <a:p>
            <a:r>
              <a:rPr lang="en-US" dirty="0"/>
              <a:t>S-</a:t>
            </a:r>
            <a:r>
              <a:rPr lang="ru-RU" dirty="0"/>
              <a:t>параметры сумматора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CC6F-0FB2-4CE2-9F4D-E88181E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4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805C09-5780-4024-A047-8BAE0CA7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" y="1010485"/>
            <a:ext cx="2980422" cy="2772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5C915-E168-488A-905E-501C47D6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46" y="1010485"/>
            <a:ext cx="2876207" cy="27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3D874-1740-47F8-A253-41447000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010485"/>
            <a:ext cx="2980422" cy="277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2E8635-03A4-4FA3-B659-F80C27353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52" y="1010485"/>
            <a:ext cx="2973477" cy="27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544FD-9E9B-4B1D-849C-556A023E1519}"/>
              </a:ext>
            </a:extLst>
          </p:cNvPr>
          <p:cNvSpPr txBox="1"/>
          <p:nvPr/>
        </p:nvSpPr>
        <p:spPr>
          <a:xfrm>
            <a:off x="3883822" y="4029145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3.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2D1EB-87A0-4AB5-9106-86DA24FDF38F}"/>
              </a:ext>
            </a:extLst>
          </p:cNvPr>
          <p:cNvSpPr txBox="1"/>
          <p:nvPr/>
        </p:nvSpPr>
        <p:spPr>
          <a:xfrm>
            <a:off x="806370" y="4602024"/>
            <a:ext cx="6797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49580" algn="l"/>
              </a:tabLst>
            </a:pP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Цели оптимизации: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22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не более -15 дБ;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21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менее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23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более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7494E-454B-454D-A796-0B04C25571F0}"/>
              </a:ext>
            </a:extLst>
          </p:cNvPr>
          <p:cNvSpPr txBox="1"/>
          <p:nvPr/>
        </p:nvSpPr>
        <p:spPr bwMode="auto">
          <a:xfrm>
            <a:off x="5543966" y="5259296"/>
            <a:ext cx="5841664" cy="830997"/>
          </a:xfrm>
          <a:custGeom>
            <a:avLst/>
            <a:gdLst>
              <a:gd name="connsiteX0" fmla="*/ 0 w 5841664"/>
              <a:gd name="connsiteY0" fmla="*/ 0 h 830997"/>
              <a:gd name="connsiteX1" fmla="*/ 473824 w 5841664"/>
              <a:gd name="connsiteY1" fmla="*/ 0 h 830997"/>
              <a:gd name="connsiteX2" fmla="*/ 1122898 w 5841664"/>
              <a:gd name="connsiteY2" fmla="*/ 0 h 830997"/>
              <a:gd name="connsiteX3" fmla="*/ 1713555 w 5841664"/>
              <a:gd name="connsiteY3" fmla="*/ 0 h 830997"/>
              <a:gd name="connsiteX4" fmla="*/ 2362629 w 5841664"/>
              <a:gd name="connsiteY4" fmla="*/ 0 h 830997"/>
              <a:gd name="connsiteX5" fmla="*/ 2953286 w 5841664"/>
              <a:gd name="connsiteY5" fmla="*/ 0 h 830997"/>
              <a:gd name="connsiteX6" fmla="*/ 3427110 w 5841664"/>
              <a:gd name="connsiteY6" fmla="*/ 0 h 830997"/>
              <a:gd name="connsiteX7" fmla="*/ 3959350 w 5841664"/>
              <a:gd name="connsiteY7" fmla="*/ 0 h 830997"/>
              <a:gd name="connsiteX8" fmla="*/ 4491591 w 5841664"/>
              <a:gd name="connsiteY8" fmla="*/ 0 h 830997"/>
              <a:gd name="connsiteX9" fmla="*/ 5140664 w 5841664"/>
              <a:gd name="connsiteY9" fmla="*/ 0 h 830997"/>
              <a:gd name="connsiteX10" fmla="*/ 5841664 w 5841664"/>
              <a:gd name="connsiteY10" fmla="*/ 0 h 830997"/>
              <a:gd name="connsiteX11" fmla="*/ 5841664 w 5841664"/>
              <a:gd name="connsiteY11" fmla="*/ 407189 h 830997"/>
              <a:gd name="connsiteX12" fmla="*/ 5841664 w 5841664"/>
              <a:gd name="connsiteY12" fmla="*/ 830997 h 830997"/>
              <a:gd name="connsiteX13" fmla="*/ 5134174 w 5841664"/>
              <a:gd name="connsiteY13" fmla="*/ 830997 h 830997"/>
              <a:gd name="connsiteX14" fmla="*/ 4543516 w 5841664"/>
              <a:gd name="connsiteY14" fmla="*/ 830997 h 830997"/>
              <a:gd name="connsiteX15" fmla="*/ 4069693 w 5841664"/>
              <a:gd name="connsiteY15" fmla="*/ 830997 h 830997"/>
              <a:gd name="connsiteX16" fmla="*/ 3479035 w 5841664"/>
              <a:gd name="connsiteY16" fmla="*/ 830997 h 830997"/>
              <a:gd name="connsiteX17" fmla="*/ 2946795 w 5841664"/>
              <a:gd name="connsiteY17" fmla="*/ 830997 h 830997"/>
              <a:gd name="connsiteX18" fmla="*/ 2472971 w 5841664"/>
              <a:gd name="connsiteY18" fmla="*/ 830997 h 830997"/>
              <a:gd name="connsiteX19" fmla="*/ 1999147 w 5841664"/>
              <a:gd name="connsiteY19" fmla="*/ 830997 h 830997"/>
              <a:gd name="connsiteX20" fmla="*/ 1408490 w 5841664"/>
              <a:gd name="connsiteY20" fmla="*/ 830997 h 830997"/>
              <a:gd name="connsiteX21" fmla="*/ 642583 w 5841664"/>
              <a:gd name="connsiteY21" fmla="*/ 830997 h 830997"/>
              <a:gd name="connsiteX22" fmla="*/ 0 w 5841664"/>
              <a:gd name="connsiteY22" fmla="*/ 830997 h 830997"/>
              <a:gd name="connsiteX23" fmla="*/ 0 w 5841664"/>
              <a:gd name="connsiteY23" fmla="*/ 432118 h 830997"/>
              <a:gd name="connsiteX24" fmla="*/ 0 w 5841664"/>
              <a:gd name="connsiteY2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41664" h="830997" extrusionOk="0">
                <a:moveTo>
                  <a:pt x="0" y="0"/>
                </a:moveTo>
                <a:cubicBezTo>
                  <a:pt x="121053" y="-13451"/>
                  <a:pt x="277221" y="-14030"/>
                  <a:pt x="473824" y="0"/>
                </a:cubicBezTo>
                <a:cubicBezTo>
                  <a:pt x="670427" y="14030"/>
                  <a:pt x="864425" y="12157"/>
                  <a:pt x="1122898" y="0"/>
                </a:cubicBezTo>
                <a:cubicBezTo>
                  <a:pt x="1381371" y="-12157"/>
                  <a:pt x="1460910" y="-21947"/>
                  <a:pt x="1713555" y="0"/>
                </a:cubicBezTo>
                <a:cubicBezTo>
                  <a:pt x="1966200" y="21947"/>
                  <a:pt x="2198131" y="8194"/>
                  <a:pt x="2362629" y="0"/>
                </a:cubicBezTo>
                <a:cubicBezTo>
                  <a:pt x="2527127" y="-8194"/>
                  <a:pt x="2816128" y="29330"/>
                  <a:pt x="2953286" y="0"/>
                </a:cubicBezTo>
                <a:cubicBezTo>
                  <a:pt x="3090444" y="-29330"/>
                  <a:pt x="3201448" y="23203"/>
                  <a:pt x="3427110" y="0"/>
                </a:cubicBezTo>
                <a:cubicBezTo>
                  <a:pt x="3652772" y="-23203"/>
                  <a:pt x="3739419" y="-19592"/>
                  <a:pt x="3959350" y="0"/>
                </a:cubicBezTo>
                <a:cubicBezTo>
                  <a:pt x="4179281" y="19592"/>
                  <a:pt x="4293103" y="-19206"/>
                  <a:pt x="4491591" y="0"/>
                </a:cubicBezTo>
                <a:cubicBezTo>
                  <a:pt x="4690079" y="19206"/>
                  <a:pt x="5007308" y="-30983"/>
                  <a:pt x="5140664" y="0"/>
                </a:cubicBezTo>
                <a:cubicBezTo>
                  <a:pt x="5274020" y="30983"/>
                  <a:pt x="5636679" y="28475"/>
                  <a:pt x="5841664" y="0"/>
                </a:cubicBezTo>
                <a:cubicBezTo>
                  <a:pt x="5822127" y="201532"/>
                  <a:pt x="5843153" y="223235"/>
                  <a:pt x="5841664" y="407189"/>
                </a:cubicBezTo>
                <a:cubicBezTo>
                  <a:pt x="5840175" y="591143"/>
                  <a:pt x="5831406" y="745217"/>
                  <a:pt x="5841664" y="830997"/>
                </a:cubicBezTo>
                <a:cubicBezTo>
                  <a:pt x="5683616" y="814312"/>
                  <a:pt x="5441797" y="829905"/>
                  <a:pt x="5134174" y="830997"/>
                </a:cubicBezTo>
                <a:cubicBezTo>
                  <a:pt x="4826551" y="832090"/>
                  <a:pt x="4687552" y="817400"/>
                  <a:pt x="4543516" y="830997"/>
                </a:cubicBezTo>
                <a:cubicBezTo>
                  <a:pt x="4399480" y="844594"/>
                  <a:pt x="4167467" y="810093"/>
                  <a:pt x="4069693" y="830997"/>
                </a:cubicBezTo>
                <a:cubicBezTo>
                  <a:pt x="3971919" y="851901"/>
                  <a:pt x="3606810" y="826907"/>
                  <a:pt x="3479035" y="830997"/>
                </a:cubicBezTo>
                <a:cubicBezTo>
                  <a:pt x="3351260" y="835087"/>
                  <a:pt x="3118924" y="847444"/>
                  <a:pt x="2946795" y="830997"/>
                </a:cubicBezTo>
                <a:cubicBezTo>
                  <a:pt x="2774666" y="814550"/>
                  <a:pt x="2578819" y="833443"/>
                  <a:pt x="2472971" y="830997"/>
                </a:cubicBezTo>
                <a:cubicBezTo>
                  <a:pt x="2367123" y="828551"/>
                  <a:pt x="2185611" y="832618"/>
                  <a:pt x="1999147" y="830997"/>
                </a:cubicBezTo>
                <a:cubicBezTo>
                  <a:pt x="1812683" y="829376"/>
                  <a:pt x="1662944" y="851247"/>
                  <a:pt x="1408490" y="830997"/>
                </a:cubicBezTo>
                <a:cubicBezTo>
                  <a:pt x="1154036" y="810747"/>
                  <a:pt x="966673" y="859436"/>
                  <a:pt x="642583" y="830997"/>
                </a:cubicBezTo>
                <a:cubicBezTo>
                  <a:pt x="318493" y="802558"/>
                  <a:pt x="248230" y="857514"/>
                  <a:pt x="0" y="830997"/>
                </a:cubicBezTo>
                <a:cubicBezTo>
                  <a:pt x="10692" y="687760"/>
                  <a:pt x="-15706" y="531364"/>
                  <a:pt x="0" y="432118"/>
                </a:cubicBezTo>
                <a:cubicBezTo>
                  <a:pt x="15706" y="332872"/>
                  <a:pt x="2872" y="11508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41388446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Расширение частотного диапазона сумматора Уилкинсона для формирования сверхкоротких импульсов / К. В. Смусева, А. Е. Елфимов, Г. К. Усков,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Радиолокация, навигация, связь : Сборник трудов XXVIII Международной научно-технической конференции</a:t>
            </a:r>
          </a:p>
        </p:txBody>
      </p:sp>
    </p:spTree>
    <p:extLst>
      <p:ext uri="{BB962C8B-B14F-4D97-AF65-F5344CB8AC3E}">
        <p14:creationId xmlns:p14="http://schemas.microsoft.com/office/powerpoint/2010/main" val="4211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250042"/>
            <a:ext cx="10515600" cy="1325563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dirty="0"/>
              <a:t>Пятипортовый сумматор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DB0E1-D621-4E94-9BA6-D191416E0B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/>
        </p:blipFill>
        <p:spPr bwMode="auto">
          <a:xfrm>
            <a:off x="5472611" y="932116"/>
            <a:ext cx="6924532" cy="51880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A15C9-B7DF-498B-B6F4-D9F07E15D57B}"/>
              </a:ext>
            </a:extLst>
          </p:cNvPr>
          <p:cNvSpPr txBox="1"/>
          <p:nvPr/>
        </p:nvSpPr>
        <p:spPr>
          <a:xfrm>
            <a:off x="5262469" y="5807691"/>
            <a:ext cx="7344816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600" dirty="0">
                <a:latin typeface="Bahnschrift Light" panose="020B0502040204020203" pitchFamily="34" charset="0"/>
              </a:rPr>
              <a:t>Рис. 4б. </a:t>
            </a:r>
            <a:r>
              <a:rPr lang="ru-RU" sz="1600" dirty="0" err="1">
                <a:latin typeface="Bahnschrift Light" panose="020B0502040204020203" pitchFamily="34" charset="0"/>
              </a:rPr>
              <a:t>Пятипортовый</a:t>
            </a:r>
            <a:r>
              <a:rPr lang="ru-RU" sz="1600" dirty="0">
                <a:latin typeface="Bahnschrift Light" panose="020B0502040204020203" pitchFamily="34" charset="0"/>
              </a:rPr>
              <a:t> сумматор: </a:t>
            </a:r>
            <a:br>
              <a:rPr lang="ru-RU" sz="1600" dirty="0">
                <a:latin typeface="Bahnschrift Light" panose="020B0502040204020203" pitchFamily="34" charset="0"/>
              </a:rPr>
            </a:br>
            <a:r>
              <a:rPr lang="ru-RU" sz="1600" dirty="0">
                <a:latin typeface="Bahnschrift Light" panose="020B0502040204020203" pitchFamily="34" charset="0"/>
              </a:rPr>
              <a:t>экспериментальный макет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9E6C5-E2F0-44CA-871B-9CADD5807802}"/>
              </a:ext>
            </a:extLst>
          </p:cNvPr>
          <p:cNvSpPr txBox="1"/>
          <p:nvPr/>
        </p:nvSpPr>
        <p:spPr>
          <a:xfrm>
            <a:off x="1154234" y="4139997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Таблица 2. Параметры сумматора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B36851-FB78-4B33-8082-727669859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043940"/>
              </p:ext>
            </p:extLst>
          </p:nvPr>
        </p:nvGraphicFramePr>
        <p:xfrm>
          <a:off x="612739" y="4452526"/>
          <a:ext cx="59388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Document" r:id="rId5" imgW="5938880" imgH="2994093" progId="Word.Document.12">
                  <p:embed/>
                </p:oleObj>
              </mc:Choice>
              <mc:Fallback>
                <p:oleObj name="Document" r:id="rId5" imgW="5938880" imgH="2994093" progId="Word.Document.1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D7B36851-FB78-4B33-8082-727669859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739" y="4452526"/>
                        <a:ext cx="5938837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F114C8-BCEC-457F-8BEA-8D99BBE87F96}"/>
              </a:ext>
            </a:extLst>
          </p:cNvPr>
          <p:cNvSpPr txBox="1"/>
          <p:nvPr/>
        </p:nvSpPr>
        <p:spPr>
          <a:xfrm>
            <a:off x="-158561" y="3776615"/>
            <a:ext cx="6225988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800" dirty="0">
                <a:latin typeface="Bahnschrift Light" panose="020B0502040204020203" pitchFamily="34" charset="0"/>
              </a:rPr>
              <a:t>Рис. 4а. Модель сумматора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85D83397-09F4-4814-9B05-4B41E781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" y="1122203"/>
            <a:ext cx="58769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755B-BB04-4577-A4B1-E35A05E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-параметры сумматора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20BCFD-670A-47A9-B1DE-24D723A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" y="812927"/>
            <a:ext cx="2988582" cy="30963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0DF1A-5CD6-4636-97D7-DC62AD1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94570-C7AD-4F53-B8F6-BA460F98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36" y="816871"/>
            <a:ext cx="2981664" cy="309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E4BFD3-1781-4CB3-A5E1-49F25FFD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8" y="812927"/>
            <a:ext cx="2981399" cy="309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294C2-58EC-4D48-AE5C-B29FEC2C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56" y="812927"/>
            <a:ext cx="2988582" cy="3096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32C5-FF88-4060-8B0B-B9530F2D408A}"/>
              </a:ext>
            </a:extLst>
          </p:cNvPr>
          <p:cNvSpPr txBox="1"/>
          <p:nvPr/>
        </p:nvSpPr>
        <p:spPr>
          <a:xfrm>
            <a:off x="3878085" y="4005064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5.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22CF-387C-49E3-BE37-939B80C2F465}"/>
              </a:ext>
            </a:extLst>
          </p:cNvPr>
          <p:cNvSpPr txBox="1"/>
          <p:nvPr/>
        </p:nvSpPr>
        <p:spPr>
          <a:xfrm>
            <a:off x="422216" y="4653216"/>
            <a:ext cx="4229043" cy="206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Цели оптимизации: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22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, 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25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21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менее -5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23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дБ. </a:t>
            </a:r>
          </a:p>
          <a:p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0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15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Двухканальный генератор 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32810" y="3307706"/>
            <a:ext cx="1991390" cy="30852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415500" y="3392989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6</a:t>
            </a:r>
            <a:r>
              <a:rPr lang="ru-RU" sz="2400" dirty="0">
                <a:latin typeface="Bahnschrift Light" panose="020B0502040204020203" pitchFamily="34" charset="0"/>
              </a:rPr>
              <a:t>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247662" y="5894685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7</a:t>
            </a:r>
            <a:r>
              <a:rPr lang="ru-RU" sz="2400" dirty="0">
                <a:latin typeface="Bahnschrift Light" panose="020B0502040204020203" pitchFamily="34" charset="0"/>
              </a:rPr>
              <a:t>. Экспериментальный образец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7B15E-C077-4B5E-902D-99D17366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44" y="910526"/>
            <a:ext cx="2791468" cy="24304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5F5BD0-DFA2-4E95-A562-8B535E6B25C6}"/>
              </a:ext>
            </a:extLst>
          </p:cNvPr>
          <p:cNvSpPr txBox="1"/>
          <p:nvPr/>
        </p:nvSpPr>
        <p:spPr>
          <a:xfrm>
            <a:off x="0" y="6371738"/>
            <a:ext cx="6629400" cy="461665"/>
          </a:xfrm>
          <a:custGeom>
            <a:avLst/>
            <a:gdLst>
              <a:gd name="connsiteX0" fmla="*/ 0 w 6629400"/>
              <a:gd name="connsiteY0" fmla="*/ 0 h 461665"/>
              <a:gd name="connsiteX1" fmla="*/ 530352 w 6629400"/>
              <a:gd name="connsiteY1" fmla="*/ 0 h 461665"/>
              <a:gd name="connsiteX2" fmla="*/ 1325880 w 6629400"/>
              <a:gd name="connsiteY2" fmla="*/ 0 h 461665"/>
              <a:gd name="connsiteX3" fmla="*/ 2055114 w 6629400"/>
              <a:gd name="connsiteY3" fmla="*/ 0 h 461665"/>
              <a:gd name="connsiteX4" fmla="*/ 2585466 w 6629400"/>
              <a:gd name="connsiteY4" fmla="*/ 0 h 461665"/>
              <a:gd name="connsiteX5" fmla="*/ 3380994 w 6629400"/>
              <a:gd name="connsiteY5" fmla="*/ 0 h 461665"/>
              <a:gd name="connsiteX6" fmla="*/ 4110228 w 6629400"/>
              <a:gd name="connsiteY6" fmla="*/ 0 h 461665"/>
              <a:gd name="connsiteX7" fmla="*/ 4640580 w 6629400"/>
              <a:gd name="connsiteY7" fmla="*/ 0 h 461665"/>
              <a:gd name="connsiteX8" fmla="*/ 5303520 w 6629400"/>
              <a:gd name="connsiteY8" fmla="*/ 0 h 461665"/>
              <a:gd name="connsiteX9" fmla="*/ 5833872 w 6629400"/>
              <a:gd name="connsiteY9" fmla="*/ 0 h 461665"/>
              <a:gd name="connsiteX10" fmla="*/ 6629400 w 6629400"/>
              <a:gd name="connsiteY10" fmla="*/ 0 h 461665"/>
              <a:gd name="connsiteX11" fmla="*/ 6629400 w 6629400"/>
              <a:gd name="connsiteY11" fmla="*/ 461665 h 461665"/>
              <a:gd name="connsiteX12" fmla="*/ 5966460 w 6629400"/>
              <a:gd name="connsiteY12" fmla="*/ 461665 h 461665"/>
              <a:gd name="connsiteX13" fmla="*/ 5502402 w 6629400"/>
              <a:gd name="connsiteY13" fmla="*/ 461665 h 461665"/>
              <a:gd name="connsiteX14" fmla="*/ 4905756 w 6629400"/>
              <a:gd name="connsiteY14" fmla="*/ 461665 h 461665"/>
              <a:gd name="connsiteX15" fmla="*/ 4242816 w 6629400"/>
              <a:gd name="connsiteY15" fmla="*/ 461665 h 461665"/>
              <a:gd name="connsiteX16" fmla="*/ 3513582 w 6629400"/>
              <a:gd name="connsiteY16" fmla="*/ 461665 h 461665"/>
              <a:gd name="connsiteX17" fmla="*/ 2850642 w 6629400"/>
              <a:gd name="connsiteY17" fmla="*/ 461665 h 461665"/>
              <a:gd name="connsiteX18" fmla="*/ 2320290 w 6629400"/>
              <a:gd name="connsiteY18" fmla="*/ 461665 h 461665"/>
              <a:gd name="connsiteX19" fmla="*/ 1524762 w 6629400"/>
              <a:gd name="connsiteY19" fmla="*/ 461665 h 461665"/>
              <a:gd name="connsiteX20" fmla="*/ 928116 w 6629400"/>
              <a:gd name="connsiteY20" fmla="*/ 461665 h 461665"/>
              <a:gd name="connsiteX21" fmla="*/ 0 w 6629400"/>
              <a:gd name="connsiteY21" fmla="*/ 461665 h 461665"/>
              <a:gd name="connsiteX22" fmla="*/ 0 w 6629400"/>
              <a:gd name="connsiteY2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629400" h="461665" extrusionOk="0">
                <a:moveTo>
                  <a:pt x="0" y="0"/>
                </a:moveTo>
                <a:cubicBezTo>
                  <a:pt x="151160" y="15080"/>
                  <a:pt x="410099" y="-24540"/>
                  <a:pt x="530352" y="0"/>
                </a:cubicBezTo>
                <a:cubicBezTo>
                  <a:pt x="650605" y="24540"/>
                  <a:pt x="998808" y="-995"/>
                  <a:pt x="1325880" y="0"/>
                </a:cubicBezTo>
                <a:cubicBezTo>
                  <a:pt x="1652952" y="995"/>
                  <a:pt x="1863076" y="-23001"/>
                  <a:pt x="2055114" y="0"/>
                </a:cubicBezTo>
                <a:cubicBezTo>
                  <a:pt x="2247152" y="23001"/>
                  <a:pt x="2478452" y="-17094"/>
                  <a:pt x="2585466" y="0"/>
                </a:cubicBezTo>
                <a:cubicBezTo>
                  <a:pt x="2692480" y="17094"/>
                  <a:pt x="3220077" y="37497"/>
                  <a:pt x="3380994" y="0"/>
                </a:cubicBezTo>
                <a:cubicBezTo>
                  <a:pt x="3541911" y="-37497"/>
                  <a:pt x="3916949" y="33325"/>
                  <a:pt x="4110228" y="0"/>
                </a:cubicBezTo>
                <a:cubicBezTo>
                  <a:pt x="4303507" y="-33325"/>
                  <a:pt x="4424196" y="14054"/>
                  <a:pt x="4640580" y="0"/>
                </a:cubicBezTo>
                <a:cubicBezTo>
                  <a:pt x="4856964" y="-14054"/>
                  <a:pt x="5062834" y="-4350"/>
                  <a:pt x="5303520" y="0"/>
                </a:cubicBezTo>
                <a:cubicBezTo>
                  <a:pt x="5544206" y="4350"/>
                  <a:pt x="5615212" y="23927"/>
                  <a:pt x="5833872" y="0"/>
                </a:cubicBezTo>
                <a:cubicBezTo>
                  <a:pt x="6052532" y="-23927"/>
                  <a:pt x="6296544" y="-34388"/>
                  <a:pt x="6629400" y="0"/>
                </a:cubicBezTo>
                <a:cubicBezTo>
                  <a:pt x="6648670" y="126830"/>
                  <a:pt x="6606746" y="273564"/>
                  <a:pt x="6629400" y="461665"/>
                </a:cubicBezTo>
                <a:cubicBezTo>
                  <a:pt x="6363931" y="435053"/>
                  <a:pt x="6166606" y="482760"/>
                  <a:pt x="5966460" y="461665"/>
                </a:cubicBezTo>
                <a:cubicBezTo>
                  <a:pt x="5766314" y="440570"/>
                  <a:pt x="5608183" y="461976"/>
                  <a:pt x="5502402" y="461665"/>
                </a:cubicBezTo>
                <a:cubicBezTo>
                  <a:pt x="5396621" y="461354"/>
                  <a:pt x="5037843" y="458880"/>
                  <a:pt x="4905756" y="461665"/>
                </a:cubicBezTo>
                <a:cubicBezTo>
                  <a:pt x="4773669" y="464450"/>
                  <a:pt x="4520599" y="468434"/>
                  <a:pt x="4242816" y="461665"/>
                </a:cubicBezTo>
                <a:cubicBezTo>
                  <a:pt x="3965033" y="454896"/>
                  <a:pt x="3811087" y="452252"/>
                  <a:pt x="3513582" y="461665"/>
                </a:cubicBezTo>
                <a:cubicBezTo>
                  <a:pt x="3216077" y="471078"/>
                  <a:pt x="3017762" y="482854"/>
                  <a:pt x="2850642" y="461665"/>
                </a:cubicBezTo>
                <a:cubicBezTo>
                  <a:pt x="2683522" y="440476"/>
                  <a:pt x="2518531" y="438208"/>
                  <a:pt x="2320290" y="461665"/>
                </a:cubicBezTo>
                <a:cubicBezTo>
                  <a:pt x="2122049" y="485122"/>
                  <a:pt x="1912232" y="476106"/>
                  <a:pt x="1524762" y="461665"/>
                </a:cubicBezTo>
                <a:cubicBezTo>
                  <a:pt x="1137292" y="447224"/>
                  <a:pt x="1173492" y="477637"/>
                  <a:pt x="928116" y="461665"/>
                </a:cubicBezTo>
                <a:cubicBezTo>
                  <a:pt x="682740" y="445693"/>
                  <a:pt x="272545" y="502675"/>
                  <a:pt x="0" y="461665"/>
                </a:cubicBezTo>
                <a:cubicBezTo>
                  <a:pt x="-22325" y="333686"/>
                  <a:pt x="18037" y="16854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560647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Перестраиваемый генератор СКИ с низким уровнем звона / А. Е. Елфимов,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Усков, А. М. Бобрешов // VI научный форум телекоммуникации: теория и технологии ТТТ-2023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30923-5B92-477F-B3BF-44698B9F8960}"/>
              </a:ext>
            </a:extLst>
          </p:cNvPr>
          <p:cNvSpPr txBox="1"/>
          <p:nvPr/>
        </p:nvSpPr>
        <p:spPr bwMode="auto">
          <a:xfrm>
            <a:off x="6569151" y="5831809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8. Формирование импульса</a:t>
            </a:r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561036F8-424D-4FDA-A8B5-89DAC39D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"/>
          <a:stretch>
            <a:fillRect/>
          </a:stretch>
        </p:blipFill>
        <p:spPr bwMode="auto">
          <a:xfrm>
            <a:off x="5343759" y="1041578"/>
            <a:ext cx="6357123" cy="477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93FF-6F08-47F8-BB76-52431420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Полученный результат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40450C-7F36-43B6-BFD3-8B8689BE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17F91BE9-8A1F-4C76-A6E2-75B9B0CC6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b="1"/>
          <a:stretch/>
        </p:blipFill>
        <p:spPr>
          <a:xfrm>
            <a:off x="619113" y="3666830"/>
            <a:ext cx="2990533" cy="2466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B3470D-702B-4CAC-B15B-69694BC39B49}"/>
              </a:ext>
            </a:extLst>
          </p:cNvPr>
          <p:cNvSpPr txBox="1"/>
          <p:nvPr/>
        </p:nvSpPr>
        <p:spPr>
          <a:xfrm>
            <a:off x="5958719" y="5275000"/>
            <a:ext cx="434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10. Влияние задержки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</a:rPr>
              <a:t>между управляющими импульсами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7450-B917-4C70-80F2-3768825210E3}"/>
              </a:ext>
            </a:extLst>
          </p:cNvPr>
          <p:cNvSpPr txBox="1"/>
          <p:nvPr/>
        </p:nvSpPr>
        <p:spPr>
          <a:xfrm>
            <a:off x="293392" y="6076268"/>
            <a:ext cx="376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9. СКИ с генератора: модель и эксперимент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BCB0A3BE-D355-4D3C-AA9D-9AFD8BF6E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955607"/>
              </p:ext>
            </p:extLst>
          </p:nvPr>
        </p:nvGraphicFramePr>
        <p:xfrm>
          <a:off x="4499950" y="1167786"/>
          <a:ext cx="7017385" cy="399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74" name="Рисунок 41">
            <a:extLst>
              <a:ext uri="{FF2B5EF4-FFF2-40B4-BE49-F238E27FC236}">
                <a16:creationId xmlns:a16="http://schemas.microsoft.com/office/drawing/2014/main" id="{870A6241-61EF-422E-BE66-85350E263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3" y="837971"/>
            <a:ext cx="3948453" cy="271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46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8D-F85C-4239-A0BF-5159ABE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32"/>
            <a:ext cx="10515600" cy="1325563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54ED4-400E-4EE5-B8F3-0609458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E3EF6-AB27-4099-AE5F-6E6E541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7" y="929403"/>
            <a:ext cx="3521337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6F0-3A00-4D2B-8FE3-526FE96E036C}"/>
              </a:ext>
            </a:extLst>
          </p:cNvPr>
          <p:cNvSpPr txBox="1"/>
          <p:nvPr/>
        </p:nvSpPr>
        <p:spPr>
          <a:xfrm>
            <a:off x="-296063" y="4967621"/>
            <a:ext cx="656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11. Четыре импульса на входе сумматора и импульсы с выхода с разными задержками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8315FE-CD4B-4149-A310-D83C6AD5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33" y="1071846"/>
            <a:ext cx="4089471" cy="2329840"/>
          </a:xfrm>
          <a:prstGeom prst="rect">
            <a:avLst/>
          </a:prstGeom>
        </p:spPr>
      </p:pic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D1424068-C6D0-4F8D-ACDB-216A38AC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73" y="3622981"/>
            <a:ext cx="4423251" cy="2549074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3B17D-3E07-40CA-8679-C8013E2B700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3378" y="859722"/>
            <a:ext cx="3600400" cy="268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95B44-DC81-4961-9C5F-0189244E16BE}"/>
              </a:ext>
            </a:extLst>
          </p:cNvPr>
          <p:cNvSpPr txBox="1"/>
          <p:nvPr/>
        </p:nvSpPr>
        <p:spPr>
          <a:xfrm>
            <a:off x="1963667" y="46436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EE7-853F-4E0A-9EB2-6AD205C75DD8}"/>
              </a:ext>
            </a:extLst>
          </p:cNvPr>
          <p:cNvSpPr txBox="1"/>
          <p:nvPr/>
        </p:nvSpPr>
        <p:spPr>
          <a:xfrm>
            <a:off x="5850982" y="3478160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E4AB-B1C1-4F45-A5B9-76BF4A472BA4}"/>
              </a:ext>
            </a:extLst>
          </p:cNvPr>
          <p:cNvSpPr txBox="1"/>
          <p:nvPr/>
        </p:nvSpPr>
        <p:spPr>
          <a:xfrm>
            <a:off x="9947068" y="3411346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72DB0-0649-4DB2-BE02-BBBCE3AE62ED}"/>
              </a:ext>
            </a:extLst>
          </p:cNvPr>
          <p:cNvSpPr txBox="1"/>
          <p:nvPr/>
        </p:nvSpPr>
        <p:spPr>
          <a:xfrm>
            <a:off x="8043018" y="6117121"/>
            <a:ext cx="804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(г)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380C6-FD4A-4763-A054-DAAA5044CC2E}"/>
              </a:ext>
            </a:extLst>
          </p:cNvPr>
          <p:cNvSpPr txBox="1"/>
          <p:nvPr/>
        </p:nvSpPr>
        <p:spPr>
          <a:xfrm>
            <a:off x="0" y="6211669"/>
            <a:ext cx="50768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дуплета Гаусса с помощью конфигурируемого генератора СШП сигналов / Г. К. Усков, А. Е. Елфимов, К. В. Смусева,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Журнал радиоэлектроники. – 2023. – № 9. </a:t>
            </a:r>
          </a:p>
        </p:txBody>
      </p:sp>
    </p:spTree>
    <p:extLst>
      <p:ext uri="{BB962C8B-B14F-4D97-AF65-F5344CB8AC3E}">
        <p14:creationId xmlns:p14="http://schemas.microsoft.com/office/powerpoint/2010/main" val="337350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947</Words>
  <Application>Microsoft Office PowerPoint</Application>
  <PresentationFormat>Широкоэкранный</PresentationFormat>
  <Paragraphs>142</Paragraphs>
  <Slides>18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Bahnschrift</vt:lpstr>
      <vt:lpstr>Bahnschrift Light</vt:lpstr>
      <vt:lpstr>Calibri</vt:lpstr>
      <vt:lpstr>Calibri Light</vt:lpstr>
      <vt:lpstr>Cambria Math</vt:lpstr>
      <vt:lpstr>Symbol</vt:lpstr>
      <vt:lpstr>Times New Roman</vt:lpstr>
      <vt:lpstr>Office Theme</vt:lpstr>
      <vt:lpstr>Document</vt:lpstr>
      <vt:lpstr>Формирование сверхширокополосных импульсов субнаносекундной длительности с контролируемыми параметрами</vt:lpstr>
      <vt:lpstr>Цель и задачи</vt:lpstr>
      <vt:lpstr>Сумматоры конструкции Уилкинсона</vt:lpstr>
      <vt:lpstr>S-параметры сумматора</vt:lpstr>
      <vt:lpstr>Пятипортовый сумматор</vt:lpstr>
      <vt:lpstr>S-параметры сумматора</vt:lpstr>
      <vt:lpstr>Двухканальный генератор СКИ</vt:lpstr>
      <vt:lpstr>Полученный результат</vt:lpstr>
      <vt:lpstr>Результаты эксперимента</vt:lpstr>
      <vt:lpstr>Спектры СКИ</vt:lpstr>
      <vt:lpstr>Возможности перестройки</vt:lpstr>
      <vt:lpstr>Оценка импульсов</vt:lpstr>
      <vt:lpstr>Автоматизация измерений</vt:lpstr>
      <vt:lpstr>Заключение</vt:lpstr>
      <vt:lpstr>Спасибо за внимание</vt:lpstr>
      <vt:lpstr>Результаты автоматизированных измерений</vt:lpstr>
      <vt:lpstr>Результаты автоматизированных измерений</vt:lpstr>
      <vt:lpstr>Зависимость длительностей импульсов от параметров запускающих сигналов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Что-то по генераторам крутое</dc:title>
  <dc:creator>Admin</dc:creator>
  <cp:lastModifiedBy>Anastasia</cp:lastModifiedBy>
  <cp:revision>75</cp:revision>
  <dcterms:created xsi:type="dcterms:W3CDTF">2024-05-28T08:30:37Z</dcterms:created>
  <dcterms:modified xsi:type="dcterms:W3CDTF">2024-06-11T14:11:20Z</dcterms:modified>
</cp:coreProperties>
</file>