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8" d="100"/>
          <a:sy n="48" d="100"/>
        </p:scale>
        <p:origin x="53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CEA534-2A75-4301-B816-EFB6EBA15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9623F6-EC47-4956-B295-4F3236C96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2F9103-43D8-46CF-9B28-DE36BE5D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6A48-A030-4A07-AF4A-DC4AB5E0CDB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DA4446-7CD9-4F68-B775-40E05000A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A6BF5-CE78-4F5B-8B0A-ECD1EAB5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2D09-C6F7-4E2F-B7B6-CDF37C7BE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27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EB12A-17DB-4EFB-A1CB-A5F646AE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47D62C-DED1-40D4-B7F5-EF81FC5E0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00CA36-D980-47D0-9419-BBB0B225C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6A48-A030-4A07-AF4A-DC4AB5E0CDB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66243B-3ED7-44B7-B01C-21F5FA7B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A5921D-B05E-4CEF-9DE8-606A4D69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2D09-C6F7-4E2F-B7B6-CDF37C7BE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55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16683B4-C365-43DB-AA4B-5BC0D916E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C633D2-108C-49AB-B4E5-68B90FCB2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E17EC8-3622-46FB-B9A2-9F1FA769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6A48-A030-4A07-AF4A-DC4AB5E0CDB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5B0CE8-4C16-4030-B242-1119342E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016AB7-E394-41ED-9CD2-2FFB84BA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2D09-C6F7-4E2F-B7B6-CDF37C7BE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78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3398C-FF86-4A59-9DE8-9F0E5B21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08EF14-84DD-40C4-89BF-E7C4D68B4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C3BBD2-FF90-40C5-8D49-E2503416B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6A48-A030-4A07-AF4A-DC4AB5E0CDB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53C87E-35FE-49A5-8B48-AA520334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2E01D6-C655-4E70-8865-0423D956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2D09-C6F7-4E2F-B7B6-CDF37C7BE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76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406559-256B-49ED-BE4B-33AA2360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F07268-F8F8-46B1-898A-F6F22F3B4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390A3B-C210-4230-A6D4-8E3747388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6A48-A030-4A07-AF4A-DC4AB5E0CDB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D06EFB-129D-4C11-961C-C82FF3E48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A969FA-F132-454C-91BE-68112201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2D09-C6F7-4E2F-B7B6-CDF37C7BE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77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2A95ED-CA46-4300-A256-3CE689D1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741F2F-370F-42BF-8ECB-AB65845DC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79779D-4387-4EFE-A9DA-2938666F0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E57655-9FD5-4821-BF6F-363DF7D3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6A48-A030-4A07-AF4A-DC4AB5E0CDB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37D016-BD66-4C83-B0FD-0AE629E4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649035-003D-418A-A1BA-2158ECB1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2D09-C6F7-4E2F-B7B6-CDF37C7BE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93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64652-F404-4BF6-89C3-6CB8F8F4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C52CA4-E237-4BAA-8B5D-3EE74BAE0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D15810-560B-495A-96AB-4151FE195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DBBE9A-27E5-493E-B254-EF279F62C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D7F494-599F-4276-8284-A80C10690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C741629-A944-45BA-A19D-CECE79B41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6A48-A030-4A07-AF4A-DC4AB5E0CDB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B6727D5-2DB0-40F3-BD4F-C3197647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0374DD-1CA2-4593-9A15-3D9C11D8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2D09-C6F7-4E2F-B7B6-CDF37C7BE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01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346A51-B3C7-4218-B515-CA33D67A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C302DE-32AA-41C4-9EC4-C5108306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6A48-A030-4A07-AF4A-DC4AB5E0CDB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A298751-4C70-42B5-BB43-55FB670A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181B7F-BD38-476D-B5AC-BABCBC24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2D09-C6F7-4E2F-B7B6-CDF37C7BE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03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1026803-3DAF-48CB-A930-694A674FD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6A48-A030-4A07-AF4A-DC4AB5E0CDB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A27FAD7-9317-4D1B-9783-17E63806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F8D26A-432A-43E8-A6C6-8FA56025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2D09-C6F7-4E2F-B7B6-CDF37C7BE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22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B6DF0-824E-430A-9BD2-09371D3B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DB3DFE-CD5E-4EB0-8233-8484E3BAE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D9756F-C568-48C4-A691-54AD3FE38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F0BFDB-4178-485F-9E67-DFA9D6BF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6A48-A030-4A07-AF4A-DC4AB5E0CDB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9F022E-394D-418F-8295-CAD9EB89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8DF394-5416-4FAA-AE2F-C8599BF2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2D09-C6F7-4E2F-B7B6-CDF37C7BE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7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996782-DBC6-4555-8AA0-1484937A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2F1B077-5EE3-4983-BA89-F04FC3E1F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8AA2C1-7CE3-4D03-A168-F5ECABAD7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A31640-A124-40D1-AF4F-4C8041E8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6A48-A030-4A07-AF4A-DC4AB5E0CDB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D0E53F-2EDD-4056-850E-EEE723F0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CE920B-ABF5-4813-9105-5081B5A1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2D09-C6F7-4E2F-B7B6-CDF37C7BE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69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0A9B4-5ED2-42C3-A7E0-4C055492C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33DD0D-67AB-4483-88EB-7EE482A89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5894DB-E039-407D-93BA-B414D7812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96A48-A030-4A07-AF4A-DC4AB5E0CDB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81C319-AA5D-4CE1-863C-8745F7D2C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E71ABA-5A72-4F23-B354-14F97EE36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52D09-C6F7-4E2F-B7B6-CDF37C7BE5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54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B5A11-9879-48EA-AC94-1C0BE2CC32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IP-</a:t>
            </a:r>
            <a:r>
              <a:rPr lang="ru-RU" dirty="0"/>
              <a:t>телефония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1D4850-BD36-452C-8624-B2EB71DC59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Выполнила: Величкина А. С.</a:t>
            </a:r>
          </a:p>
        </p:txBody>
      </p:sp>
    </p:spTree>
    <p:extLst>
      <p:ext uri="{BB962C8B-B14F-4D97-AF65-F5344CB8AC3E}">
        <p14:creationId xmlns:p14="http://schemas.microsoft.com/office/powerpoint/2010/main" val="3907653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27931-B188-40C5-AF92-21DBCB2F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70C99F-713A-4461-A3BD-8FC744EC4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14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8B1FC-0961-4E00-80FD-123EBD5B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Общие термины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C00C09-8851-474F-A150-62D4B7032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0" i="0" dirty="0" err="1">
                <a:effectLst/>
              </a:rPr>
              <a:t>IP-телефони́я</a:t>
            </a:r>
            <a:r>
              <a:rPr lang="ru-RU" b="0" i="0" dirty="0">
                <a:effectLst/>
              </a:rPr>
              <a:t> — телефонная связь по протоколу IP. Под IP-телефонией подразумевается набор коммуникационных протоколов, технологий и методов, обеспечивающих традиционные для телефонии набор номера, дозвон и двустороннее голосовое общение, а также </a:t>
            </a:r>
            <a:r>
              <a:rPr lang="ru-RU" b="0" i="0" dirty="0" err="1">
                <a:effectLst/>
              </a:rPr>
              <a:t>видеообщение</a:t>
            </a:r>
            <a:r>
              <a:rPr lang="ru-RU" b="0" i="0" dirty="0">
                <a:effectLst/>
              </a:rPr>
              <a:t> по сети Интернет или любым другим IP-сетям.</a:t>
            </a:r>
          </a:p>
          <a:p>
            <a:pPr marL="0" indent="0" algn="just">
              <a:buNone/>
            </a:pPr>
            <a:r>
              <a:rPr lang="ru-RU" dirty="0"/>
              <a:t>Связь с помощью</a:t>
            </a:r>
            <a:r>
              <a:rPr lang="en-US" dirty="0"/>
              <a:t> IP-</a:t>
            </a:r>
            <a:r>
              <a:rPr lang="ru-RU" dirty="0"/>
              <a:t>телефонии осуществляется двумя вариантами: компьютер-телефон, телефон-телефон. Вариант компьютер-компьютер не является прямым примером </a:t>
            </a:r>
            <a:r>
              <a:rPr lang="en-US" dirty="0"/>
              <a:t>IP-</a:t>
            </a:r>
            <a:r>
              <a:rPr lang="ru-RU" dirty="0"/>
              <a:t>телефонии, так как передача информации может происходить без выхода в телефонную сеть</a:t>
            </a:r>
          </a:p>
        </p:txBody>
      </p:sp>
    </p:spTree>
    <p:extLst>
      <p:ext uri="{BB962C8B-B14F-4D97-AF65-F5344CB8AC3E}">
        <p14:creationId xmlns:p14="http://schemas.microsoft.com/office/powerpoint/2010/main" val="73488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CAD8B-316E-4B83-A5CC-92B75C08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17" y="-30417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Принцип работы</a:t>
            </a:r>
          </a:p>
        </p:txBody>
      </p:sp>
      <p:pic>
        <p:nvPicPr>
          <p:cNvPr id="1026" name="Picture 2" descr="Что такое IP-телефония и как это работает - Ител ЛТД">
            <a:extLst>
              <a:ext uri="{FF2B5EF4-FFF2-40B4-BE49-F238E27FC236}">
                <a16:creationId xmlns:a16="http://schemas.microsoft.com/office/drawing/2014/main" id="{80685AAE-FC59-454B-8693-F971694C8B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086" y="668459"/>
            <a:ext cx="7709827" cy="360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CC4B08-EFBF-4FF5-8A22-D327CBEC0D9A}"/>
              </a:ext>
            </a:extLst>
          </p:cNvPr>
          <p:cNvSpPr txBox="1"/>
          <p:nvPr/>
        </p:nvSpPr>
        <p:spPr>
          <a:xfrm>
            <a:off x="496478" y="4276658"/>
            <a:ext cx="108596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Основные элементы </a:t>
            </a:r>
            <a:r>
              <a:rPr lang="en-US" sz="2000" dirty="0"/>
              <a:t>IP</a:t>
            </a:r>
            <a:r>
              <a:rPr lang="ru-RU" sz="2000" dirty="0"/>
              <a:t>-телефонии: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Шлюз – обеспечивает функции преобразования между пакетно-коммутируемой </a:t>
            </a:r>
            <a:r>
              <a:rPr lang="en-US" sz="2000" dirty="0"/>
              <a:t>IP-</a:t>
            </a:r>
            <a:r>
              <a:rPr lang="ru-RU" sz="2000" dirty="0"/>
              <a:t>сетью и телефонной сетью общего пользования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Устройство управления – обеспечивает ряд функций по управлению доступом в </a:t>
            </a:r>
            <a:r>
              <a:rPr lang="en-US" sz="2000" dirty="0"/>
              <a:t>IP-</a:t>
            </a:r>
            <a:r>
              <a:rPr lang="ru-RU" sz="2000" dirty="0"/>
              <a:t>сеть и из </a:t>
            </a:r>
            <a:r>
              <a:rPr lang="en-US" sz="2000" dirty="0"/>
              <a:t>IP-</a:t>
            </a:r>
            <a:r>
              <a:rPr lang="ru-RU" sz="2000" dirty="0"/>
              <a:t>сети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Монитор - необязательный дополнительный модуль сети IP-телефонии, подключаемый только к IP-сети, используемый для удаленного конфигурирования и поддержки остальных устройств сети- шлюзов и диспетчеров.</a:t>
            </a:r>
          </a:p>
        </p:txBody>
      </p:sp>
    </p:spTree>
    <p:extLst>
      <p:ext uri="{BB962C8B-B14F-4D97-AF65-F5344CB8AC3E}">
        <p14:creationId xmlns:p14="http://schemas.microsoft.com/office/powerpoint/2010/main" val="29539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FF6364D-B48C-4C39-B61C-E1756C4C0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74" y="468855"/>
            <a:ext cx="11438021" cy="5920289"/>
          </a:xfrm>
        </p:spPr>
        <p:txBody>
          <a:bodyPr/>
          <a:lstStyle/>
          <a:p>
            <a:pPr marL="0" indent="0" algn="l">
              <a:buNone/>
            </a:pPr>
            <a:r>
              <a:rPr lang="ru-RU" b="0" i="0" dirty="0">
                <a:solidFill>
                  <a:srgbClr val="140F14"/>
                </a:solidFill>
                <a:effectLst/>
                <a:latin typeface="AeonikPro"/>
              </a:rPr>
              <a:t>Передача голосового сигнала происходит по следующей схеме: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140F14"/>
                </a:solidFill>
                <a:effectLst/>
                <a:latin typeface="AeonikPro"/>
              </a:rPr>
              <a:t>• Входящий вызов поступает на сетевое устройство – IP-шлюз, где обрабатывается.</a:t>
            </a:r>
            <a:br>
              <a:rPr lang="ru-RU" b="0" i="0" dirty="0">
                <a:solidFill>
                  <a:srgbClr val="140F14"/>
                </a:solidFill>
                <a:effectLst/>
                <a:latin typeface="AeonikPro"/>
              </a:rPr>
            </a:br>
            <a:r>
              <a:rPr lang="ru-RU" b="0" i="0" dirty="0">
                <a:solidFill>
                  <a:srgbClr val="140F14"/>
                </a:solidFill>
                <a:effectLst/>
                <a:latin typeface="AeonikPro"/>
              </a:rPr>
              <a:t>• Шлюз, через протоколы H.323 или SIP, направляет данные шлюзу на другой стороне IP-сети.</a:t>
            </a:r>
            <a:br>
              <a:rPr lang="ru-RU" b="0" i="0" dirty="0">
                <a:solidFill>
                  <a:srgbClr val="140F14"/>
                </a:solidFill>
                <a:effectLst/>
                <a:latin typeface="AeonikPro"/>
              </a:rPr>
            </a:br>
            <a:r>
              <a:rPr lang="ru-RU" b="0" i="0" dirty="0">
                <a:solidFill>
                  <a:srgbClr val="140F14"/>
                </a:solidFill>
                <a:effectLst/>
                <a:latin typeface="AeonikPro"/>
              </a:rPr>
              <a:t>• Принимающий шлюз передает информацию, обеспечивая сквозное соединение.</a:t>
            </a:r>
            <a:br>
              <a:rPr lang="ru-RU" b="0" i="0" dirty="0">
                <a:solidFill>
                  <a:srgbClr val="140F14"/>
                </a:solidFill>
                <a:effectLst/>
                <a:latin typeface="AeonikPro"/>
              </a:rPr>
            </a:br>
            <a:r>
              <a:rPr lang="ru-RU" b="0" i="0" dirty="0">
                <a:solidFill>
                  <a:srgbClr val="140F14"/>
                </a:solidFill>
                <a:effectLst/>
                <a:latin typeface="AeonikPro"/>
              </a:rPr>
              <a:t>• Установив соединение, голос оцифровывается, проходит процесс кодирования по алгоритмам ITU, сжимается , преобразуется в пакеты данных</a:t>
            </a:r>
            <a:br>
              <a:rPr lang="ru-RU" b="0" i="0" dirty="0">
                <a:solidFill>
                  <a:srgbClr val="140F14"/>
                </a:solidFill>
                <a:effectLst/>
                <a:latin typeface="AeonikPro"/>
              </a:rPr>
            </a:br>
            <a:r>
              <a:rPr lang="ru-RU" b="0" i="0" dirty="0">
                <a:solidFill>
                  <a:srgbClr val="140F14"/>
                </a:solidFill>
                <a:effectLst/>
                <a:latin typeface="AeonikPro"/>
              </a:rPr>
              <a:t>• Сжатые пакеты данных в цифровом виде отправляются к собеседнику с помощью протоколов TCP или IP.</a:t>
            </a:r>
            <a:br>
              <a:rPr lang="ru-RU" b="0" i="0" dirty="0">
                <a:solidFill>
                  <a:srgbClr val="140F14"/>
                </a:solidFill>
                <a:effectLst/>
                <a:latin typeface="AeonikPro"/>
              </a:rPr>
            </a:br>
            <a:r>
              <a:rPr lang="ru-RU" b="0" i="0" dirty="0">
                <a:solidFill>
                  <a:srgbClr val="140F14"/>
                </a:solidFill>
                <a:effectLst/>
                <a:latin typeface="AeonikPro"/>
              </a:rPr>
              <a:t>• Достигнув абонента, данные перекодируются в телефонный сигнал и собеседник принимает вызов.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873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14F67-81E9-41FF-837A-4B3777C4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Функции шлюза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E29C11-872D-46D7-9EC0-99ED398C3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Поиск: конвертация номера вызывающего абонента в </a:t>
            </a:r>
            <a:r>
              <a:rPr lang="en-US" dirty="0"/>
              <a:t>IP</a:t>
            </a:r>
            <a:r>
              <a:rPr lang="ru-RU" dirty="0"/>
              <a:t>-адрес и обратное</a:t>
            </a:r>
          </a:p>
          <a:p>
            <a:r>
              <a:rPr lang="ru-RU" dirty="0"/>
              <a:t>Связь: установка соединения между шлюзами</a:t>
            </a:r>
          </a:p>
          <a:p>
            <a:r>
              <a:rPr lang="ru-RU" dirty="0"/>
              <a:t>Оцифровка: конвертация аналоговых сигналов телефонной связи в цифровые</a:t>
            </a:r>
          </a:p>
          <a:p>
            <a:r>
              <a:rPr lang="ru-RU" dirty="0"/>
              <a:t>Демодуляция</a:t>
            </a:r>
          </a:p>
          <a:p>
            <a:r>
              <a:rPr lang="ru-RU" dirty="0"/>
              <a:t>Компрессия: сжатие голосовых сигналов</a:t>
            </a:r>
          </a:p>
          <a:p>
            <a:r>
              <a:rPr lang="ru-RU" dirty="0"/>
              <a:t>Декомпрессия: </a:t>
            </a:r>
            <a:r>
              <a:rPr lang="ru-RU" dirty="0" err="1"/>
              <a:t>декомпрессирование</a:t>
            </a:r>
            <a:r>
              <a:rPr lang="ru-RU" dirty="0"/>
              <a:t> сигналов различных типов в «понятные» для устройств сети</a:t>
            </a:r>
          </a:p>
        </p:txBody>
      </p:sp>
    </p:spTree>
    <p:extLst>
      <p:ext uri="{BB962C8B-B14F-4D97-AF65-F5344CB8AC3E}">
        <p14:creationId xmlns:p14="http://schemas.microsoft.com/office/powerpoint/2010/main" val="88009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00F4C-4FAB-4564-BC51-05E257F1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каналов сети Интернет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76383B-C21C-4874-8452-F1F404E6D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Реальная пропускная способность определяется наиболее «узким» местом в виртуальном канале в данный момент времени</a:t>
            </a:r>
          </a:p>
          <a:p>
            <a:r>
              <a:rPr lang="ru-RU" dirty="0"/>
              <a:t>Трафик интернета является функцией времени</a:t>
            </a:r>
          </a:p>
          <a:p>
            <a:r>
              <a:rPr lang="ru-RU" dirty="0"/>
              <a:t>Задержка пакетов определяется трафиком, числом маршрутизаторов, реальными физическими свойствами каналов передачи, задержками на обработку сигналов в кодеках и других устройствах шлюза</a:t>
            </a:r>
          </a:p>
          <a:p>
            <a:r>
              <a:rPr lang="ru-RU" dirty="0"/>
              <a:t>Задержки пакетов зависят также от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4004812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66396-9E92-4A5C-9D52-F2123096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Физический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A7DD6F-5913-4A3F-ADCB-6A06CE0D1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На физическом уровне осуществляется передача потока битов по физической среде через соответствующий интерфейс. IP-телефония практически полностью опирается на уже существующую инфраструктуру сетей. В качестве среды передачи информации используются, как правило витая пара категории 5 (UTP5), </a:t>
            </a:r>
            <a:r>
              <a:rPr lang="ru-RU" dirty="0" err="1"/>
              <a:t>одномодовое</a:t>
            </a:r>
            <a:r>
              <a:rPr lang="ru-RU" dirty="0"/>
              <a:t> или </a:t>
            </a:r>
            <a:r>
              <a:rPr lang="ru-RU" dirty="0" err="1"/>
              <a:t>многомодовое</a:t>
            </a:r>
            <a:r>
              <a:rPr lang="ru-RU" dirty="0"/>
              <a:t> оптическое волокно, либо коаксиальный кабель. Тем самым в полной мере реализуется принцип конвергенции телекоммуникационных сетей.</a:t>
            </a:r>
          </a:p>
        </p:txBody>
      </p:sp>
    </p:spTree>
    <p:extLst>
      <p:ext uri="{BB962C8B-B14F-4D97-AF65-F5344CB8AC3E}">
        <p14:creationId xmlns:p14="http://schemas.microsoft.com/office/powerpoint/2010/main" val="1246491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3A2BA2-9991-4ECD-838A-BBCCA6E9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Сетевой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54CC61-9921-4A9E-9C4A-2541AB88D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05" y="593558"/>
            <a:ext cx="11582399" cy="626444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На сетевом уровне происходит маршрутизация, соответственно основными устройствами сетевого уровня являются маршрутизаторы (</a:t>
            </a:r>
            <a:r>
              <a:rPr lang="ru-RU" dirty="0" err="1"/>
              <a:t>Router</a:t>
            </a:r>
            <a:r>
              <a:rPr lang="ru-RU" dirty="0"/>
              <a:t>). Именно здесь определяется, каким путем данные достигнут получателя с определенным IP-адресом.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Основной маршрутизируемый протокол — IP (Internet Protocol), на основе которого и построена IP-телефония, а также всемирная сеть Интернет. Также существует множество динамических протоколов маршрутизации, самый популярный среди которых OSPF (Open </a:t>
            </a:r>
            <a:r>
              <a:rPr lang="ru-RU" dirty="0" err="1"/>
              <a:t>Shortest</a:t>
            </a:r>
            <a:r>
              <a:rPr lang="ru-RU" dirty="0"/>
              <a:t> </a:t>
            </a:r>
            <a:r>
              <a:rPr lang="ru-RU" dirty="0" err="1"/>
              <a:t>Path</a:t>
            </a:r>
            <a:r>
              <a:rPr lang="ru-RU" dirty="0"/>
              <a:t> First) — внутренний протокол, основанный на текущем состоянии каналов связи;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На сегодняшний момент существуют специальные VoIP-шлюзы (Voice </a:t>
            </a:r>
            <a:r>
              <a:rPr lang="ru-RU" dirty="0" err="1"/>
              <a:t>Over</a:t>
            </a:r>
            <a:r>
              <a:rPr lang="ru-RU" dirty="0"/>
              <a:t> IP Gateway), обеспечивающие подключение обычных аналоговых телефонов к IP-сети. Как правило, они имеют и встроенный маршрутизатор, позволяющий вести учет трафика, авторизовать пользователей, автоматически раздавать IP-адреса, управлять полосой пропускания.</a:t>
            </a:r>
          </a:p>
        </p:txBody>
      </p:sp>
    </p:spTree>
    <p:extLst>
      <p:ext uri="{BB962C8B-B14F-4D97-AF65-F5344CB8AC3E}">
        <p14:creationId xmlns:p14="http://schemas.microsoft.com/office/powerpoint/2010/main" val="317678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C2A98-8239-45FE-9F00-1065AF81D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74919"/>
            <a:ext cx="10515600" cy="1458119"/>
          </a:xfrm>
        </p:spPr>
        <p:txBody>
          <a:bodyPr/>
          <a:lstStyle/>
          <a:p>
            <a:r>
              <a:rPr lang="ru-RU" dirty="0"/>
              <a:t>Способы улучшения качества </a:t>
            </a:r>
            <a:r>
              <a:rPr lang="en-US" dirty="0"/>
              <a:t>IP-</a:t>
            </a:r>
            <a:r>
              <a:rPr lang="ru-RU" dirty="0"/>
              <a:t>телефонии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858369-13E3-4174-8528-5313CFAD7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847057"/>
            <a:ext cx="11245516" cy="4351338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ru-RU" b="0" i="0" dirty="0" err="1">
                <a:effectLst/>
              </a:rPr>
              <a:t>Перемаршрутизация</a:t>
            </a:r>
            <a:r>
              <a:rPr lang="ru-RU" b="0" i="0" dirty="0">
                <a:effectLst/>
              </a:rPr>
              <a:t>. При перегрузке одного из каналов связи позволяет осуществить доставку при помощи резервных маршрутов.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</a:rPr>
              <a:t>Резервирование ресурсов канала связи на время соединения.</a:t>
            </a:r>
          </a:p>
          <a:p>
            <a:pPr algn="l">
              <a:buFont typeface="+mj-lt"/>
              <a:buAutoNum type="arabicPeriod"/>
            </a:pPr>
            <a:r>
              <a:rPr lang="ru-RU" b="0" i="0" dirty="0" err="1">
                <a:effectLst/>
              </a:rPr>
              <a:t>Приоретизация</a:t>
            </a:r>
            <a:r>
              <a:rPr lang="ru-RU" b="0" i="0" dirty="0">
                <a:effectLst/>
              </a:rPr>
              <a:t> трафика. Дает возможность помечать пакеты в соответствии с уровнем их важности и производить обслуживание на основе меток.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BB45E2-9E18-4DDF-A359-5C879B03D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153" y="3429000"/>
            <a:ext cx="5979694" cy="313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6698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597</Words>
  <Application>Microsoft Office PowerPoint</Application>
  <PresentationFormat>Широкоэкранный</PresentationFormat>
  <Paragraphs>37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AeonikPro</vt:lpstr>
      <vt:lpstr>Arial</vt:lpstr>
      <vt:lpstr>Calibri</vt:lpstr>
      <vt:lpstr>Calibri Light</vt:lpstr>
      <vt:lpstr>Тема Office</vt:lpstr>
      <vt:lpstr>IP-телефония</vt:lpstr>
      <vt:lpstr>Общие термины</vt:lpstr>
      <vt:lpstr>Принцип работы</vt:lpstr>
      <vt:lpstr>Презентация PowerPoint</vt:lpstr>
      <vt:lpstr>Функции шлюза</vt:lpstr>
      <vt:lpstr>Особенности каналов сети Интернет</vt:lpstr>
      <vt:lpstr>Физический уровень</vt:lpstr>
      <vt:lpstr>Сетевой уровень</vt:lpstr>
      <vt:lpstr>Способы улучшения качества IP-телефонии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IP-телефония</dc:title>
  <dc:creator>Анастасия Величкина</dc:creator>
  <cp:lastModifiedBy>Анастасия Величкина</cp:lastModifiedBy>
  <cp:revision>5</cp:revision>
  <dcterms:created xsi:type="dcterms:W3CDTF">2023-09-26T21:16:58Z</dcterms:created>
  <dcterms:modified xsi:type="dcterms:W3CDTF">2023-09-26T21:50:03Z</dcterms:modified>
</cp:coreProperties>
</file>