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4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3;&#1072;&#1091;&#1082;&#1072;\Papers\papers\%5b2024-2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%20(&#1056;&#1072;&#1076;&#1080;&#1086;&#1090;&#1077;&#1093;&#1085;&#1080;&#1082;&#1072;)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esha\Univer\&#1040;&#1089;&#1087;&#1080;&#1088;&#1072;&#1085;&#1090;&#1091;&#1088;&#1072;\!&#1052;&#1086;&#1080;%20&#1089;&#1090;&#1072;&#1090;&#1100;&#1080;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%20(&#1056;&#1072;&#1076;&#1080;&#1086;&#1090;&#1077;&#1093;&#1085;&#1080;&#1082;&#1072;%20&#1080;%20&#1101;&#1083;&#1077;&#1082;&#1090;&#1088;&#1086;&#1085;&#1080;&#1082;&#1072;)\&#1048;&#1079;&#1084;&#1077;&#1088;&#1077;&#1085;&#1080;&#1103;\&#1040;&#1084;&#1083;&#1080;&#1090;&#1091;&#1076;&#1072;%20&#1080;%20&#1076;&#1083;&#1080;&#1090;&#1077;&#1083;&#1100;&#1085;&#1086;&#1089;&#1090;&#1100;%20&#1054;&#1058;%20&#1079;&#1072;&#1076;&#1077;&#1088;&#1078;&#1082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41896561881244"/>
          <c:y val="0.18852771835789159"/>
          <c:w val="0.83619046097531025"/>
          <c:h val="0.65364977764228593"/>
        </c:manualLayout>
      </c:layout>
      <c:lineChart>
        <c:grouping val="standard"/>
        <c:varyColors val="0"/>
        <c:ser>
          <c:idx val="0"/>
          <c:order val="0"/>
          <c:tx>
            <c:v>Амплитуды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cat>
          <c:val>
            <c:numRef>
              <c:f>Лист1!$K$5:$K$14</c:f>
              <c:numCache>
                <c:formatCode>General</c:formatCode>
                <c:ptCount val="10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7A-465A-9CE3-0BFCEEE36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1177312"/>
        <c:axId val="1351176896"/>
      </c:lineChart>
      <c:lineChart>
        <c:grouping val="standard"/>
        <c:varyColors val="0"/>
        <c:ser>
          <c:idx val="1"/>
          <c:order val="1"/>
          <c:tx>
            <c:v>Длительности</c:v>
          </c:tx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Лист1!$E$5:$E$13</c:f>
              <c:numCache>
                <c:formatCode>General</c:formatCode>
                <c:ptCount val="9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</c:numCache>
            </c:numRef>
          </c:cat>
          <c:val>
            <c:numRef>
              <c:f>Лист1!$L$5:$L$13</c:f>
              <c:numCache>
                <c:formatCode>General</c:formatCode>
                <c:ptCount val="9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7A-465A-9CE3-0BFCEEE36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529664"/>
        <c:axId val="495527168"/>
      </c:lineChart>
      <c:catAx>
        <c:axId val="1351177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Длительность запускающего импульса, нс</a:t>
                </a:r>
              </a:p>
            </c:rich>
          </c:tx>
          <c:layout>
            <c:manualLayout>
              <c:xMode val="edge"/>
              <c:yMode val="edge"/>
              <c:x val="0.23220768934858996"/>
              <c:y val="0.907411762058937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351176896"/>
        <c:crosses val="autoZero"/>
        <c:auto val="1"/>
        <c:lblAlgn val="ctr"/>
        <c:lblOffset val="100"/>
        <c:tickMarkSkip val="1"/>
        <c:noMultiLvlLbl val="1"/>
      </c:catAx>
      <c:valAx>
        <c:axId val="1351176896"/>
        <c:scaling>
          <c:orientation val="minMax"/>
          <c:min val="3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Напряжение,</a:t>
                </a:r>
                <a:r>
                  <a:rPr lang="ru-RU" sz="14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</a:t>
                </a:r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351177312"/>
        <c:crosses val="autoZero"/>
        <c:crossBetween val="between"/>
      </c:valAx>
      <c:valAx>
        <c:axId val="495527168"/>
        <c:scaling>
          <c:orientation val="minMax"/>
          <c:max val="225"/>
          <c:min val="180"/>
        </c:scaling>
        <c:delete val="0"/>
        <c:axPos val="r"/>
        <c:numFmt formatCode="General" sourceLinked="1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95529664"/>
        <c:crosses val="max"/>
        <c:crossBetween val="between"/>
      </c:valAx>
      <c:catAx>
        <c:axId val="49552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955271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742076390955738"/>
          <c:y val="0.53064803746742184"/>
          <c:w val="0.27392618681169734"/>
          <c:h val="0.196789605737108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39523930113118E-2"/>
          <c:y val="4.1516243341650452E-2"/>
          <c:w val="0.80952478906369674"/>
          <c:h val="0.70456125919330703"/>
        </c:manualLayout>
      </c:layout>
      <c:lineChart>
        <c:grouping val="standard"/>
        <c:varyColors val="0"/>
        <c:ser>
          <c:idx val="0"/>
          <c:order val="0"/>
          <c:tx>
            <c:strRef>
              <c:f>'[Амлитуда и длительность ОТ задержки.xlsx]Лист1'!$L$12</c:f>
              <c:strCache>
                <c:ptCount val="1"/>
                <c:pt idx="0">
                  <c:v>Амплитуда,В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'[Амлитуда и длительность ОТ задержки.xlsx]Лист1'!$J$13:$J$25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</c:numCache>
              <c:extLst/>
            </c:numRef>
          </c:cat>
          <c:val>
            <c:numRef>
              <c:f>'[Амлитуда и длительность ОТ задержки.xlsx]Лист1'!$L$13:$L$25</c:f>
              <c:numCache>
                <c:formatCode>General</c:formatCode>
                <c:ptCount val="7"/>
                <c:pt idx="0">
                  <c:v>52.7</c:v>
                </c:pt>
                <c:pt idx="1">
                  <c:v>52.3</c:v>
                </c:pt>
                <c:pt idx="2">
                  <c:v>51.2</c:v>
                </c:pt>
                <c:pt idx="3">
                  <c:v>48.7</c:v>
                </c:pt>
                <c:pt idx="4">
                  <c:v>44.5</c:v>
                </c:pt>
                <c:pt idx="5">
                  <c:v>39.299999999999997</c:v>
                </c:pt>
                <c:pt idx="6">
                  <c:v>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8E14-42AA-9993-5FA7B8619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068608"/>
        <c:axId val="1442069024"/>
      </c:lineChart>
      <c:lineChart>
        <c:grouping val="standard"/>
        <c:varyColors val="0"/>
        <c:ser>
          <c:idx val="1"/>
          <c:order val="1"/>
          <c:tx>
            <c:strRef>
              <c:f>'[Амлитуда и длительность ОТ задержки.xlsx]Лист1'!$M$12</c:f>
              <c:strCache>
                <c:ptCount val="1"/>
                <c:pt idx="0">
                  <c:v>Длительность, нс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'[Амлитуда и длительность ОТ задержки.xlsx]Лист1'!$M$13:$M$25</c:f>
              <c:numCache>
                <c:formatCode>General</c:formatCode>
                <c:ptCount val="7"/>
                <c:pt idx="0">
                  <c:v>315</c:v>
                </c:pt>
                <c:pt idx="1">
                  <c:v>313</c:v>
                </c:pt>
                <c:pt idx="2">
                  <c:v>294</c:v>
                </c:pt>
                <c:pt idx="3">
                  <c:v>260</c:v>
                </c:pt>
                <c:pt idx="4">
                  <c:v>233</c:v>
                </c:pt>
                <c:pt idx="5">
                  <c:v>210</c:v>
                </c:pt>
                <c:pt idx="6">
                  <c:v>160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8E14-42AA-9993-5FA7B8619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175088"/>
        <c:axId val="853179248"/>
      </c:lineChart>
      <c:catAx>
        <c:axId val="14420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Задержка,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442069024"/>
        <c:crosses val="autoZero"/>
        <c:auto val="1"/>
        <c:lblAlgn val="ctr"/>
        <c:lblOffset val="100"/>
        <c:noMultiLvlLbl val="0"/>
      </c:catAx>
      <c:valAx>
        <c:axId val="144206902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Амлитуда,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442068608"/>
        <c:crosses val="autoZero"/>
        <c:crossBetween val="midCat"/>
        <c:majorUnit val="5"/>
      </c:valAx>
      <c:valAx>
        <c:axId val="853179248"/>
        <c:scaling>
          <c:orientation val="minMax"/>
          <c:min val="1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Длительность,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53175088"/>
        <c:crosses val="max"/>
        <c:crossBetween val="between"/>
        <c:majorUnit val="50"/>
      </c:valAx>
      <c:catAx>
        <c:axId val="85317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179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3121179360529509"/>
          <c:y val="0.40717377880150935"/>
          <c:w val="0.33233323084349142"/>
          <c:h val="0.19587723486187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E9575-E0B5-4A36-B7AA-69DE825CB405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AE436-C943-4A1C-8B08-318E12251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8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73662-F40E-42B3-94D7-B672AE462D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8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F693-3BFB-44CC-A60D-7F77A8EE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1CAC2E-45E8-4954-9A88-CB7C8FA77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D1334D-38ED-4401-9221-D86F0B57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C37D-2C7D-4EC5-84C6-076A30001872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55D28-D674-46E4-B576-D1FD7EE1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A71B52-EFB5-441E-807D-CBCF33D3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68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6DCED-9727-4498-B371-5E0AC50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273DC9-E614-45BA-8E5A-D76883FFB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A4E7C-6991-4364-A6E8-2CBC97B6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13B-F3BF-44A0-A23F-628E597B8C5F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B6651-D2A0-44EB-BAFE-D499D08C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91405-47C4-4B3B-A97B-7D5DBAA3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9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87AC36-7171-461C-8184-0455B5DBF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DB08EE-70F5-4C9F-9AF2-CCC1D04D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6366E-13EC-4414-949E-209DB8A3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AEBF-5265-4CF2-912A-99C1CDA037D5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E5399-8C23-4E46-9EE0-CDC2B429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60E6A7-815D-48BA-BC08-B89DB051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5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70BD1-6AFE-411B-94DB-CB6683FC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75B03-D4E2-43D7-B203-0E8BD4244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F44AC-CB48-4B5E-B89F-6E3DAA56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5C63-D364-4785-B126-9BAD25924A18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D56214-7D5F-46D3-A309-B64A5AFD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3510F-5CB3-467C-975D-F628E1C6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4877" y="6356350"/>
            <a:ext cx="3257517" cy="5016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C68B19-317C-421D-AA48-0722D729C6B0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D7BD536-98C3-4085-90C0-C688856AB7AD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5728E813-DC46-46D5-8BAD-3359CCFB5A7C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062014C7-47E2-468A-84BB-5304D2CBE9A3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620E2DFC-21C1-4C37-86D1-E3BC0962BE83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8127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3B07B-F27A-4B9A-83BF-DDDA9525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2EA9A6-7000-4BEE-9579-FECEE050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88345-3EDE-4698-8536-9D8F318A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29F-BA65-4ECA-B39C-220DE9182624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9F59A-6144-40B1-98B3-41539043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FF6644-82C0-4C8F-B592-4A99974A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97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C27DD-B02E-408B-91E1-8FC52F0C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F405C-D7FC-4B98-BC74-A5D6FDE0D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83D950-8D61-4179-99CD-78280FA78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D13D5C-960A-4E8E-BAC3-C04FB534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92FC-D81D-440D-99FC-7E3C64D8A12C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E940D-04D0-4E93-95CF-1BABA9B1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986E8-26A5-4E26-80B8-7F6E8E85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D5565-CCA6-468F-80A4-942E3F7B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8F421-4018-40A7-9D53-B2F36A25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DFC909-0F9E-4A66-90A1-028E248C5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5BC153-4EFE-4259-81FD-47C808D07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721F71-9B12-408E-BBF5-8B3CFF361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2FD240-3266-4358-B203-3AE3C437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BADD-00EE-46E9-A51F-7D629AC9EF86}" type="datetime1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93A55A-181A-4881-9BFD-749B8C63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D7178E-454C-46AE-8350-76E7C13A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77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7A25D-97F7-4A3C-B32C-C396C4F9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D4C388-6237-4970-BECF-FACA6BA3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3522-0834-4346-9F18-38B2DE4AB051}" type="datetime1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B22A23-396F-4EF7-84DC-9F9825DE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6D4214-2DF1-41FC-BE4C-2B7A182D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5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DA9EB6-A487-434E-93FE-54163B8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95C-7480-4FC2-B3CC-FE460D50A828}" type="datetime1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51B3D2-F054-4DC7-9D6E-D399A1EA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CE700F-91D4-49A0-A480-FD7B1535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1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5EE06-405F-4745-8CD5-4197AD93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0741F-21F5-4A81-B7E0-A4ED62AD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D90512-756D-459D-BDBD-6245D582D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4BB3D3-637B-4461-BCBF-99BE1E59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D78E-5EC2-43CF-8B19-790C424D1DEE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3F0DE1-F093-4225-809D-BA8B360D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42495-5A94-4DDB-8091-E79CB5A5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32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E3522-ED85-4FF4-8040-367EDF0C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5028A9-EEBD-4C93-BAA6-25782CC6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ABDC5-5197-4037-B994-FF4AA6B7F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AA5573-A642-4B43-8164-DD03E8D2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14B7-DB15-4DB6-869D-E4EF279D9110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D1E023-C2E0-47E8-A692-06056777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3F2897-2AD4-4A73-97C2-2F1B1565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41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21B0-7A44-47AC-A64D-863243DA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A7ABAF-714E-4559-BFD4-5A2AB678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042A3-06C2-40A5-BF97-2FF605F16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27BA-58A4-4326-9169-078897D99376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3CF16-EDAA-41B9-B51A-2306AADE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1CCFD-3030-429F-B5E0-56C7CD972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68B19-317C-421D-AA48-0722D729C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0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64227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Модель генератора с контролируемой формой СКИ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422433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E01AC3-BAFF-4321-A193-FE66E011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25EB05-2248-4805-9CD5-57F3E71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100"/>
            <a:ext cx="10515600" cy="57591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u="sng" dirty="0"/>
              <a:t>Цель</a:t>
            </a:r>
            <a:r>
              <a:rPr lang="ru-RU" sz="3200" dirty="0"/>
              <a:t>: разработка генератора с возможностью перестройки параметров результирующих сверхкоротких импульсов. </a:t>
            </a:r>
            <a:endParaRPr lang="ru-RU" sz="32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ru-RU" sz="3200" dirty="0"/>
          </a:p>
          <a:p>
            <a:pPr marL="0" indent="0" algn="just">
              <a:buNone/>
            </a:pPr>
            <a:r>
              <a:rPr lang="ru-RU" sz="3200" u="sng" dirty="0"/>
              <a:t>Задачи</a:t>
            </a:r>
            <a:r>
              <a:rPr lang="ru-RU" sz="3200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Определение параметров и модели транзисторов в схеме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Разработка модели выходного каскада с учетом особенностей диодов с накоплением заряда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Исследование и включение в модель параметров нагрузки и пассивных элементов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Проверка качественных результатов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38C361-D0D1-40AA-B5E6-6EE31F90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2463A-4118-47FF-8B12-F0111D69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360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идеи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456C1-6AD8-4ADF-A954-9EA63E1A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7869" y="3511550"/>
            <a:ext cx="15982884" cy="738584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C7B17062-0F6A-4E34-A1C0-A0EB18B4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27" y="1204549"/>
            <a:ext cx="5839156" cy="439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7B6B4-5C7F-4DD4-8923-A02D0F031DA8}"/>
              </a:ext>
            </a:extLst>
          </p:cNvPr>
          <p:cNvSpPr txBox="1"/>
          <p:nvPr/>
        </p:nvSpPr>
        <p:spPr>
          <a:xfrm>
            <a:off x="6211872" y="5602104"/>
            <a:ext cx="53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Рис. 2. Иллюстрация момента формирования импульса в предложенной схеме</a:t>
            </a:r>
          </a:p>
        </p:txBody>
      </p:sp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FF4DBC76-3443-428E-AC58-365067BFE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3" t="-8649" r="-1958" b="-4765"/>
          <a:stretch>
            <a:fillRect/>
          </a:stretch>
        </p:blipFill>
        <p:spPr bwMode="auto">
          <a:xfrm>
            <a:off x="1252775" y="889387"/>
            <a:ext cx="3844844" cy="42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E514F-799B-42A2-BF37-50DD845E158C}"/>
              </a:ext>
            </a:extLst>
          </p:cNvPr>
          <p:cNvSpPr txBox="1"/>
          <p:nvPr/>
        </p:nvSpPr>
        <p:spPr>
          <a:xfrm>
            <a:off x="640341" y="5161435"/>
            <a:ext cx="506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Рис. 1. </a:t>
            </a:r>
            <a:r>
              <a:rPr lang="ru-RU" sz="1800" spc="-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Электрическая принципиальная схема генератора СКИ с независимым управлением накачкой и рассасыванием заряда в ДНЗ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E2F93F-09E7-4AD7-80CE-0AA12E6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61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D3454-F195-4C39-BD15-0D08213E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22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Результат работы модели и сравнение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01B16B-74CC-4B2D-98B3-700FA7FA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F1BD16-149B-422A-BBFA-CB66930A0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7" y="487079"/>
            <a:ext cx="4715444" cy="455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0EA69C-F97D-4F37-A8AD-59D238A82B04}"/>
              </a:ext>
            </a:extLst>
          </p:cNvPr>
          <p:cNvSpPr txBox="1"/>
          <p:nvPr/>
        </p:nvSpPr>
        <p:spPr>
          <a:xfrm>
            <a:off x="2126697" y="5549337"/>
            <a:ext cx="74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Рис. 3. Импульс, полученный в модели (а), и реальный импульс (б)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FB7D-7279-4E84-B3DB-8DD8836BFAB2}"/>
              </a:ext>
            </a:extLst>
          </p:cNvPr>
          <p:cNvSpPr txBox="1"/>
          <p:nvPr/>
        </p:nvSpPr>
        <p:spPr>
          <a:xfrm>
            <a:off x="8410325" y="511165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06E8D-F2DD-4099-9F86-9CFE1E43CA0C}"/>
              </a:ext>
            </a:extLst>
          </p:cNvPr>
          <p:cNvSpPr txBox="1"/>
          <p:nvPr/>
        </p:nvSpPr>
        <p:spPr>
          <a:xfrm>
            <a:off x="2574268" y="50438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C5F170-FC89-4C33-9019-A426CCB5C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59" y="586785"/>
            <a:ext cx="5848881" cy="455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9DB0E-6819-411C-A1C2-89A53E86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01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Сравнение с предыдущими результатами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40AFD2-C110-427D-9311-D745CBC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275668-3BA0-458E-9CC4-77B6E2D59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6" y="784748"/>
            <a:ext cx="5848881" cy="45580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06DCE3-90C0-48E2-9126-60846A97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89" y="772980"/>
            <a:ext cx="5797576" cy="4558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AC3779-2F2E-4786-A5C9-8C38ACE1BCAA}"/>
              </a:ext>
            </a:extLst>
          </p:cNvPr>
          <p:cNvSpPr txBox="1"/>
          <p:nvPr/>
        </p:nvSpPr>
        <p:spPr>
          <a:xfrm>
            <a:off x="838200" y="5474379"/>
            <a:ext cx="1070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4. СКИ из генератора с двумя запускающими импульсами (а) и СКИ из типичной схемы генерации (б)</a:t>
            </a:r>
          </a:p>
        </p:txBody>
      </p:sp>
    </p:spTree>
    <p:extLst>
      <p:ext uri="{BB962C8B-B14F-4D97-AF65-F5344CB8AC3E}">
        <p14:creationId xmlns:p14="http://schemas.microsoft.com/office/powerpoint/2010/main" val="220640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804E1-49F3-426B-B35D-8B035513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Возможности перестройки параметров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759BD5-6A59-4F9F-B576-B23BB8F6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026" name="Диаграмма 1">
            <a:extLst>
              <a:ext uri="{FF2B5EF4-FFF2-40B4-BE49-F238E27FC236}">
                <a16:creationId xmlns:a16="http://schemas.microsoft.com/office/drawing/2014/main" id="{6EE06B2C-EF1B-45A1-814D-590B6E40F76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252" y="787250"/>
            <a:ext cx="6111557" cy="237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78F645A-0EF2-4D23-9F2A-89C0440BBD0D}"/>
              </a:ext>
            </a:extLst>
          </p:cNvPr>
          <p:cNvGrpSpPr/>
          <p:nvPr/>
        </p:nvGrpSpPr>
        <p:grpSpPr>
          <a:xfrm>
            <a:off x="6085799" y="2901277"/>
            <a:ext cx="5928401" cy="2755674"/>
            <a:chOff x="5312852" y="2901277"/>
            <a:chExt cx="5928401" cy="2755674"/>
          </a:xfrm>
        </p:grpSpPr>
        <p:graphicFrame>
          <p:nvGraphicFramePr>
            <p:cNvPr id="11" name="Диаграмма 10">
              <a:extLst>
                <a:ext uri="{FF2B5EF4-FFF2-40B4-BE49-F238E27FC236}">
                  <a16:creationId xmlns:a16="http://schemas.microsoft.com/office/drawing/2014/main" id="{5BDE572E-6D18-4EC6-9DAD-5A6B4EBA72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9147470"/>
                </p:ext>
              </p:extLst>
            </p:nvPr>
          </p:nvGraphicFramePr>
          <p:xfrm>
            <a:off x="5312852" y="2901277"/>
            <a:ext cx="5651402" cy="27556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1D01F-66D3-4E9A-81E9-F38F9DBB2644}"/>
                </a:ext>
              </a:extLst>
            </p:cNvPr>
            <p:cNvSpPr txBox="1"/>
            <p:nvPr/>
          </p:nvSpPr>
          <p:spPr>
            <a:xfrm rot="16200000">
              <a:off x="10691872" y="4269425"/>
              <a:ext cx="821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Время, </a:t>
              </a:r>
              <a:r>
                <a:rPr lang="ru-RU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пс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" name="Диаграмма 15">
            <a:extLst>
              <a:ext uri="{FF2B5EF4-FFF2-40B4-BE49-F238E27FC236}">
                <a16:creationId xmlns:a16="http://schemas.microsoft.com/office/drawing/2014/main" id="{BCB0A3BE-D355-4D3C-AA9D-9AFD8BF6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718203"/>
              </p:ext>
            </p:extLst>
          </p:nvPr>
        </p:nvGraphicFramePr>
        <p:xfrm>
          <a:off x="308896" y="2186921"/>
          <a:ext cx="4839504" cy="248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F5CB29-8218-4468-9ACE-9935195777AA}"/>
              </a:ext>
            </a:extLst>
          </p:cNvPr>
          <p:cNvSpPr txBox="1"/>
          <p:nvPr/>
        </p:nvSpPr>
        <p:spPr>
          <a:xfrm>
            <a:off x="1746675" y="5865402"/>
            <a:ext cx="869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Рис. 5. Перестройка параметров СКИ от перестройки запускающих импульсов: изменение задержки между запускающими импульсами (а) и изменение длительности запускающих в модели (б) и на эксперименте (в).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C86FC-AC2D-4B01-BE27-2AF7C249E21C}"/>
              </a:ext>
            </a:extLst>
          </p:cNvPr>
          <p:cNvSpPr txBox="1"/>
          <p:nvPr/>
        </p:nvSpPr>
        <p:spPr>
          <a:xfrm flipH="1">
            <a:off x="2494279" y="4486413"/>
            <a:ext cx="15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D614F-1972-4524-9742-7866A04297BA}"/>
              </a:ext>
            </a:extLst>
          </p:cNvPr>
          <p:cNvSpPr txBox="1"/>
          <p:nvPr/>
        </p:nvSpPr>
        <p:spPr>
          <a:xfrm flipH="1">
            <a:off x="8814877" y="3088986"/>
            <a:ext cx="15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3D6154-D594-448C-80C4-827728A31B3F}"/>
              </a:ext>
            </a:extLst>
          </p:cNvPr>
          <p:cNvSpPr txBox="1"/>
          <p:nvPr/>
        </p:nvSpPr>
        <p:spPr>
          <a:xfrm flipH="1">
            <a:off x="8777854" y="5556878"/>
            <a:ext cx="15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(в)</a:t>
            </a:r>
          </a:p>
        </p:txBody>
      </p:sp>
    </p:spTree>
    <p:extLst>
      <p:ext uri="{BB962C8B-B14F-4D97-AF65-F5344CB8AC3E}">
        <p14:creationId xmlns:p14="http://schemas.microsoft.com/office/powerpoint/2010/main" val="240974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E5DD3-CDC4-45B2-A32E-ADC612BF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Используемые соотношения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15698F-0A0B-4E03-AF0F-432DEFDB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19-317C-421D-AA48-0722D729C6B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1EFB37-8B1C-4E64-AF99-4535A4BA7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5" y="902774"/>
            <a:ext cx="4134856" cy="272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14E2F-DADE-46A7-A26E-0F196360FA57}"/>
              </a:ext>
            </a:extLst>
          </p:cNvPr>
          <p:cNvSpPr txBox="1"/>
          <p:nvPr/>
        </p:nvSpPr>
        <p:spPr>
          <a:xfrm>
            <a:off x="913760" y="3624888"/>
            <a:ext cx="21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6. Ток на диоде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B1AD9D-7198-4B09-A67E-56DDE67F8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514" y="3854745"/>
            <a:ext cx="3466511" cy="22878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31E1E8-99FC-41F9-B820-DB7E74C47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78" y="3809554"/>
            <a:ext cx="3534983" cy="233308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8C97DA-A378-43D2-93F4-7836206E8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0" y="4129502"/>
            <a:ext cx="3374011" cy="22268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D61DD7B-DBB9-4D5D-9BF1-48BBBC316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59" y="1027438"/>
            <a:ext cx="3603455" cy="23782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40F3DD-3B2C-4C87-B2DF-1A35BE06C4FA}"/>
              </a:ext>
            </a:extLst>
          </p:cNvPr>
          <p:cNvSpPr txBox="1"/>
          <p:nvPr/>
        </p:nvSpPr>
        <p:spPr>
          <a:xfrm>
            <a:off x="3596640" y="6306966"/>
            <a:ext cx="476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7. Изменение накопленного заряда в ДНЗ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FE4575-3F5F-46EA-B313-E11CA4978226}"/>
              </a:ext>
            </a:extLst>
          </p:cNvPr>
          <p:cNvSpPr txBox="1"/>
          <p:nvPr/>
        </p:nvSpPr>
        <p:spPr>
          <a:xfrm>
            <a:off x="6449969" y="34290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1E4DF-915D-4655-8588-906DC06929F7}"/>
              </a:ext>
            </a:extLst>
          </p:cNvPr>
          <p:cNvSpPr txBox="1"/>
          <p:nvPr/>
        </p:nvSpPr>
        <p:spPr>
          <a:xfrm>
            <a:off x="2857325" y="6034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4E2B7-261C-43AB-A16E-62814FCCAF6A}"/>
              </a:ext>
            </a:extLst>
          </p:cNvPr>
          <p:cNvSpPr txBox="1"/>
          <p:nvPr/>
        </p:nvSpPr>
        <p:spPr>
          <a:xfrm>
            <a:off x="6626685" y="6034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4B89D2-881A-4DC3-B9A5-B0EBF93FC9CA}"/>
              </a:ext>
            </a:extLst>
          </p:cNvPr>
          <p:cNvSpPr txBox="1"/>
          <p:nvPr/>
        </p:nvSpPr>
        <p:spPr>
          <a:xfrm>
            <a:off x="9994473" y="608060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(г)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56CD46-A9ED-4D3D-A005-D2275DF38ECB}"/>
                  </a:ext>
                </a:extLst>
              </p:cNvPr>
              <p:cNvSpPr txBox="1"/>
              <p:nvPr/>
            </p:nvSpPr>
            <p:spPr>
              <a:xfrm>
                <a:off x="6777796" y="1099666"/>
                <a:ext cx="5495484" cy="1045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ru-RU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ru-RU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ⅇ</m:t>
                                          </m:r>
                                        </m:e>
                                        <m:sup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sz="1600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ru-RU" sz="1600" i="0">
                                                  <a:latin typeface="Cambria Math" panose="02040503050406030204" pitchFamily="18" charset="0"/>
                                                </a:rPr>
                                                <m:t>τFw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ru-RU" sz="1600" i="0">
                                                  <a:latin typeface="Cambria Math" panose="02040503050406030204" pitchFamily="18" charset="0"/>
                                                </a:rPr>
                                                <m:t>τr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iFw</m:t>
                                  </m:r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τr</m:t>
                                  </m:r>
                                </m:e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τFw</m:t>
                                  </m:r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  <m:r>
                                    <m:rPr>
                                      <m:lit/>
                                    </m:rP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ru-RU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ⅇ</m:t>
                                      </m:r>
                                    </m:e>
                                    <m:sup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RU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τFw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τr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p>
                                        <m:sSupPr>
                                          <m:ctrlPr>
                                            <a:rPr lang="ru-RU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ⅇ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ru-RU" sz="1600" i="0">
                                                  <a:latin typeface="Cambria Math" panose="02040503050406030204" pitchFamily="18" charset="0"/>
                                                </a:rPr>
                                                <m:t>τFw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ru-RU" sz="1600" i="0">
                                                  <a:latin typeface="Cambria Math" panose="02040503050406030204" pitchFamily="18" charset="0"/>
                                                </a:rPr>
                                                <m:t>τr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iFw</m:t>
                                  </m:r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τr</m:t>
                                  </m:r>
                                </m:e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56CD46-A9ED-4D3D-A005-D2275DF3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96" y="1099666"/>
                <a:ext cx="5495484" cy="1045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115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264</Words>
  <Application>Microsoft Office PowerPoint</Application>
  <PresentationFormat>Широкоэкранный</PresentationFormat>
  <Paragraphs>46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Bahnschrift Light</vt:lpstr>
      <vt:lpstr>Calibri</vt:lpstr>
      <vt:lpstr>Calibri Light</vt:lpstr>
      <vt:lpstr>Cambria Math</vt:lpstr>
      <vt:lpstr>Times New Roman</vt:lpstr>
      <vt:lpstr>Тема Office</vt:lpstr>
      <vt:lpstr>Модель генератора с контролируемой формой СКИ</vt:lpstr>
      <vt:lpstr>Презентация PowerPoint</vt:lpstr>
      <vt:lpstr>Описание идеи</vt:lpstr>
      <vt:lpstr>Результат работы модели и сравнение</vt:lpstr>
      <vt:lpstr>Сравнение с предыдущими результатами</vt:lpstr>
      <vt:lpstr>Возможности перестройки параметров</vt:lpstr>
      <vt:lpstr>Используемые соотношения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генератора с контролируемой формой СКИ</dc:title>
  <dc:creator>Анастасия Величкина</dc:creator>
  <cp:lastModifiedBy>Анастасия Величкина</cp:lastModifiedBy>
  <cp:revision>12</cp:revision>
  <dcterms:created xsi:type="dcterms:W3CDTF">2024-04-29T14:46:11Z</dcterms:created>
  <dcterms:modified xsi:type="dcterms:W3CDTF">2024-04-30T09:07:33Z</dcterms:modified>
</cp:coreProperties>
</file>