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Величкина" initials="АВ" lastIdx="1" clrIdx="0">
    <p:extLst>
      <p:ext uri="{19B8F6BF-5375-455C-9EA6-DF929625EA0E}">
        <p15:presenceInfo xmlns:p15="http://schemas.microsoft.com/office/powerpoint/2012/main" userId="ca07232102827c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AD9-4A63-BD66-DCBC62750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AD9-4A63-BD66-DCBC62750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Длительность,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F3-4036-BAF6-8E345288E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AA-421C-9010-92045762A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A7E6-4FAA-462F-A32A-991A31C759B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73662-F40E-42B3-94D7-B672AE462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73662-F40E-42B3-94D7-B672AE462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ACF1-B420-4303-83FE-C787502E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624FC-BFBC-4EE6-94A4-A1659084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C9845-5D69-4794-A826-94DADE2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03D-CF70-4AAB-B379-BC80072533E1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6D673-3B54-48A9-AF87-19D4ACD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70949-4859-4F83-975A-F9C7F02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5DCD-2123-4E5D-8096-89168A3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46C20-E7B4-4333-B01D-9674D7D3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3E737-1224-4283-A413-5D16397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F764-3180-4A02-89A4-5BB74BBEBE1B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5AEF4-D2D1-4B37-9F02-7BDAE84F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8F60B-517B-47FB-8B13-FB0BAE9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EE9B5F-8D76-4473-ABFC-E628034A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24FFB-6645-42AA-A2DC-BD8850D0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73721-62EA-4BD0-AF01-076A4A7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6BC-842E-4F50-A325-EA6150BF44E2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EF2DF-BF82-4D8F-8DC0-F96C0B41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B3020-3C57-4069-83A0-7F5ADA8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A56E1-5883-4367-AD7D-395EA04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8C6BC-CDDA-4F46-85DE-A19DF2C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  <a:lvl2pPr>
              <a:defRPr>
                <a:latin typeface="Bahnschrift Light Condensed" panose="020B0502040204020203" pitchFamily="34" charset="0"/>
              </a:defRPr>
            </a:lvl2pPr>
            <a:lvl3pPr>
              <a:defRPr>
                <a:latin typeface="Bahnschrift Light Condensed" panose="020B0502040204020203" pitchFamily="34" charset="0"/>
              </a:defRPr>
            </a:lvl3pPr>
            <a:lvl4pPr>
              <a:defRPr>
                <a:latin typeface="Bahnschrift Light Condensed" panose="020B0502040204020203" pitchFamily="34" charset="0"/>
              </a:defRPr>
            </a:lvl4pPr>
            <a:lvl5pPr>
              <a:defRPr>
                <a:latin typeface="Bahnschrift Light Condensed" panose="020B0502040204020203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EA89B-A7A6-42E4-AFF5-D783A862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1F21-28B0-4F45-9299-C2F2215FBBE1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7E8C0-51DE-4957-97F8-96277FD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2FC06-F7BA-46C9-B5DD-05EDD56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291"/>
            <a:ext cx="2743200" cy="365125"/>
          </a:xfrm>
        </p:spPr>
        <p:txBody>
          <a:bodyPr/>
          <a:lstStyle>
            <a:lvl1pPr>
              <a:defRPr sz="1800">
                <a:latin typeface="Bahnschrift Light Condensed" panose="020B0502040204020203" pitchFamily="34" charset="0"/>
              </a:defRPr>
            </a:lvl1pPr>
          </a:lstStyle>
          <a:p>
            <a:fld id="{7452BA21-2A91-410D-B1C7-2CD52BF95B49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B0B719-BA27-449B-A285-04AD6942A9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AA3CBA0-8DE7-4D52-A0CF-E46BFAB1E5D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0CEB2D2-9459-4A6C-9B1A-CEC77EDC2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72C8777-F384-4CF3-AD8A-2A05DE866D75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90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9B181-2D21-44B2-B1E1-58636EB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3F963-F349-4280-A973-AA3A793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5-4245-42ED-8450-C3C49CA7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A7B-5FF7-4F23-A2F9-6CF085CC7CD4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206FE-9C0C-4ADE-B570-F924C2B0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C9401-06A6-4AD4-8ADC-850238B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2778-899A-4A21-A924-FF5D62B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9BD0-BA22-4888-AA7E-2BFD8E42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A61C5-F97A-488F-BDDE-FE03CD9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269A-5D43-48E7-BA4E-4E6328B7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241D-5D12-45CB-A2A2-FF23BCAF2925}" type="datetime1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260DE0-2170-4017-84D0-CF13BB3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2ED3-9E7D-4ACA-B80A-98A893A7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13DD3-D9AE-45AE-938B-6F33C48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07F40-7D72-49A1-B161-D5486D0E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5059FC-F4B3-4AC6-8657-1C0F7257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EC6DB4-F7A6-49A6-9E9B-C8B34422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3688E6-6317-4E9F-928E-90E7633D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AD131D-20AE-41DA-BDFD-F40398E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4600-FE40-4116-B2E1-B7626B1A985A}" type="datetime1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8EAA4C-841A-4ABC-A0C2-537511E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ED798-4BCD-46C2-8769-BD960FB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F9B8-6171-4A71-A837-4444B2CC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506AF2-FBF4-4421-B32B-13E2696A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60F-CBCD-49B9-8416-FAF4714DD82C}" type="datetime1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D932D-FA15-4006-9AB0-A838652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995E9B-217D-44EC-A221-4274CD2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C7403D-994F-46CC-877D-D2956B7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1648-126C-463F-8037-AD0E78E67EF4}" type="datetime1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E75C4-8CB1-4FCE-815E-CD70284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3AC97-AB83-4A17-BA6D-A4D21B4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F650-6579-49F9-92E9-1508427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8E40-6122-4FD8-A1BA-7AC7676C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B0FD6-B659-4786-A3B3-D6415A53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05816-7F2F-4726-A247-D54A848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CA13-B7B6-4ECF-AE86-66E6443C1526}" type="datetime1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B4B2-0557-423D-83E6-C10A2DB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12BBD-E5AE-410B-B123-B311A9CF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8BF-C6EF-4ED7-A77F-6E7492CC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CD86C-82F6-4D1B-9B00-17819A575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2FF77-E86D-4EFF-BADD-DFED6689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A8AD3-69FB-4DC0-871A-F39E480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B32-F076-46AD-B0E9-E5041FB1E2D6}" type="datetime1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39327D-5BE0-4840-B437-94B1C3E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8F542-3C78-4D8F-9312-DAA766FB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99A48-F840-4DBE-8A98-7A1BE943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05C26-45DB-4FEE-9251-F74E7294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8BE64-C1A4-48D5-A6A3-AAFDC4F9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8CA9-02FB-4AA4-B357-A61A58EA9B55}" type="datetime1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B2B48-94AE-4AA0-B620-CFE75E1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FFB9F-CE21-4D26-9604-6150FC28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6571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100"/>
            <a:ext cx="10515600" cy="5759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u="sng" dirty="0"/>
              <a:t>Цель</a:t>
            </a:r>
            <a:r>
              <a:rPr lang="ru-RU" sz="3200" dirty="0"/>
              <a:t>: разработка нового подхода к измерению параметров ДНЗ для получения более точной модели. </a:t>
            </a:r>
            <a:endParaRPr lang="ru-RU" sz="32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u="sng" dirty="0"/>
              <a:t>Задачи</a:t>
            </a:r>
            <a:r>
              <a:rPr lang="ru-RU" sz="32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определение существующих методик к моделированию ДНЗ и способов определения их параметров; определение их преимуществ и недостатков для достижения поставленной цели;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разработка нового подхода к измерению параметров ДНЗ;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моделирование и изготовление измерительной схемы на основе предложенной методологии.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083-4A14-4F0F-865D-EE2E981C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48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Подходы к моделированию ДНЗ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C6F0DA7B-DF18-4A40-B837-3609338513E3}"/>
              </a:ext>
            </a:extLst>
          </p:cNvPr>
          <p:cNvSpPr/>
          <p:nvPr/>
        </p:nvSpPr>
        <p:spPr>
          <a:xfrm rot="3281430">
            <a:off x="1819373" y="603317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F0C9D782-6881-4104-956B-8B00CB583D5B}"/>
              </a:ext>
            </a:extLst>
          </p:cNvPr>
          <p:cNvSpPr/>
          <p:nvPr/>
        </p:nvSpPr>
        <p:spPr>
          <a:xfrm rot="18318570" flipH="1">
            <a:off x="9920140" y="586085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0D0FDFB-C3EB-450A-9117-C4355472BC0C}"/>
              </a:ext>
            </a:extLst>
          </p:cNvPr>
          <p:cNvSpPr/>
          <p:nvPr/>
        </p:nvSpPr>
        <p:spPr>
          <a:xfrm>
            <a:off x="5869757" y="831198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DCECE-83B6-444C-A5A4-4F9644B0431C}"/>
              </a:ext>
            </a:extLst>
          </p:cNvPr>
          <p:cNvSpPr txBox="1"/>
          <p:nvPr/>
        </p:nvSpPr>
        <p:spPr>
          <a:xfrm>
            <a:off x="838199" y="1707861"/>
            <a:ext cx="197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На основе 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>PIN-</a:t>
            </a:r>
            <a:r>
              <a:rPr lang="ru-RU" sz="2400" dirty="0">
                <a:latin typeface="Bahnschrift" panose="020B0502040204020203" pitchFamily="34" charset="0"/>
              </a:rPr>
              <a:t>диода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3015-C3CA-4E00-BF86-259D61AD78EC}"/>
              </a:ext>
            </a:extLst>
          </p:cNvPr>
          <p:cNvSpPr txBox="1"/>
          <p:nvPr/>
        </p:nvSpPr>
        <p:spPr>
          <a:xfrm>
            <a:off x="4904006" y="2123359"/>
            <a:ext cx="2383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Эквивалентная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ru-RU" sz="2400" dirty="0">
                <a:latin typeface="Bahnschrift" panose="020B0502040204020203" pitchFamily="34" charset="0"/>
              </a:rPr>
              <a:t>схема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315C8-CAFA-48D1-8786-739CF8CAB0C7}"/>
              </a:ext>
            </a:extLst>
          </p:cNvPr>
          <p:cNvSpPr txBox="1"/>
          <p:nvPr/>
        </p:nvSpPr>
        <p:spPr>
          <a:xfrm>
            <a:off x="9625482" y="1729433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Зарядовый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ru-RU" sz="2400" dirty="0">
                <a:latin typeface="Bahnschrift" panose="020B0502040204020203" pitchFamily="34" charset="0"/>
              </a:rPr>
              <a:t>подход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C1B0D1-4403-4425-8ED4-EA93B20C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B9ADD-33F4-41C2-B2F9-89A04ECCEDCE}"/>
              </a:ext>
            </a:extLst>
          </p:cNvPr>
          <p:cNvSpPr txBox="1"/>
          <p:nvPr/>
        </p:nvSpPr>
        <p:spPr>
          <a:xfrm>
            <a:off x="8613568" y="2804414"/>
            <a:ext cx="3805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Учитывает большинство эффектов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Дает точные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Сложно применять при недостатке сведений  о конкретном ДНЗ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E323F-54AD-4E8E-A555-7857BB50E5E5}"/>
              </a:ext>
            </a:extLst>
          </p:cNvPr>
          <p:cNvSpPr txBox="1"/>
          <p:nvPr/>
        </p:nvSpPr>
        <p:spPr>
          <a:xfrm>
            <a:off x="4419701" y="3211690"/>
            <a:ext cx="3805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Легкая реализация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Качественная оценка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 учитывает эффекты в полупроводниковой структуре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 подходит для оптимизации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E1C73-93D4-491B-A118-9BEDEE7FE0B0}"/>
              </a:ext>
            </a:extLst>
          </p:cNvPr>
          <p:cNvSpPr txBox="1"/>
          <p:nvPr/>
        </p:nvSpPr>
        <p:spPr>
          <a:xfrm>
            <a:off x="292408" y="2804414"/>
            <a:ext cx="3805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Учитывает ряд эффектов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Качественное и количественное совпадение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Подходит для оптимизации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Различия в емкости и </a:t>
            </a:r>
            <a:r>
              <a:rPr lang="en-US" dirty="0">
                <a:latin typeface="Bahnschrift" panose="020B0502040204020203" pitchFamily="34" charset="0"/>
              </a:rPr>
              <a:t>I-</a:t>
            </a:r>
            <a:r>
              <a:rPr lang="ru-RU" dirty="0">
                <a:latin typeface="Bahnschrift" panose="020B0502040204020203" pitchFamily="34" charset="0"/>
              </a:rPr>
              <a:t>зоне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Некорректность в определенных режимах</a:t>
            </a:r>
          </a:p>
        </p:txBody>
      </p:sp>
    </p:spTree>
    <p:extLst>
      <p:ext uri="{BB962C8B-B14F-4D97-AF65-F5344CB8AC3E}">
        <p14:creationId xmlns:p14="http://schemas.microsoft.com/office/powerpoint/2010/main" val="17641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72F61-E666-40A1-82FE-F38D489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Предложенная измерительная схема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BF0D45-A13B-4ED6-8D1F-EFB3116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8" y="1345332"/>
            <a:ext cx="4048125" cy="4638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10A7CC-36CC-44E4-9FE4-AAF3A7B0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96" y="1528783"/>
            <a:ext cx="4922046" cy="443246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D880E2-8486-43E3-A458-CED03C8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59CA-9169-40EA-B043-BA4FC7BAC98F}"/>
              </a:ext>
            </a:extLst>
          </p:cNvPr>
          <p:cNvSpPr txBox="1"/>
          <p:nvPr/>
        </p:nvSpPr>
        <p:spPr>
          <a:xfrm>
            <a:off x="639097" y="5799341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1. Схема измерительной установки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51342-D529-4F3C-9A70-8EF50093AEC6}"/>
              </a:ext>
            </a:extLst>
          </p:cNvPr>
          <p:cNvSpPr txBox="1"/>
          <p:nvPr/>
        </p:nvSpPr>
        <p:spPr>
          <a:xfrm>
            <a:off x="6751871" y="5799341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2. Экспериментальный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764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1986CCA-1261-40FA-81C1-B51499BEEA67}"/>
              </a:ext>
            </a:extLst>
          </p:cNvPr>
          <p:cNvGrpSpPr/>
          <p:nvPr/>
        </p:nvGrpSpPr>
        <p:grpSpPr>
          <a:xfrm>
            <a:off x="8169825" y="163060"/>
            <a:ext cx="3900110" cy="6000065"/>
            <a:chOff x="8058065" y="121100"/>
            <a:chExt cx="3900110" cy="600006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A86D26B-A24D-4F77-9F6B-9020CBD22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065" y="121100"/>
              <a:ext cx="3900110" cy="303393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1C20E70-53D2-44DC-8A54-CF68B60E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065" y="3087229"/>
              <a:ext cx="3900109" cy="3033936"/>
            </a:xfrm>
            <a:prstGeom prst="rect">
              <a:avLst/>
            </a:prstGeom>
          </p:spPr>
        </p:pic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851884B-F67F-427B-88EC-346BD682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7501C-B016-4284-9E2D-9A284203882C}"/>
              </a:ext>
            </a:extLst>
          </p:cNvPr>
          <p:cNvSpPr txBox="1"/>
          <p:nvPr/>
        </p:nvSpPr>
        <p:spPr>
          <a:xfrm>
            <a:off x="8678993" y="6163125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3. Импульсы на выходе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измерительной схемы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BDEAC-6A21-458F-BB49-09F605853D25}"/>
              </a:ext>
            </a:extLst>
          </p:cNvPr>
          <p:cNvSpPr txBox="1"/>
          <p:nvPr/>
        </p:nvSpPr>
        <p:spPr>
          <a:xfrm>
            <a:off x="568960" y="800699"/>
            <a:ext cx="7457440" cy="46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u="sng" dirty="0">
                <a:latin typeface="Bahnschrift" panose="020B0502040204020203" pitchFamily="34" charset="0"/>
              </a:rPr>
              <a:t>Предложенная схема позволяет: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Проводить измерения в режиме 1-Омной нагрузки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Проводить измерения с различными вариантами включения диода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Регулировать время накопления и рассасывания заряда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Менять величину тока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Исследовать последовательное включение ДНЗ</a:t>
            </a:r>
          </a:p>
        </p:txBody>
      </p:sp>
    </p:spTree>
    <p:extLst>
      <p:ext uri="{BB962C8B-B14F-4D97-AF65-F5344CB8AC3E}">
        <p14:creationId xmlns:p14="http://schemas.microsoft.com/office/powerpoint/2010/main" val="365675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FE74A5-959D-4821-9168-B3C07F12BE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806"/>
          <a:stretch/>
        </p:blipFill>
        <p:spPr bwMode="auto">
          <a:xfrm>
            <a:off x="937981" y="518160"/>
            <a:ext cx="3306483" cy="3613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7C0401-6E31-4A38-90CF-361C8923D9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5702" y="3608806"/>
            <a:ext cx="2464544" cy="313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90442-826B-453E-B891-8EC2CF562F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1823" y="924392"/>
            <a:ext cx="4028440" cy="302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08878-E2CD-4BA9-A955-406C5253C032}"/>
              </a:ext>
            </a:extLst>
          </p:cNvPr>
          <p:cNvSpPr txBox="1"/>
          <p:nvPr/>
        </p:nvSpPr>
        <p:spPr>
          <a:xfrm>
            <a:off x="772039" y="4131776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4. Принципиальная схема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95748-ADEA-4B13-A3F1-25300D66DA36}"/>
              </a:ext>
            </a:extLst>
          </p:cNvPr>
          <p:cNvSpPr txBox="1"/>
          <p:nvPr/>
        </p:nvSpPr>
        <p:spPr>
          <a:xfrm>
            <a:off x="8054253" y="399933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6. Формирование импульса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4FEF-C644-42A3-9514-50076D41BD5F}"/>
              </a:ext>
            </a:extLst>
          </p:cNvPr>
          <p:cNvSpPr txBox="1"/>
          <p:nvPr/>
        </p:nvSpPr>
        <p:spPr>
          <a:xfrm>
            <a:off x="4084872" y="6463877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5. Экспериментальный образец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1DE4E-B930-419A-A376-FDD6454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1E15546-D39E-4F5E-B077-5B4D9BBC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9" y="-10772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1654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B430F8-C060-4BD0-B94F-9C3F31FF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35437"/>
              </p:ext>
            </p:extLst>
          </p:nvPr>
        </p:nvGraphicFramePr>
        <p:xfrm>
          <a:off x="392747" y="1335743"/>
          <a:ext cx="5940425" cy="304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0384BA-E138-4271-8AA2-FC2EF0D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8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Результаты эксперимента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E6C4C-CDFF-4611-9259-D4EBD04E9535}"/>
              </a:ext>
            </a:extLst>
          </p:cNvPr>
          <p:cNvSpPr txBox="1"/>
          <p:nvPr/>
        </p:nvSpPr>
        <p:spPr>
          <a:xfrm>
            <a:off x="392747" y="4512013"/>
            <a:ext cx="594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7. Зависимости параметров результирующих импульсов от задержки между процессами накопления и рассасывания заряда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80409"/>
              </p:ext>
            </p:extLst>
          </p:nvPr>
        </p:nvGraphicFramePr>
        <p:xfrm>
          <a:off x="7585552" y="614090"/>
          <a:ext cx="4057650" cy="297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4984"/>
              </p:ext>
            </p:extLst>
          </p:nvPr>
        </p:nvGraphicFramePr>
        <p:xfrm>
          <a:off x="7583682" y="3351183"/>
          <a:ext cx="4114800" cy="298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8F989F-E7A0-46AC-BFE8-CC3FFE2821D4}"/>
              </a:ext>
            </a:extLst>
          </p:cNvPr>
          <p:cNvSpPr txBox="1"/>
          <p:nvPr/>
        </p:nvSpPr>
        <p:spPr>
          <a:xfrm>
            <a:off x="7535069" y="6173184"/>
            <a:ext cx="463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8. Зависимость от длительности накопления заряда</a:t>
            </a:r>
          </a:p>
        </p:txBody>
      </p:sp>
    </p:spTree>
    <p:extLst>
      <p:ext uri="{BB962C8B-B14F-4D97-AF65-F5344CB8AC3E}">
        <p14:creationId xmlns:p14="http://schemas.microsoft.com/office/powerpoint/2010/main" val="864333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292</Words>
  <Application>Microsoft Office PowerPoint</Application>
  <PresentationFormat>Широкоэкранный</PresentationFormat>
  <Paragraphs>65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Light</vt:lpstr>
      <vt:lpstr>Bahnschrift Light Condensed</vt:lpstr>
      <vt:lpstr>Calibri</vt:lpstr>
      <vt:lpstr>Calibri Light</vt:lpstr>
      <vt:lpstr>Times New Roman</vt:lpstr>
      <vt:lpstr>Тема Office</vt:lpstr>
      <vt:lpstr>Что-то по генераторам крутое</vt:lpstr>
      <vt:lpstr>Презентация PowerPoint</vt:lpstr>
      <vt:lpstr>Подходы к моделированию ДНЗ</vt:lpstr>
      <vt:lpstr>Предложенная измерительная схема</vt:lpstr>
      <vt:lpstr>Презентация PowerPoint</vt:lpstr>
      <vt:lpstr>Схема генератора</vt:lpstr>
      <vt:lpstr>Результаты эксперимента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Очень красивая преза про какую-то дичь</dc:title>
  <dc:creator>Anastasia</dc:creator>
  <cp:lastModifiedBy>Анастасия Величкина</cp:lastModifiedBy>
  <cp:revision>18</cp:revision>
  <dcterms:created xsi:type="dcterms:W3CDTF">2024-01-27T08:46:25Z</dcterms:created>
  <dcterms:modified xsi:type="dcterms:W3CDTF">2024-04-29T15:39:34Z</dcterms:modified>
</cp:coreProperties>
</file>