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48"/>
  </p:notesMasterIdLst>
  <p:sldIdLst>
    <p:sldId id="256" r:id="rId6"/>
    <p:sldId id="29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5145088"/>
  <p:notesSz cx="9144000" cy="6858000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4" name="Rectangle 2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1336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65" name="Rectangle 21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16625" cy="477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0" y="0"/>
            <a:ext cx="32623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278313" y="0"/>
            <a:ext cx="32623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0" y="10156825"/>
            <a:ext cx="32623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4961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C0F6A11D-2FE4-47C8-BDFF-64F7BE3024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8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0B5EDA-E8C5-4EB9-99C6-8FF366A4C3DE}" type="slidenum">
              <a:rPr lang="en-US"/>
              <a:pPr/>
              <a:t>1</a:t>
            </a:fld>
            <a:endParaRPr 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6929C9B-B912-4B4A-85CB-7E3E9BEA9CE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C8987F7-3C0E-4D41-B154-1F771E997154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A1AB15-07E5-4BE9-B6C9-8C19977D9139}" type="slidenum">
              <a:rPr lang="en-US"/>
              <a:pPr/>
              <a:t>11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7CEAB60-3720-4C70-B5A1-D7ABCF270180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E83AB4-530A-4AA0-B5BC-95928191F50C}" type="slidenum">
              <a:rPr lang="en-US"/>
              <a:pPr/>
              <a:t>12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EB4AD5BE-68D2-42F5-8396-28399D5B6FC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89D288-D9C8-4EB2-AB66-D8B8C7AA8106}" type="slidenum">
              <a:rPr lang="en-US"/>
              <a:pPr/>
              <a:t>13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4F8387A-B472-426D-B0D6-048BB1358517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1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29AF1E-6D1A-4E26-B7D6-DD1C985305C8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04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FC8A1A-1AFB-49A6-AC0E-CE283BA4FD58}" type="slidenum">
              <a:rPr lang="en-US"/>
              <a:pPr/>
              <a:t>14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AA06490-9F45-4720-B842-07E4BEDCD8B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EC9631-295C-476A-9427-43243FD9A76E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14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7637D5-715A-4209-AA80-90A5C4D16C5D}" type="slidenum">
              <a:rPr lang="en-US"/>
              <a:pPr/>
              <a:t>15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CF083D2-B7A5-4AEB-8BBE-0AACE9529B1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F2CCAB9-B4E4-4A97-B330-BA40FD4D4123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24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C6FB9D-A361-49A1-9595-DBF2CF78447B}" type="slidenum">
              <a:rPr lang="en-US"/>
              <a:pPr/>
              <a:t>16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30FBFCD9-F480-4721-B29F-9C97926EA66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983284-BB1A-40EB-A1AC-CCFCD37DBECC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34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9CC55E-0812-410A-B8D9-C3B026F21B34}" type="slidenum">
              <a:rPr lang="en-US"/>
              <a:pPr/>
              <a:t>17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139117F-E8F5-44B5-BA5C-92D118E061AE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C7DDC30-3EA5-4966-B3E7-106CF54D002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45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48DF2F-8FB9-4612-9E7C-DC140F579A44}" type="slidenum">
              <a:rPr lang="en-US"/>
              <a:pPr/>
              <a:t>18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37C3FC22-26F1-4818-8DC5-4D9D78CD7DC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50CDC1C-6D27-41D2-9F8B-26528D92D220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55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71EB40-3AC6-447E-BEF7-CD88093D4B3C}" type="slidenum">
              <a:rPr lang="en-US"/>
              <a:pPr/>
              <a:t>19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29C464A-8039-45C9-8229-FD0F97F7F19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E8B1935-1E9D-45FC-9B39-B515A60036E2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2855F3-36D2-4BAE-9F90-568D0E9E3759}" type="slidenum">
              <a:rPr lang="en-US"/>
              <a:pPr/>
              <a:t>20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61E4C9A-86C7-4991-80AF-24161303E77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BF34B0F-5B91-4CBF-A9F1-BAB49A356349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75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ABAB1F-5409-40DA-A138-ADD44FE5C94C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B1C4231-5BB4-4F9A-BFC8-42C661C5A21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446DE6-81AC-452D-8645-849275907297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D00C6E-732A-45D8-8B13-D74906D14B7C}" type="slidenum">
              <a:rPr lang="en-US"/>
              <a:pPr/>
              <a:t>21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EE29756-27AE-4E86-93EC-DDBD4CF8322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240346B-5E98-453F-9254-BC4825E617DD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86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3F9510-BD9C-4D96-873D-D4753C8DF002}" type="slidenum">
              <a:rPr lang="en-US"/>
              <a:pPr/>
              <a:t>22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EC861C6-21BA-4FFC-BAC4-F86240682BC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9C37432-DFA8-4692-BC1D-E52856781709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96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95E0B7-9056-451C-ACCB-BB62A8CC205F}" type="slidenum">
              <a:rPr lang="en-US"/>
              <a:pPr/>
              <a:t>23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FE9BCAAA-8F8A-408D-9CDF-2924192DB58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CE2C06-6254-4F9D-AEBC-B8876A5EF7F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06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DE6FDD-C466-4F16-9F10-AE8679B58EDB}" type="slidenum">
              <a:rPr lang="en-US"/>
              <a:pPr/>
              <a:t>24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46686B98-6442-4901-A443-CD57D27ED31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A72F1B8-4F96-4802-A64E-2C908D7AEF98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16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69B1A1-028A-4D7B-BF52-BF99FF099C2D}" type="slidenum">
              <a:rPr lang="en-US"/>
              <a:pPr/>
              <a:t>25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1C522D5-83CA-455C-9451-74C8A5BE93C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9146D26-C67E-46E9-856F-4C9375AD7D05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27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41D81D-1ABA-4774-99EF-158BA3C84F57}" type="slidenum">
              <a:rPr lang="en-US"/>
              <a:pPr/>
              <a:t>26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F129DBEB-7EF9-42C9-9B0F-2334A1A5263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A68F71-D537-41CB-8AC7-A231AC65BBD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373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4BCCAD-E163-4804-909A-DDC61384451A}" type="slidenum">
              <a:rPr lang="en-US"/>
              <a:pPr/>
              <a:t>27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E7232407-D8AF-48D0-9C32-A969DADD977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010E284-5601-4B57-8800-B7DE007BCB9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47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E38D9-406E-4E03-94AD-254A9BBA53DA}" type="slidenum">
              <a:rPr lang="en-US"/>
              <a:pPr/>
              <a:t>28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3D06F42E-8144-49CE-B5D8-1D8674609BB0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2329AAE-300E-42C0-8C36-E4987E289255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D5BBD6-B33E-4533-8F7A-1DE0F394A25B}" type="slidenum">
              <a:rPr lang="en-US"/>
              <a:pPr/>
              <a:t>29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67B79C1-BC81-4A6F-8DDD-5B95CA584BA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48CC20-008C-4812-B363-874F3B4B4259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B344B0-07CF-4195-850B-9A64FD55B5C1}" type="slidenum">
              <a:rPr lang="en-US"/>
              <a:pPr/>
              <a:t>30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0EA5DAD3-BBE1-4796-A2E6-150DF1AFAD5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FF3D4DF-33D4-4607-802D-0EDEEEC95C1E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F2D3D1-2146-4F17-B79E-7E1FAF7C7483}" type="slidenum">
              <a:rPr lang="en-US"/>
              <a:pPr/>
              <a:t>4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6E66664-74C0-49C1-A58A-B06BB6F3E28D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61A0D77-8DC8-40F7-AF28-F79FB328A8F2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15900" indent="-18415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EJBs can now be packaged in a WAR file, no special EAR packaging, no Deployment Descriptors.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Servlet provide extension points, </a:t>
            </a:r>
            <a:r>
              <a:rPr lang="en-US" sz="400" b="1" i="1">
                <a:solidFill>
                  <a:srgbClr val="000000"/>
                </a:solidFill>
              </a:rPr>
              <a:t>web-fragments</a:t>
            </a:r>
            <a:r>
              <a:rPr lang="en-US" sz="400" b="1">
                <a:solidFill>
                  <a:srgbClr val="000000"/>
                </a:solidFill>
              </a:rPr>
              <a:t>, that allow third-party frameworks to be easily integrated with Java EE applications. CDI extension points allow to extend the platform by providing additional functionality.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The deployment descriptors are mostly optional, most of the information typically required in web.xml is now captured using annotations.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CDI provides a type-safe means for dependency injection which is much better than any of the proprietary frameworks.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CDI also  provides a light-weight substitute for publish/subscribe where a Producer bean “produces” the event and a Consumer bean “consumes” the event.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JSF now standardized on Facelets. You can still use JSP but Facelets require XHTML/CSS for the viewing tier and all the model and controller sits in the backing bean. And BTW you don’t need a separate backing bean as CDI bridges the gap by allowing EJB to be used directly in a Facelet.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The EJB spec defines a standard API that allows to run an in-VM EJB container.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The EJB spec also provides a simplified cron-like syntax to create timer objects. Just add @Schedule on a business method and the container will create the timers.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EJBs are a single file, does not require an interface or any other “supporting” class.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Web Profile allows to expand the overall scope of the Java EE platform. Allowing only a subset of the platform to be implemented has allowed vendors like Caucho and TomEE to get the Java EE compatibility branding.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47CC6-0469-42FE-B617-064289BEE9D9}" type="slidenum">
              <a:rPr lang="en-US"/>
              <a:pPr/>
              <a:t>31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69D8125-0EE4-4F51-B92A-87C28463962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CFF121-C5D0-46AB-93E3-33D9E685A62D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88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EDCA6E-CE02-4B10-9196-007931BE8E83}" type="slidenum">
              <a:rPr lang="en-US"/>
              <a:pPr/>
              <a:t>32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B589F6F-E48E-41CA-8A0F-4F837CB11AF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A049C10-B785-413D-8A99-C356AB3576F1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C5A923-F95F-40FA-B58F-7E7103D3438C}" type="slidenum">
              <a:rPr lang="en-US"/>
              <a:pPr/>
              <a:t>33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9B74FF14-E510-4547-A971-8793424DA47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50A276E-502E-43E3-AD2C-86C54217CB66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7AD7C-83FF-4A45-A357-2BFE5B0F7743}" type="slidenum">
              <a:rPr lang="en-US"/>
              <a:pPr/>
              <a:t>34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AC7727DD-FC5B-4D43-BD0C-5A65DE64D15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5A5B0DA-9E73-4DA1-930D-4FE7AD8E9C1D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7ED153-C68B-48E9-BFFB-9D2CCA25061E}" type="slidenum">
              <a:rPr lang="en-US"/>
              <a:pPr/>
              <a:t>35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A33942B-5F40-4643-BC71-BF038FF1FE8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EFC278-B338-4F25-99DB-6FF85019CCCF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B5D0E8-18C2-4995-949A-C86729B0C05A}" type="slidenum">
              <a:rPr lang="en-US"/>
              <a:pPr/>
              <a:t>36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56D9730-660C-4607-85BC-7F14FD57B07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877F069-6A1D-49CD-8586-C54E21774C5F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860EB7-17BA-4913-BEC3-BEB607FF1C67}" type="slidenum">
              <a:rPr lang="en-US"/>
              <a:pPr/>
              <a:t>37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A8F4445-CCAF-474E-A50B-4AA1D4BB427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AE5F42-6F5B-49FC-902F-09C9DBF9B7A3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49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73660B-0D84-4F54-A698-B9F36380F299}" type="slidenum">
              <a:rPr lang="en-US"/>
              <a:pPr/>
              <a:t>38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FD04628-9A76-4FD8-9499-9F2BFD1CCBC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EFFC29C-E855-451D-A347-6983BB503BB3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60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26389-A588-43D2-B92B-CE624647F6B8}" type="slidenum">
              <a:rPr lang="en-US"/>
              <a:pPr/>
              <a:t>39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7BAB40-88B8-4524-BAD8-87EA6342922D}" type="slidenum">
              <a:rPr lang="en-US"/>
              <a:pPr/>
              <a:t>40</a:t>
            </a:fld>
            <a:endParaRPr 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94A8EE-A146-4AEE-B1AC-02509B554741}" type="slidenum">
              <a:rPr lang="en-US"/>
              <a:pPr/>
              <a:t>5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9C9295B3-B451-4322-AE95-5CFBFAF02CFE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22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1B588D-1DE9-4530-B878-7DD4604AC546}" type="slidenum">
              <a:rPr lang="en-US"/>
              <a:pPr/>
              <a:t>41</a:t>
            </a:fld>
            <a:endParaRPr lang="en-U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D704AB-67C8-496E-A14E-13F62A18B113}" type="slidenum">
              <a:rPr lang="en-US"/>
              <a:pPr/>
              <a:t>42</a:t>
            </a:fld>
            <a:endParaRPr 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62EFD7-5999-418A-A059-7762CC9CDB48}" type="slidenum">
              <a:rPr lang="en-US"/>
              <a:pPr/>
              <a:t>6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A4C8B39F-FF69-4E1D-A5DE-6A78AB5FC74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32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78EE54-434D-457D-9404-1F8D0D9BF94B}" type="slidenum">
              <a:rPr lang="en-US"/>
              <a:pPr/>
              <a:t>7</a:t>
            </a:fld>
            <a:endParaRPr 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46F829A8-E35B-4062-8E49-9D7E05AA5E4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42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E83AC2-3B2C-4F9C-9E4B-C6A01C005D64}" type="slidenum">
              <a:rPr lang="en-US"/>
              <a:pPr/>
              <a:t>8</a:t>
            </a:fld>
            <a:endParaRPr lang="en-U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C6E4057-10CF-4615-8DDD-370CBF40E21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52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72660C-FD35-4FAD-BDF0-FE9EDC30353D}" type="slidenum">
              <a:rPr lang="en-US"/>
              <a:pPr/>
              <a:t>9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F3553EA-0477-4F6D-BD06-429AAA1BCBE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88F084F-38FA-469F-8453-C685A6C2041F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563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648393-428E-4628-A7E9-9CFAD6A56807}" type="slidenum">
              <a:rPr lang="en-US"/>
              <a:pPr/>
              <a:t>10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16CDBE5B-153C-4EE5-A252-C784F08EFF9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06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6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1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30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734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9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93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49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7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787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58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49224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26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12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869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5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29655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08038" y="1163638"/>
            <a:ext cx="39687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29188" y="1163638"/>
            <a:ext cx="39687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19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529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30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57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99099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4295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55195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874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80225" y="201613"/>
            <a:ext cx="2024063" cy="49291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8038" y="201613"/>
            <a:ext cx="5919787" cy="49291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48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978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93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347192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48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74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4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770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5268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207180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718360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5293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203325"/>
            <a:ext cx="2049462" cy="29511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5995988" cy="29511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404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F56B7A-FB4D-43FB-B92C-E8E7F9E35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4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2DBE5F-98ED-4DE2-992E-080B8FA3DF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63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BFD5E9-ABA9-4241-BB12-3A3EDD8DF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0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DEA5BD-66E7-4662-80AF-D2CD608438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026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CE1B998-23A3-4C84-8925-85EA0C96C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3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312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5BB05C-1CBA-4001-85DA-D481D2C23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40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920300-396C-4D41-B3F5-291D77C6B6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40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35849B8-7706-4C8C-A4A4-4FC99A526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74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E80478-1D5E-4B37-952B-DEE1B2D2FD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49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CB5D3C-4FD1-4684-A566-BFF97D41D8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305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47784C7-9AB5-4B93-902B-55B31A4E5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8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9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747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052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rgbClr val="5382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8" y="4732338"/>
            <a:ext cx="1073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419600"/>
            <a:ext cx="11049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82B5ABC-080F-41FB-B6C4-E77074A1AE6F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">
                <a:solidFill>
                  <a:srgbClr val="292929"/>
                </a:solidFill>
              </a:rPr>
              <a:t>Copyright © 2012, Oracle and/or its affiliates. All rights reserved.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092450" y="4875213"/>
            <a:ext cx="2254250" cy="182562"/>
            <a:chOff x="1948" y="3071"/>
            <a:chExt cx="1420" cy="115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993" y="3071"/>
              <a:ext cx="1375" cy="115"/>
            </a:xfrm>
            <a:custGeom>
              <a:avLst/>
              <a:gdLst>
                <a:gd name="G0" fmla="+- 6253 0 0"/>
                <a:gd name="G1" fmla="+- 1 0 0"/>
                <a:gd name="G2" fmla="+- 65535 0 0"/>
                <a:gd name="G3" fmla="*/ 1 16385 2"/>
                <a:gd name="G4" fmla="*/ 1 1273 10240"/>
                <a:gd name="T0" fmla="*/ 1393 w 1393"/>
                <a:gd name="T1" fmla="*/ 62 h 123"/>
                <a:gd name="T2" fmla="*/ 697 w 1393"/>
                <a:gd name="T3" fmla="*/ 123 h 123"/>
                <a:gd name="T4" fmla="*/ 0 w 1393"/>
                <a:gd name="T5" fmla="*/ 62 h 123"/>
                <a:gd name="T6" fmla="*/ 697 w 1393"/>
                <a:gd name="T7" fmla="*/ 0 h 123"/>
                <a:gd name="T8" fmla="*/ 0 w 1393"/>
                <a:gd name="T9" fmla="*/ 0 h 123"/>
                <a:gd name="T10" fmla="*/ 1393 w 1393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93" h="123">
                  <a:moveTo>
                    <a:pt x="0" y="0"/>
                  </a:moveTo>
                  <a:lnTo>
                    <a:pt x="6253" y="0"/>
                  </a:lnTo>
                  <a:lnTo>
                    <a:pt x="6253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560" tIns="17280" rIns="34560" bIns="17280"/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600">
                  <a:solidFill>
                    <a:srgbClr val="292929"/>
                  </a:solidFill>
                </a:rPr>
                <a:t>Insert Information Protection Policy Classification from Slide 8</a:t>
              </a: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1947" y="3085"/>
              <a:ext cx="24" cy="38"/>
            </a:xfrm>
            <a:prstGeom prst="line">
              <a:avLst/>
            </a:prstGeom>
            <a:noFill/>
            <a:ln w="6480" cap="sq">
              <a:solidFill>
                <a:srgbClr val="26262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5" name="Freeform 11"/>
          <p:cNvSpPr>
            <a:spLocks noChangeArrowheads="1"/>
          </p:cNvSpPr>
          <p:nvPr/>
        </p:nvSpPr>
        <p:spPr bwMode="auto">
          <a:xfrm>
            <a:off x="6105525" y="4813300"/>
            <a:ext cx="2895600" cy="385763"/>
          </a:xfrm>
          <a:custGeom>
            <a:avLst/>
            <a:gdLst>
              <a:gd name="G0" fmla="+- 8043 0 0"/>
              <a:gd name="G1" fmla="+- 1 0 0"/>
              <a:gd name="G2" fmla="+- 65535 0 0"/>
              <a:gd name="G3" fmla="*/ 1 16385 2"/>
              <a:gd name="G4" fmla="*/ 1 1273 10240"/>
              <a:gd name="T0" fmla="*/ 2895600 w 2895600"/>
              <a:gd name="T1" fmla="*/ 192882 h 385763"/>
              <a:gd name="T2" fmla="*/ 1447800 w 2895600"/>
              <a:gd name="T3" fmla="*/ 385763 h 385763"/>
              <a:gd name="T4" fmla="*/ 0 w 2895600"/>
              <a:gd name="T5" fmla="*/ 192882 h 385763"/>
              <a:gd name="T6" fmla="*/ 1447800 w 2895600"/>
              <a:gd name="T7" fmla="*/ 0 h 385763"/>
              <a:gd name="T8" fmla="*/ 0 w 2895600"/>
              <a:gd name="T9" fmla="*/ 0 h 385763"/>
              <a:gd name="T10" fmla="*/ 2895600 w 2895600"/>
              <a:gd name="T11" fmla="*/ 385763 h 385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895600" h="385763">
                <a:moveTo>
                  <a:pt x="0" y="0"/>
                </a:moveTo>
                <a:lnTo>
                  <a:pt x="8043" y="0"/>
                </a:lnTo>
                <a:lnTo>
                  <a:pt x="8043" y="1072"/>
                </a:lnTo>
                <a:lnTo>
                  <a:pt x="0" y="10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813"/>
            <a:ext cx="9144000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2975"/>
            <a:ext cx="59372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5276850" y="4765675"/>
            <a:ext cx="742950" cy="274638"/>
          </a:xfrm>
          <a:custGeom>
            <a:avLst/>
            <a:gdLst>
              <a:gd name="G0" fmla="+- 2064 0 0"/>
              <a:gd name="G1" fmla="*/ 1 0 0"/>
              <a:gd name="G2" fmla="+- 65535 0 0"/>
              <a:gd name="G3" fmla="*/ 1 16385 2"/>
              <a:gd name="G4" fmla="*/ 1 1273 10240"/>
              <a:gd name="T0" fmla="*/ 742950 w 742950"/>
              <a:gd name="T1" fmla="*/ 137319 h 274638"/>
              <a:gd name="T2" fmla="*/ 371475 w 742950"/>
              <a:gd name="T3" fmla="*/ 274638 h 274638"/>
              <a:gd name="T4" fmla="*/ 0 w 742950"/>
              <a:gd name="T5" fmla="*/ 137319 h 274638"/>
              <a:gd name="T6" fmla="*/ 371475 w 742950"/>
              <a:gd name="T7" fmla="*/ 0 h 274638"/>
              <a:gd name="T8" fmla="*/ 0 w 742950"/>
              <a:gd name="T9" fmla="*/ 0 h 274638"/>
              <a:gd name="T10" fmla="*/ 742950 w 742950"/>
              <a:gd name="T11" fmla="*/ 274638 h 274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42950" h="274638">
                <a:moveTo>
                  <a:pt x="0" y="0"/>
                </a:moveTo>
                <a:lnTo>
                  <a:pt x="2064" y="0"/>
                </a:lnTo>
                <a:lnTo>
                  <a:pt x="2064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6E7B64-3D65-4FBA-B66E-02167A0D18F2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1" name="Freeform 3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762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1388"/>
            <a:ext cx="593725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5276850" y="4765675"/>
            <a:ext cx="742950" cy="274638"/>
          </a:xfrm>
          <a:custGeom>
            <a:avLst/>
            <a:gdLst>
              <a:gd name="G0" fmla="+- 2064 0 0"/>
              <a:gd name="G1" fmla="*/ 1 0 0"/>
              <a:gd name="G2" fmla="+- 65535 0 0"/>
              <a:gd name="G3" fmla="*/ 1 16385 2"/>
              <a:gd name="G4" fmla="*/ 1 1273 10240"/>
              <a:gd name="T0" fmla="*/ 742950 w 742950"/>
              <a:gd name="T1" fmla="*/ 137319 h 274638"/>
              <a:gd name="T2" fmla="*/ 371475 w 742950"/>
              <a:gd name="T3" fmla="*/ 274638 h 274638"/>
              <a:gd name="T4" fmla="*/ 0 w 742950"/>
              <a:gd name="T5" fmla="*/ 137319 h 274638"/>
              <a:gd name="T6" fmla="*/ 371475 w 742950"/>
              <a:gd name="T7" fmla="*/ 0 h 274638"/>
              <a:gd name="T8" fmla="*/ 0 w 742950"/>
              <a:gd name="T9" fmla="*/ 0 h 274638"/>
              <a:gd name="T10" fmla="*/ 742950 w 742950"/>
              <a:gd name="T11" fmla="*/ 274638 h 274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42950" h="274638">
                <a:moveTo>
                  <a:pt x="0" y="0"/>
                </a:moveTo>
                <a:lnTo>
                  <a:pt x="2064" y="0"/>
                </a:lnTo>
                <a:lnTo>
                  <a:pt x="2064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B3A8307-DCF3-4A60-9A33-D380408C42D6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Freeform 3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762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1388"/>
            <a:ext cx="593725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8038" y="201613"/>
            <a:ext cx="80962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8038" y="1163638"/>
            <a:ext cx="8089900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rgbClr val="5382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8" y="4732338"/>
            <a:ext cx="1073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419600"/>
            <a:ext cx="11049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126C99-9766-4516-ADF9-3D1A1B0562C0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">
                <a:solidFill>
                  <a:srgbClr val="292929"/>
                </a:solidFill>
              </a:rPr>
              <a:t>Copyright © 2012, Oracle and/or its affiliates. All rights reserved.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3092450" y="4875213"/>
            <a:ext cx="2254250" cy="182562"/>
            <a:chOff x="1948" y="3071"/>
            <a:chExt cx="1420" cy="115"/>
          </a:xfrm>
        </p:grpSpPr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1993" y="3071"/>
              <a:ext cx="1375" cy="115"/>
            </a:xfrm>
            <a:custGeom>
              <a:avLst/>
              <a:gdLst>
                <a:gd name="G0" fmla="+- 6253 0 0"/>
                <a:gd name="G1" fmla="+- 1 0 0"/>
                <a:gd name="G2" fmla="+- 65535 0 0"/>
                <a:gd name="G3" fmla="*/ 1 16385 2"/>
                <a:gd name="G4" fmla="*/ 1 1273 10240"/>
                <a:gd name="T0" fmla="*/ 1393 w 1393"/>
                <a:gd name="T1" fmla="*/ 62 h 123"/>
                <a:gd name="T2" fmla="*/ 697 w 1393"/>
                <a:gd name="T3" fmla="*/ 123 h 123"/>
                <a:gd name="T4" fmla="*/ 0 w 1393"/>
                <a:gd name="T5" fmla="*/ 62 h 123"/>
                <a:gd name="T6" fmla="*/ 697 w 1393"/>
                <a:gd name="T7" fmla="*/ 0 h 123"/>
                <a:gd name="T8" fmla="*/ 0 w 1393"/>
                <a:gd name="T9" fmla="*/ 0 h 123"/>
                <a:gd name="T10" fmla="*/ 1393 w 1393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93" h="123">
                  <a:moveTo>
                    <a:pt x="0" y="0"/>
                  </a:moveTo>
                  <a:lnTo>
                    <a:pt x="6253" y="0"/>
                  </a:lnTo>
                  <a:lnTo>
                    <a:pt x="6253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560" tIns="17280" rIns="34560" bIns="17280"/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600">
                  <a:solidFill>
                    <a:srgbClr val="292929"/>
                  </a:solidFill>
                </a:rPr>
                <a:t>Insert Information Protection Policy Classification from Slide 8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H="1">
              <a:off x="1947" y="3085"/>
              <a:ext cx="24" cy="38"/>
            </a:xfrm>
            <a:prstGeom prst="line">
              <a:avLst/>
            </a:prstGeom>
            <a:noFill/>
            <a:ln w="6480" cap="sq">
              <a:solidFill>
                <a:srgbClr val="26262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7" name="Freeform 11"/>
          <p:cNvSpPr>
            <a:spLocks noChangeArrowheads="1"/>
          </p:cNvSpPr>
          <p:nvPr/>
        </p:nvSpPr>
        <p:spPr bwMode="auto">
          <a:xfrm>
            <a:off x="6105525" y="4813300"/>
            <a:ext cx="2895600" cy="385763"/>
          </a:xfrm>
          <a:custGeom>
            <a:avLst/>
            <a:gdLst>
              <a:gd name="G0" fmla="+- 8043 0 0"/>
              <a:gd name="G1" fmla="+- 1 0 0"/>
              <a:gd name="G2" fmla="+- 65535 0 0"/>
              <a:gd name="G3" fmla="*/ 1 16385 2"/>
              <a:gd name="G4" fmla="*/ 1 1273 10240"/>
              <a:gd name="T0" fmla="*/ 2895600 w 2895600"/>
              <a:gd name="T1" fmla="*/ 192882 h 385763"/>
              <a:gd name="T2" fmla="*/ 1447800 w 2895600"/>
              <a:gd name="T3" fmla="*/ 385763 h 385763"/>
              <a:gd name="T4" fmla="*/ 0 w 2895600"/>
              <a:gd name="T5" fmla="*/ 192882 h 385763"/>
              <a:gd name="T6" fmla="*/ 1447800 w 2895600"/>
              <a:gd name="T7" fmla="*/ 0 h 385763"/>
              <a:gd name="T8" fmla="*/ 0 w 2895600"/>
              <a:gd name="T9" fmla="*/ 0 h 385763"/>
              <a:gd name="T10" fmla="*/ 2895600 w 2895600"/>
              <a:gd name="T11" fmla="*/ 385763 h 385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895600" h="385763">
                <a:moveTo>
                  <a:pt x="0" y="0"/>
                </a:moveTo>
                <a:lnTo>
                  <a:pt x="8043" y="0"/>
                </a:lnTo>
                <a:lnTo>
                  <a:pt x="8043" y="1072"/>
                </a:lnTo>
                <a:lnTo>
                  <a:pt x="0" y="10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813"/>
            <a:ext cx="9144000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2975"/>
            <a:ext cx="59372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98613"/>
            <a:ext cx="7740650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4768850"/>
            <a:ext cx="2114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24200" y="4768850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8850"/>
            <a:ext cx="21018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Times New Roman" pitchFamily="16" charset="0"/>
                <a:cs typeface="Droid Sans Fallback" charset="0"/>
              </a:defRPr>
            </a:lvl1pPr>
          </a:lstStyle>
          <a:p>
            <a:fld id="{F80667F4-8CE8-4667-B5EA-337F0CBEF1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Freeform 1"/>
          <p:cNvSpPr>
            <a:spLocks noChangeArrowheads="1"/>
          </p:cNvSpPr>
          <p:nvPr/>
        </p:nvSpPr>
        <p:spPr bwMode="auto">
          <a:xfrm>
            <a:off x="3600450" y="890588"/>
            <a:ext cx="5327650" cy="1493837"/>
          </a:xfrm>
          <a:custGeom>
            <a:avLst/>
            <a:gdLst>
              <a:gd name="G0" fmla="+- 14799 0 0"/>
              <a:gd name="G1" fmla="+- 1 0 0"/>
              <a:gd name="G2" fmla="+- 65535 0 0"/>
              <a:gd name="G3" fmla="*/ 1 16385 2"/>
              <a:gd name="G4" fmla="*/ 1 1273 10240"/>
              <a:gd name="T0" fmla="*/ 5327650 w 5327650"/>
              <a:gd name="T1" fmla="*/ 746919 h 1493837"/>
              <a:gd name="T2" fmla="*/ 2663825 w 5327650"/>
              <a:gd name="T3" fmla="*/ 1493837 h 1493837"/>
              <a:gd name="T4" fmla="*/ 0 w 5327650"/>
              <a:gd name="T5" fmla="*/ 746919 h 1493837"/>
              <a:gd name="T6" fmla="*/ 2663825 w 5327650"/>
              <a:gd name="T7" fmla="*/ 0 h 1493837"/>
              <a:gd name="T8" fmla="*/ 0 w 5327650"/>
              <a:gd name="T9" fmla="*/ 0 h 1493837"/>
              <a:gd name="T10" fmla="*/ 5327650 w 5327650"/>
              <a:gd name="T11" fmla="*/ 1493837 h 1493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5327650" h="1493837">
                <a:moveTo>
                  <a:pt x="0" y="0"/>
                </a:moveTo>
                <a:lnTo>
                  <a:pt x="14799" y="0"/>
                </a:lnTo>
                <a:lnTo>
                  <a:pt x="14799" y="4150"/>
                </a:lnTo>
                <a:lnTo>
                  <a:pt x="0" y="415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3771900"/>
            <a:ext cx="12604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658813"/>
            <a:ext cx="2276475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475038" y="661988"/>
            <a:ext cx="5668962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5400" b="1"/>
              <a:t>Unit &amp;&amp; UI Tests</a:t>
            </a:r>
            <a:br>
              <a:rPr lang="en-US" sz="5400" b="1"/>
            </a:br>
            <a:r>
              <a:rPr lang="en-US" sz="2800" b="1"/>
              <a:t>in Java</a:t>
            </a:r>
          </a:p>
          <a:p>
            <a:pPr algn="r">
              <a:buClrTx/>
              <a:buFontTx/>
              <a:buNone/>
            </a:pPr>
            <a:endParaRPr lang="en-US" sz="2800" b="1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57213" y="3771900"/>
            <a:ext cx="17145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Ruslan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Bulatov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ESPE-soft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5362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365125" y="1368425"/>
            <a:ext cx="2835275" cy="1008063"/>
          </a:xfrm>
          <a:custGeom>
            <a:avLst/>
            <a:gdLst>
              <a:gd name="G0" fmla="+- 5081 0 0"/>
              <a:gd name="G1" fmla="+- 1 0 0"/>
              <a:gd name="G2" fmla="+- 65535 0 0"/>
              <a:gd name="G3" fmla="*/ 1 16385 2"/>
              <a:gd name="G4" fmla="*/ 1 1273 10240"/>
              <a:gd name="T0" fmla="*/ 2835275 w 2835275"/>
              <a:gd name="T1" fmla="*/ 504032 h 1008063"/>
              <a:gd name="T2" fmla="*/ 1417638 w 2835275"/>
              <a:gd name="T3" fmla="*/ 1008063 h 1008063"/>
              <a:gd name="T4" fmla="*/ 0 w 2835275"/>
              <a:gd name="T5" fmla="*/ 504032 h 1008063"/>
              <a:gd name="T6" fmla="*/ 1417638 w 2835275"/>
              <a:gd name="T7" fmla="*/ 0 h 1008063"/>
              <a:gd name="T8" fmla="*/ 0 w 2835275"/>
              <a:gd name="T9" fmla="*/ 0 h 1008063"/>
              <a:gd name="T10" fmla="*/ 2835275 w 2835275"/>
              <a:gd name="T11" fmla="*/ 1008063 h 1008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835275" h="1008063">
                <a:moveTo>
                  <a:pt x="0" y="0"/>
                </a:moveTo>
                <a:lnTo>
                  <a:pt x="5081" y="0"/>
                </a:lnTo>
                <a:lnTo>
                  <a:pt x="5081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>
                <a:solidFill>
                  <a:srgbClr val="3E6D94"/>
                </a:solidFill>
              </a:rPr>
              <a:t>Без тестов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000">
              <a:solidFill>
                <a:srgbClr val="3E6D94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73075" y="2097088"/>
            <a:ext cx="2286000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Разработка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14663" y="2103438"/>
            <a:ext cx="1646237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Тест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445375" y="2097088"/>
            <a:ext cx="1989138" cy="274637"/>
          </a:xfrm>
          <a:prstGeom prst="rect">
            <a:avLst/>
          </a:prstGeom>
          <a:solidFill>
            <a:srgbClr val="FF420E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Тест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954588" y="2103438"/>
            <a:ext cx="2103437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Багфикс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0325" y="701675"/>
            <a:ext cx="3565525" cy="642938"/>
          </a:xfrm>
          <a:custGeom>
            <a:avLst/>
            <a:gdLst>
              <a:gd name="G0" fmla="+- 9907 0 0"/>
              <a:gd name="G1" fmla="+- 1 0 0"/>
              <a:gd name="G2" fmla="+- 65535 0 0"/>
              <a:gd name="G3" fmla="*/ 1 16385 2"/>
              <a:gd name="G4" fmla="*/ 1 1273 10240"/>
              <a:gd name="T0" fmla="*/ 3565525 w 3565525"/>
              <a:gd name="T1" fmla="*/ 321469 h 642938"/>
              <a:gd name="T2" fmla="*/ 1782763 w 3565525"/>
              <a:gd name="T3" fmla="*/ 642938 h 642938"/>
              <a:gd name="T4" fmla="*/ 0 w 3565525"/>
              <a:gd name="T5" fmla="*/ 321469 h 642938"/>
              <a:gd name="T6" fmla="*/ 1782763 w 3565525"/>
              <a:gd name="T7" fmla="*/ 0 h 642938"/>
              <a:gd name="T8" fmla="*/ 0 w 3565525"/>
              <a:gd name="T9" fmla="*/ 0 h 642938"/>
              <a:gd name="T10" fmla="*/ 3565525 w 3565525"/>
              <a:gd name="T11" fmla="*/ 642938 h 64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565525" h="642938">
                <a:moveTo>
                  <a:pt x="0" y="0"/>
                </a:moveTo>
                <a:lnTo>
                  <a:pt x="9907" y="0"/>
                </a:lnTo>
                <a:lnTo>
                  <a:pt x="9907" y="1784"/>
                </a:lnTo>
                <a:lnTo>
                  <a:pt x="0" y="17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336699"/>
                </a:solidFill>
              </a:rPr>
              <a:t>Писать тесты медленно?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336699"/>
              </a:solidFill>
            </a:endParaRP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365125" y="2952750"/>
            <a:ext cx="3657600" cy="1008063"/>
          </a:xfrm>
          <a:custGeom>
            <a:avLst/>
            <a:gdLst>
              <a:gd name="G0" fmla="+- 7367 0 0"/>
              <a:gd name="G1" fmla="+- 1 0 0"/>
              <a:gd name="G2" fmla="+- 65535 0 0"/>
              <a:gd name="G3" fmla="*/ 1 16385 2"/>
              <a:gd name="G4" fmla="*/ 1 1273 10240"/>
              <a:gd name="T0" fmla="*/ 3657600 w 3657600"/>
              <a:gd name="T1" fmla="*/ 504032 h 1008063"/>
              <a:gd name="T2" fmla="*/ 1828800 w 3657600"/>
              <a:gd name="T3" fmla="*/ 1008063 h 1008063"/>
              <a:gd name="T4" fmla="*/ 0 w 3657600"/>
              <a:gd name="T5" fmla="*/ 504032 h 1008063"/>
              <a:gd name="T6" fmla="*/ 1828800 w 3657600"/>
              <a:gd name="T7" fmla="*/ 0 h 1008063"/>
              <a:gd name="T8" fmla="*/ 0 w 3657600"/>
              <a:gd name="T9" fmla="*/ 0 h 1008063"/>
              <a:gd name="T10" fmla="*/ 3657600 w 3657600"/>
              <a:gd name="T11" fmla="*/ 1008063 h 1008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657600" h="1008063">
                <a:moveTo>
                  <a:pt x="0" y="0"/>
                </a:moveTo>
                <a:lnTo>
                  <a:pt x="7367" y="0"/>
                </a:lnTo>
                <a:lnTo>
                  <a:pt x="7367" y="3052"/>
                </a:lnTo>
                <a:lnTo>
                  <a:pt x="0" y="305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>
                <a:solidFill>
                  <a:srgbClr val="3E6D94"/>
                </a:solidFill>
              </a:rPr>
              <a:t>С юнит-тестами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000">
              <a:solidFill>
                <a:srgbClr val="3E6D94"/>
              </a:solidFill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38150" y="3711575"/>
            <a:ext cx="4206875" cy="274638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Разработка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895850" y="3716338"/>
            <a:ext cx="590550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Тест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716588" y="3709988"/>
            <a:ext cx="885825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Багфикс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808788" y="3716338"/>
            <a:ext cx="655637" cy="274637"/>
          </a:xfrm>
          <a:prstGeom prst="rect">
            <a:avLst/>
          </a:prstGeom>
          <a:solidFill>
            <a:srgbClr val="00CC00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Лайв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-9525" y="2759075"/>
            <a:ext cx="9153525" cy="1588"/>
          </a:xfrm>
          <a:prstGeom prst="line">
            <a:avLst/>
          </a:prstGeom>
          <a:noFill/>
          <a:ln w="29160" cap="sq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274638" y="879475"/>
            <a:ext cx="8504237" cy="415925"/>
          </a:xfrm>
          <a:custGeom>
            <a:avLst/>
            <a:gdLst>
              <a:gd name="G0" fmla="+- 25147 0 0"/>
              <a:gd name="G1" fmla="+- 1 0 0"/>
              <a:gd name="G2" fmla="+- 65535 0 0"/>
              <a:gd name="G3" fmla="*/ 1 16385 2"/>
              <a:gd name="G4" fmla="*/ 1 1273 10240"/>
              <a:gd name="T0" fmla="*/ 8504237 w 8504237"/>
              <a:gd name="T1" fmla="*/ 207963 h 415925"/>
              <a:gd name="T2" fmla="*/ 4252119 w 8504237"/>
              <a:gd name="T3" fmla="*/ 415925 h 415925"/>
              <a:gd name="T4" fmla="*/ 0 w 8504237"/>
              <a:gd name="T5" fmla="*/ 207963 h 415925"/>
              <a:gd name="T6" fmla="*/ 4252119 w 8504237"/>
              <a:gd name="T7" fmla="*/ 0 h 415925"/>
              <a:gd name="T8" fmla="*/ 0 w 8504237"/>
              <a:gd name="T9" fmla="*/ 0 h 415925"/>
              <a:gd name="T10" fmla="*/ 8504237 w 8504237"/>
              <a:gd name="T11" fmla="*/ 415925 h 415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504237" h="415925">
                <a:moveTo>
                  <a:pt x="0" y="0"/>
                </a:moveTo>
                <a:lnTo>
                  <a:pt x="25147" y="0"/>
                </a:lnTo>
                <a:lnTo>
                  <a:pt x="25147" y="1158"/>
                </a:lnTo>
                <a:lnTo>
                  <a:pt x="0" y="11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39725" indent="-307975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0000"/>
                </a:solidFill>
              </a:rPr>
              <a:t>Test Driven Development – </a:t>
            </a:r>
          </a:p>
          <a:p>
            <a:pPr marL="339725" indent="-307975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FF0000"/>
                </a:solidFill>
              </a:rPr>
              <a:t>                                </a:t>
            </a:r>
            <a:r>
              <a:rPr lang="en-US" sz="3200" b="1">
                <a:solidFill>
                  <a:srgbClr val="FF0000"/>
                </a:solidFill>
              </a:rPr>
              <a:t>разработка</a:t>
            </a:r>
            <a:r>
              <a:rPr lang="en-US" sz="3200" b="1">
                <a:solidFill>
                  <a:srgbClr val="000000"/>
                </a:solidFill>
              </a:rPr>
              <a:t> через тесты 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63675"/>
            <a:ext cx="2284412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4"/>
          <a:stretch>
            <a:fillRect/>
          </a:stretch>
        </p:blipFill>
        <p:spPr bwMode="auto">
          <a:xfrm>
            <a:off x="2122488" y="330200"/>
            <a:ext cx="4657725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07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639763" y="969963"/>
            <a:ext cx="5943600" cy="4059237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5943600 w 5943600"/>
              <a:gd name="T1" fmla="*/ 2029619 h 4059237"/>
              <a:gd name="T2" fmla="*/ 2971800 w 5943600"/>
              <a:gd name="T3" fmla="*/ 4059237 h 4059237"/>
              <a:gd name="T4" fmla="*/ 0 w 5943600"/>
              <a:gd name="T5" fmla="*/ 2029619 h 4059237"/>
              <a:gd name="T6" fmla="*/ 2971800 w 5943600"/>
              <a:gd name="T7" fmla="*/ 0 h 4059237"/>
              <a:gd name="T8" fmla="*/ 0 w 5943600"/>
              <a:gd name="T9" fmla="*/ 0 h 4059237"/>
              <a:gd name="T10" fmla="*/ 5943600 w 5943600"/>
              <a:gd name="T11" fmla="*/ 4059237 h 4059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5943600" h="405923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Лучше дизаин кода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Покрытие тестами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Меньше дебага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FF0000"/>
                </a:solidFill>
              </a:rPr>
              <a:t>Рефакторинг</a:t>
            </a:r>
            <a:r>
              <a:rPr lang="en-US" sz="3000" b="1">
                <a:solidFill>
                  <a:srgbClr val="000000"/>
                </a:solidFill>
              </a:rPr>
              <a:t> без рисков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FF0000"/>
                </a:solidFill>
              </a:rPr>
              <a:t>Импрувменты</a:t>
            </a:r>
            <a:r>
              <a:rPr lang="en-US" sz="3000" b="1">
                <a:solidFill>
                  <a:srgbClr val="000000"/>
                </a:solidFill>
              </a:rPr>
              <a:t> без проблем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Качественная документация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Большая продуктивность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371600"/>
            <a:ext cx="253841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9900" y="62865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Не нужно писать тесты, если: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577850" y="1239838"/>
            <a:ext cx="8124825" cy="3440112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719734 h 2719387"/>
              <a:gd name="T2" fmla="*/ 4062413 w 8124825"/>
              <a:gd name="T3" fmla="*/ 3439467 h 2719387"/>
              <a:gd name="T4" fmla="*/ 0 w 8124825"/>
              <a:gd name="T5" fmla="*/ 1719734 h 2719387"/>
              <a:gd name="T6" fmla="*/ 4062413 w 8124825"/>
              <a:gd name="T7" fmla="*/ 0 h 2719387"/>
              <a:gd name="T8" fmla="*/ 0 w 8124825"/>
              <a:gd name="T9" fmla="*/ 0 h 2719387"/>
              <a:gd name="T10" fmla="*/ 8124825 w 8124825"/>
              <a:gd name="T11" fmla="*/ 2719387 h 2719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Вы делаете сайт-визитку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Код на один раз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Учебный проект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Вы всегда пишете код </a:t>
            </a:r>
          </a:p>
          <a:p>
            <a:pPr marL="179388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без ошибок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105025"/>
            <a:ext cx="2925763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30213" y="650875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Виды проектов &gt; 1 года :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549275" y="1235075"/>
            <a:ext cx="8124825" cy="271938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7"/>
              <a:gd name="T2" fmla="*/ 4062413 w 8124825"/>
              <a:gd name="T3" fmla="*/ 2719387 h 2719387"/>
              <a:gd name="T4" fmla="*/ 0 w 8124825"/>
              <a:gd name="T5" fmla="*/ 1359694 h 2719387"/>
              <a:gd name="T6" fmla="*/ 4062413 w 8124825"/>
              <a:gd name="T7" fmla="*/ 0 h 2719387"/>
              <a:gd name="T8" fmla="*/ 0 w 8124825"/>
              <a:gd name="T9" fmla="*/ 0 h 2719387"/>
              <a:gd name="T10" fmla="*/ 8124825 w 8124825"/>
              <a:gd name="T11" fmla="*/ 2719387 h 2719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Без покрытия тестами</a:t>
            </a:r>
            <a:br>
              <a:rPr lang="en-US" sz="3600" b="1">
                <a:solidFill>
                  <a:srgbClr val="000000"/>
                </a:solidFill>
              </a:rPr>
            </a:br>
            <a:endParaRPr lang="en-US" sz="3600" b="1">
              <a:solidFill>
                <a:srgbClr val="000000"/>
              </a:solidFill>
            </a:endParaRP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С тестами, которые не поддерживаются</a:t>
            </a:r>
            <a:br>
              <a:rPr lang="en-US" sz="3600" b="1">
                <a:solidFill>
                  <a:srgbClr val="000000"/>
                </a:solidFill>
              </a:rPr>
            </a:br>
            <a:endParaRPr lang="en-US" sz="3600" b="1">
              <a:solidFill>
                <a:srgbClr val="000000"/>
              </a:solidFill>
            </a:endParaRP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С хорошим покрытием тестами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1238250"/>
            <a:ext cx="303371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60638" y="715963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Время писать код!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00175"/>
            <a:ext cx="47625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Mock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30213" y="1009650"/>
            <a:ext cx="7813675" cy="2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3200" b="1">
                <a:solidFill>
                  <a:srgbClr val="3E6D94"/>
                </a:solidFill>
              </a:rPr>
              <a:t> - </a:t>
            </a:r>
            <a:r>
              <a:rPr lang="en-US" sz="3200" b="1">
                <a:solidFill>
                  <a:srgbClr val="000000"/>
                </a:solidFill>
              </a:rPr>
              <a:t>Mock-объект представляет собой конкретную </a:t>
            </a:r>
            <a:r>
              <a:rPr lang="en-US" sz="3200" b="1" u="sng">
                <a:solidFill>
                  <a:srgbClr val="000000"/>
                </a:solidFill>
              </a:rPr>
              <a:t>фиктивную реализацию </a:t>
            </a:r>
            <a:r>
              <a:rPr lang="en-US" sz="3200" b="1">
                <a:solidFill>
                  <a:srgbClr val="000000"/>
                </a:solidFill>
              </a:rPr>
              <a:t>интерфейса, предназначенную исключительно для </a:t>
            </a:r>
          </a:p>
          <a:p>
            <a:pPr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</a:rPr>
              <a:t>тестирования.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2428875"/>
            <a:ext cx="26384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Mock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087438"/>
            <a:ext cx="91440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 (Функциональные )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549275" y="1636713"/>
            <a:ext cx="8124825" cy="153035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765175 h 1530350"/>
              <a:gd name="T2" fmla="*/ 4062413 w 8124825"/>
              <a:gd name="T3" fmla="*/ 1530350 h 1530350"/>
              <a:gd name="T4" fmla="*/ 0 w 8124825"/>
              <a:gd name="T5" fmla="*/ 765175 h 1530350"/>
              <a:gd name="T6" fmla="*/ 4062413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Проверяю бизнес логику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Проверяют работу с внешними источниками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Проверяют безопасность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Ilgina\Desktop\w_578ac3d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0296"/>
            <a:ext cx="2426970" cy="364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668359" y="944725"/>
            <a:ext cx="5400338" cy="18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ru-RU" sz="2400" b="1" dirty="0" smtClean="0">
                <a:solidFill>
                  <a:schemeClr val="bg1"/>
                </a:solidFill>
              </a:rPr>
              <a:t>Руслан Булатов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>
                <a:solidFill>
                  <a:schemeClr val="bg1"/>
                </a:solidFill>
              </a:rPr>
              <a:t>Руководитель отдела разработки</a:t>
            </a:r>
            <a:r>
              <a:rPr lang="en-US" sz="2400" b="1" dirty="0" smtClean="0">
                <a:solidFill>
                  <a:schemeClr val="bg1"/>
                </a:solidFill>
              </a:rPr>
              <a:t> /</a:t>
            </a:r>
            <a:r>
              <a:rPr lang="en-US" sz="2400" b="1" dirty="0" smtClean="0">
                <a:solidFill>
                  <a:schemeClr val="bg1"/>
                </a:solidFill>
              </a:rPr>
              <a:t>Java </a:t>
            </a:r>
            <a:r>
              <a:rPr lang="en-US" sz="2400" b="1" dirty="0" err="1" smtClean="0">
                <a:solidFill>
                  <a:schemeClr val="bg1"/>
                </a:solidFill>
              </a:rPr>
              <a:t>Dev</a:t>
            </a:r>
            <a:r>
              <a:rPr lang="en-US" sz="2400" b="1" dirty="0" smtClean="0">
                <a:solidFill>
                  <a:schemeClr val="bg1"/>
                </a:solidFill>
              </a:rPr>
              <a:t> (5+ </a:t>
            </a:r>
            <a:r>
              <a:rPr lang="ru-RU" sz="2400" b="1" dirty="0" smtClean="0">
                <a:solidFill>
                  <a:schemeClr val="bg1"/>
                </a:solidFill>
              </a:rPr>
              <a:t>лет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r>
              <a:rPr lang="en-US" sz="2400" b="1" dirty="0">
                <a:solidFill>
                  <a:schemeClr val="bg1"/>
                </a:solidFill>
              </a:rPr>
              <a:t/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ESPE-soft</a:t>
            </a:r>
          </a:p>
          <a:p>
            <a:pPr>
              <a:buClrTx/>
              <a:buFontTx/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49275" y="1416050"/>
            <a:ext cx="8124825" cy="153035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765175 h 1530350"/>
              <a:gd name="T2" fmla="*/ 4062413 w 8124825"/>
              <a:gd name="T3" fmla="*/ 1530350 h 1530350"/>
              <a:gd name="T4" fmla="*/ 0 w 8124825"/>
              <a:gd name="T5" fmla="*/ 765175 h 1530350"/>
              <a:gd name="T6" fmla="*/ 4062413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Медленные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Вечная поддержка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371600"/>
            <a:ext cx="253841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73075" y="3625850"/>
            <a:ext cx="82296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3200">
                <a:solidFill>
                  <a:srgbClr val="FF0000"/>
                </a:solidFill>
              </a:rPr>
              <a:t>Бездумное написание тестов </a:t>
            </a:r>
            <a:r>
              <a:rPr lang="ru-RU" sz="3200" b="1">
                <a:solidFill>
                  <a:srgbClr val="FF0000"/>
                </a:solidFill>
              </a:rPr>
              <a:t>не только не помогает, но вредит проекту</a:t>
            </a:r>
            <a:r>
              <a:rPr lang="ru-RU" sz="3200">
                <a:solidFill>
                  <a:srgbClr val="FF0000"/>
                </a:solidFill>
              </a:rPr>
              <a:t>.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277813" y="989013"/>
            <a:ext cx="7680325" cy="3948112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7122905 w 8124825"/>
              <a:gd name="T1" fmla="*/ 1548172 h 1530350"/>
              <a:gd name="T2" fmla="*/ 3561453 w 8124825"/>
              <a:gd name="T3" fmla="*/ 3096344 h 1530350"/>
              <a:gd name="T4" fmla="*/ 0 w 8124825"/>
              <a:gd name="T5" fmla="*/ 1548172 h 1530350"/>
              <a:gd name="T6" fmla="*/ 3561453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2600" b="1">
                <a:solidFill>
                  <a:srgbClr val="000000"/>
                </a:solidFill>
              </a:rPr>
              <a:t>Дарт Автотестиус</a:t>
            </a:r>
          </a:p>
          <a:p>
            <a:pPr marL="188913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endParaRPr lang="ru-RU" sz="2600">
              <a:solidFill>
                <a:srgbClr val="000000"/>
              </a:solidFill>
            </a:endParaRPr>
          </a:p>
          <a:p>
            <a:pPr marL="1905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>
                <a:solidFill>
                  <a:srgbClr val="000000"/>
                </a:solidFill>
              </a:rPr>
              <a:t>Прикрываясь методами джедаев добавляет в проект CI с автотестами, но делает это таким образом, что скоро проект делится на две части — те, кто пишут код и те, кто поддерживает тесты. 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5" t="4865" r="14374" b="2107"/>
          <a:stretch>
            <a:fillRect/>
          </a:stretch>
        </p:blipFill>
        <p:spPr bwMode="auto">
          <a:xfrm>
            <a:off x="7059613" y="1663700"/>
            <a:ext cx="2130425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6165" t="4865" r="14374" b="210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50825" y="2293938"/>
            <a:ext cx="4176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ru-RU" sz="2800" b="1">
                <a:solidFill>
                  <a:srgbClr val="3E6D94"/>
                </a:solidFill>
              </a:rPr>
              <a:t>И опять писать код…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717550"/>
            <a:ext cx="3557588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663575" y="-50800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577850"/>
            <a:ext cx="3919538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663575" y="-50800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 - или О чём молчит Code Coverage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06463"/>
            <a:ext cx="7632700" cy="381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014413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1"/>
          <p:cNvSpPr>
            <a:spLocks noChangeArrowheads="1"/>
          </p:cNvSpPr>
          <p:nvPr/>
        </p:nvSpPr>
        <p:spPr bwMode="auto">
          <a:xfrm>
            <a:off x="663575" y="-50800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1">
              <a:solidFill>
                <a:srgbClr val="3E6D94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3"/>
          <a:stretch>
            <a:fillRect/>
          </a:stretch>
        </p:blipFill>
        <p:spPr bwMode="auto">
          <a:xfrm>
            <a:off x="0" y="415925"/>
            <a:ext cx="91440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0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701800"/>
            <a:ext cx="914400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49275" y="641350"/>
            <a:ext cx="1778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336699"/>
                </a:solidFill>
              </a:rPr>
              <a:t>Виды мутаций: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738188" y="1112838"/>
            <a:ext cx="8405812" cy="2719387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8"/>
              <a:gd name="T2" fmla="*/ 4062413 w 8124825"/>
              <a:gd name="T3" fmla="*/ 2719388 h 2719388"/>
              <a:gd name="T4" fmla="*/ 0 w 8124825"/>
              <a:gd name="T5" fmla="*/ 1359694 h 2719388"/>
              <a:gd name="T6" fmla="*/ 4062413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SzPct val="45000"/>
              <a:buFont typeface="Wingdings" charset="2"/>
              <a:buChar char="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Изменение операторов &lt;, &lt;=, &gt;, &gt;= 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Инвертирование операторов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Замена if(a==b) → if(true)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Математические замены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Замена return функции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Выбрасование вызово void функций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65125" y="1371600"/>
            <a:ext cx="83566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Запуск:  </a:t>
            </a:r>
          </a:p>
          <a:p>
            <a:pPr>
              <a:buClrTx/>
              <a:buFontTx/>
              <a:buNone/>
            </a:pPr>
            <a:endParaRPr lang="en-US" sz="260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или через IDEA</a:t>
            </a:r>
            <a:r>
              <a:rPr lang="en-US" sz="2600">
                <a:solidFill>
                  <a:srgbClr val="0000CC"/>
                </a:solidFill>
              </a:rPr>
              <a:t>: PIT mutation testing idea plugin</a:t>
            </a:r>
            <a:r>
              <a:rPr lang="en-US" sz="2600">
                <a:solidFill>
                  <a:srgbClr val="000000"/>
                </a:solidFill>
              </a:rPr>
              <a:t/>
            </a:r>
            <a:br>
              <a:rPr lang="en-US" sz="2600">
                <a:solidFill>
                  <a:srgbClr val="000000"/>
                </a:solidFill>
              </a:rPr>
            </a:br>
            <a:r>
              <a:rPr lang="en-US" sz="260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701800" y="1449388"/>
            <a:ext cx="6950075" cy="365125"/>
          </a:xfrm>
          <a:prstGeom prst="rect">
            <a:avLst/>
          </a:prstGeom>
          <a:solidFill>
            <a:srgbClr val="66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>
                <a:solidFill>
                  <a:srgbClr val="FFFFFF"/>
                </a:solidFill>
              </a:rPr>
              <a:t>mvn org.pitest:pitest-maven:mutationCoverage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Agenda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808038" y="120650"/>
            <a:ext cx="8124825" cy="40005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000250 h 4000500"/>
              <a:gd name="T2" fmla="*/ 4062413 w 8124825"/>
              <a:gd name="T3" fmla="*/ 4000500 h 4000500"/>
              <a:gd name="T4" fmla="*/ 0 w 8124825"/>
              <a:gd name="T5" fmla="*/ 2000250 h 4000500"/>
              <a:gd name="T6" fmla="*/ 4062413 w 8124825"/>
              <a:gd name="T7" fmla="*/ 0 h 4000500"/>
              <a:gd name="T8" fmla="*/ 0 w 8124825"/>
              <a:gd name="T9" fmla="*/ 0 h 4000500"/>
              <a:gd name="T10" fmla="*/ 8124825 w 8124825"/>
              <a:gd name="T11" fmla="*/ 4000500 h 400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000500">
                <a:moveTo>
                  <a:pt x="0" y="0"/>
                </a:moveTo>
                <a:lnTo>
                  <a:pt x="22569" y="0"/>
                </a:lnTo>
                <a:lnTo>
                  <a:pt x="22569" y="11113"/>
                </a:lnTo>
                <a:lnTo>
                  <a:pt x="0" y="111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07963" indent="-176213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3E6D94"/>
              </a:solidFill>
              <a:cs typeface="Droid Sans Fallback" charset="0"/>
            </a:endParaRP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Класификация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Unit 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TDD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ru-RU" sz="3000" b="1">
                <a:solidFill>
                  <a:srgbClr val="000000"/>
                </a:solidFill>
                <a:cs typeface="Droid Sans Fallback" charset="0"/>
              </a:rPr>
              <a:t>Интеграционные </a:t>
            </a: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Мутационное тестирование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UI 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JS </a:t>
            </a:r>
            <a:r>
              <a:rPr lang="ru-RU" sz="3000" b="1">
                <a:solidFill>
                  <a:srgbClr val="000000"/>
                </a:solidFill>
                <a:cs typeface="Droid Sans Fallback" charset="0"/>
              </a:rPr>
              <a:t>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Q&amp;A?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sp>
        <p:nvSpPr>
          <p:cNvPr id="35842" name="AutoShape 2"/>
          <p:cNvSpPr>
            <a:spLocks noChangeArrowheads="1"/>
          </p:cNvSpPr>
          <p:nvPr/>
        </p:nvSpPr>
        <p:spPr bwMode="auto">
          <a:xfrm>
            <a:off x="371475" y="2309813"/>
            <a:ext cx="8405813" cy="798512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8"/>
              <a:gd name="T2" fmla="*/ 4062413 w 8124825"/>
              <a:gd name="T3" fmla="*/ 2719388 h 2719388"/>
              <a:gd name="T4" fmla="*/ 0 w 8124825"/>
              <a:gd name="T5" fmla="*/ 1359694 h 2719388"/>
              <a:gd name="T6" fmla="*/ 4062413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8415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  <a:tabLst>
                <a:tab pos="184150" algn="l"/>
                <a:tab pos="641350" algn="l"/>
                <a:tab pos="1098550" algn="l"/>
                <a:tab pos="1555750" algn="l"/>
                <a:tab pos="2012950" algn="l"/>
                <a:tab pos="2470150" algn="l"/>
                <a:tab pos="2927350" algn="l"/>
                <a:tab pos="3384550" algn="l"/>
                <a:tab pos="3841750" algn="l"/>
                <a:tab pos="4298950" algn="l"/>
                <a:tab pos="4756150" algn="l"/>
                <a:tab pos="5213350" algn="l"/>
                <a:tab pos="5670550" algn="l"/>
                <a:tab pos="6127750" algn="l"/>
                <a:tab pos="6584950" algn="l"/>
                <a:tab pos="7042150" algn="l"/>
                <a:tab pos="7499350" algn="l"/>
                <a:tab pos="7956550" algn="l"/>
                <a:tab pos="8413750" algn="l"/>
                <a:tab pos="8870950" algn="l"/>
                <a:tab pos="9328150" algn="l"/>
              </a:tabLst>
            </a:pPr>
            <a:r>
              <a:rPr lang="en-US" sz="3000" b="1">
                <a:solidFill>
                  <a:srgbClr val="000000"/>
                </a:solidFill>
              </a:rPr>
              <a:t>PIT дает вам </a:t>
            </a:r>
            <a:r>
              <a:rPr lang="en-US" sz="3000" b="1">
                <a:solidFill>
                  <a:srgbClr val="009900"/>
                </a:solidFill>
              </a:rPr>
              <a:t>уверенность</a:t>
            </a:r>
            <a:r>
              <a:rPr lang="en-US" sz="3000" b="1">
                <a:solidFill>
                  <a:srgbClr val="000000"/>
                </a:solidFill>
              </a:rPr>
              <a:t> в ваших тестах!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UI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773113"/>
            <a:ext cx="7620000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3175"/>
            <a:ext cx="3671887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UI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060450"/>
            <a:ext cx="35274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 b="1">
                <a:solidFill>
                  <a:srgbClr val="3E6D94"/>
                </a:solidFill>
              </a:rPr>
              <a:t>Web </a:t>
            </a:r>
            <a:r>
              <a:rPr lang="ru-RU" sz="2600" b="1">
                <a:solidFill>
                  <a:srgbClr val="3E6D94"/>
                </a:solidFill>
              </a:rPr>
              <a:t>ф</a:t>
            </a:r>
            <a:r>
              <a:rPr lang="en-US" sz="2600" b="1">
                <a:solidFill>
                  <a:srgbClr val="3E6D94"/>
                </a:solidFill>
              </a:rPr>
              <a:t>раемоврки: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407988" y="1781175"/>
            <a:ext cx="2579687" cy="17272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2579836 w 8124825"/>
              <a:gd name="T1" fmla="*/ 864096 h 1530350"/>
              <a:gd name="T2" fmla="*/ 1289918 w 8124825"/>
              <a:gd name="T3" fmla="*/ 1728192 h 1530350"/>
              <a:gd name="T4" fmla="*/ 0 w 8124825"/>
              <a:gd name="T5" fmla="*/ 864096 h 1530350"/>
              <a:gd name="T6" fmla="*/ 1289918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Selenium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Thucydides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Selenide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918075" y="989013"/>
            <a:ext cx="3614738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Desktop: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4932363" y="1828800"/>
            <a:ext cx="4229100" cy="16081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4229151 w 8124825"/>
              <a:gd name="T1" fmla="*/ 803960 h 1530350"/>
              <a:gd name="T2" fmla="*/ 2114576 w 8124825"/>
              <a:gd name="T3" fmla="*/ 1607920 h 1530350"/>
              <a:gd name="T4" fmla="*/ 0 w 8124825"/>
              <a:gd name="T5" fmla="*/ 803960 h 1530350"/>
              <a:gd name="T6" fmla="*/ 2114576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Visual Studio CodedUI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Ranorex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White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Selenide: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23850" y="1060450"/>
            <a:ext cx="1763713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79388" y="952500"/>
            <a:ext cx="8931275" cy="33512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3C5D5D"/>
                </a:solidFill>
                <a:latin typeface="Lucida Console" pitchFamily="49" charset="0"/>
              </a:rPr>
              <a:t>@Test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2200" b="1">
                <a:solidFill>
                  <a:srgbClr val="445588"/>
                </a:solidFill>
                <a:latin typeface="Lucida Console" pitchFamily="49" charset="0"/>
              </a:rPr>
              <a:t>void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2200" b="1">
                <a:solidFill>
                  <a:srgbClr val="990000"/>
                </a:solidFill>
                <a:latin typeface="Lucida Console" pitchFamily="49" charset="0"/>
              </a:rPr>
              <a:t>userCanLoginByUsername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()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{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open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"/login"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 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By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name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"user.name"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setValue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</a:t>
            </a:r>
            <a:r>
              <a:rPr lang="en-US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Jhony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);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"#submit"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click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();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".loading_progress"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should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disappear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);</a:t>
            </a:r>
            <a:r>
              <a:rPr lang="en-GB" sz="2200" i="1">
                <a:solidFill>
                  <a:srgbClr val="999988"/>
                </a:solidFill>
                <a:latin typeface="Lucida Console" pitchFamily="49" charset="0"/>
              </a:rPr>
              <a:t>// Само подождёт, пока элемент исчезнет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"#username"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shouldHave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text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"Hello,</a:t>
            </a:r>
            <a:r>
              <a:rPr lang="en-US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Jhony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!"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));</a:t>
            </a:r>
            <a:r>
              <a:rPr lang="en-GB" sz="2200" i="1">
                <a:solidFill>
                  <a:srgbClr val="999988"/>
                </a:solidFill>
                <a:latin typeface="Lucida Console" pitchFamily="49" charset="0"/>
              </a:rPr>
              <a:t>// Само подождёт, пока у элемента появится нужный текст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}</a:t>
            </a:r>
            <a:r>
              <a:rPr lang="en-GB" sz="2200">
                <a:solidFill>
                  <a:srgbClr val="FFFFFF"/>
                </a:solidFill>
                <a:latin typeface="Lucida Console" pitchFamily="49" charset="0"/>
                <a:cs typeface="Droid Sans Fallback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Selenide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639763" y="773113"/>
            <a:ext cx="7954962" cy="4059237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6452517 w 5943600"/>
              <a:gd name="T1" fmla="*/ 2029619 h 4059237"/>
              <a:gd name="T2" fmla="*/ 3226258 w 5943600"/>
              <a:gd name="T3" fmla="*/ 4059237 h 4059237"/>
              <a:gd name="T4" fmla="*/ 0 w 5943600"/>
              <a:gd name="T5" fmla="*/ 2029619 h 4059237"/>
              <a:gd name="T6" fmla="*/ 3226258 w 5943600"/>
              <a:gd name="T7" fmla="*/ 0 h 4059237"/>
              <a:gd name="T8" fmla="*/ 0 w 5943600"/>
              <a:gd name="T9" fmla="*/ 0 h 4059237"/>
              <a:gd name="T10" fmla="*/ 5943600 w 5943600"/>
              <a:gd name="T11" fmla="*/ 4059237 h 4059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5943600" h="405923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>
                <a:solidFill>
                  <a:srgbClr val="000000"/>
                </a:solidFill>
              </a:rPr>
              <a:t>Запуск как обычные </a:t>
            </a:r>
            <a:r>
              <a:rPr lang="ru-RU" sz="3200" b="1" u="sng">
                <a:solidFill>
                  <a:srgbClr val="000000"/>
                </a:solidFill>
              </a:rPr>
              <a:t>юнит-тесты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>
                <a:solidFill>
                  <a:srgbClr val="000000"/>
                </a:solidFill>
              </a:rPr>
              <a:t>Запуск на </a:t>
            </a:r>
            <a:r>
              <a:rPr lang="en-US" sz="3200" b="1">
                <a:solidFill>
                  <a:srgbClr val="000000"/>
                </a:solidFill>
              </a:rPr>
              <a:t>CI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Auto-Completion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>
                <a:solidFill>
                  <a:srgbClr val="000000"/>
                </a:solidFill>
              </a:rPr>
              <a:t>Поддержка </a:t>
            </a:r>
            <a:r>
              <a:rPr lang="en-US" sz="3200" b="1">
                <a:solidFill>
                  <a:srgbClr val="000000"/>
                </a:solidFill>
              </a:rPr>
              <a:t>Ajax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 u="sng">
                <a:solidFill>
                  <a:srgbClr val="000000"/>
                </a:solidFill>
              </a:rPr>
              <a:t>Бесплатный</a:t>
            </a:r>
            <a:r>
              <a:rPr lang="ru-RU" sz="3200" b="1">
                <a:solidFill>
                  <a:srgbClr val="000000"/>
                </a:solidFill>
              </a:rPr>
              <a:t> продукт с </a:t>
            </a:r>
          </a:p>
          <a:p>
            <a:pPr marL="179388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 u="sng">
                <a:solidFill>
                  <a:srgbClr val="000000"/>
                </a:solidFill>
              </a:rPr>
              <a:t>открытым</a:t>
            </a:r>
            <a:r>
              <a:rPr lang="ru-RU" sz="3200" b="1">
                <a:solidFill>
                  <a:srgbClr val="000000"/>
                </a:solidFill>
              </a:rPr>
              <a:t> исходным кодом</a:t>
            </a:r>
          </a:p>
          <a:p>
            <a:pPr marL="188913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endParaRPr lang="ru-RU" sz="3200" b="1">
              <a:solidFill>
                <a:srgbClr val="000000"/>
              </a:solidFill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371600"/>
            <a:ext cx="253841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Selenide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258888" y="2290763"/>
            <a:ext cx="25209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ru-RU" sz="2800" b="1">
                <a:solidFill>
                  <a:srgbClr val="3E6D94"/>
                </a:solidFill>
              </a:rPr>
              <a:t>Попробуем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84338"/>
            <a:ext cx="3352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Jasmine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22325" y="915988"/>
            <a:ext cx="8047038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</a:rPr>
              <a:t> - это BDD фреймворк (Behavior-Driven Development — Разработка на Основе Поведений) для тестирования JavaScript кода.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314700"/>
            <a:ext cx="4754563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Jasmine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065213"/>
            <a:ext cx="69818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Jasmine</a:t>
            </a:r>
            <a:br>
              <a:rPr lang="en-US" sz="2600" b="1">
                <a:solidFill>
                  <a:srgbClr val="3E6D94"/>
                </a:solidFill>
              </a:rPr>
            </a:br>
            <a:endParaRPr lang="en-US" sz="2600" b="1">
              <a:solidFill>
                <a:srgbClr val="3E6D94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30263" y="1239838"/>
            <a:ext cx="688975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Запуск:  </a:t>
            </a:r>
            <a:br>
              <a:rPr lang="en-US" sz="2600">
                <a:solidFill>
                  <a:srgbClr val="000000"/>
                </a:solidFill>
              </a:rPr>
            </a:br>
            <a:endParaRPr lang="en-US" sz="260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Запуск сервера для BDD:  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193925" y="1279525"/>
            <a:ext cx="2925763" cy="457200"/>
          </a:xfrm>
          <a:prstGeom prst="rect">
            <a:avLst/>
          </a:prstGeom>
          <a:solidFill>
            <a:srgbClr val="66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>
                <a:solidFill>
                  <a:srgbClr val="FFFFFF"/>
                </a:solidFill>
              </a:rPr>
              <a:t>mvn clean test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018088" y="2066925"/>
            <a:ext cx="2925762" cy="401638"/>
          </a:xfrm>
          <a:prstGeom prst="rect">
            <a:avLst/>
          </a:prstGeom>
          <a:solidFill>
            <a:srgbClr val="66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>
                <a:solidFill>
                  <a:srgbClr val="FFFFFF"/>
                </a:solidFill>
              </a:rPr>
              <a:t>mvn jasmine:bdd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808038" y="201613"/>
            <a:ext cx="81280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2800" b="1">
                <a:solidFill>
                  <a:srgbClr val="0084D1"/>
                </a:solidFill>
              </a:rPr>
              <a:t>Читаем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84188" y="1363663"/>
            <a:ext cx="8275637" cy="2347912"/>
          </a:xfrm>
          <a:prstGeom prst="rect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/>
              <a:t>http://habrahabr.ru/post/120101/</a:t>
            </a:r>
          </a:p>
          <a:p>
            <a:pPr>
              <a:buClrTx/>
              <a:buFontTx/>
              <a:buNone/>
            </a:pPr>
            <a:r>
              <a:rPr lang="en-US" sz="2600"/>
              <a:t>http://habrahabr.ru/company/etnasoft/blog/169381/</a:t>
            </a:r>
          </a:p>
          <a:p>
            <a:pPr>
              <a:buClrTx/>
              <a:buFontTx/>
              <a:buNone/>
            </a:pPr>
            <a:r>
              <a:rPr lang="en-US" sz="2600"/>
              <a:t>http://ru.selenide.org/</a:t>
            </a:r>
          </a:p>
          <a:p>
            <a:pPr>
              <a:buClrTx/>
              <a:buFontTx/>
              <a:buNone/>
            </a:pPr>
            <a:r>
              <a:rPr lang="en-US" sz="2600"/>
              <a:t>http://pitest.org</a:t>
            </a:r>
          </a:p>
          <a:p>
            <a:pPr>
              <a:buClrTx/>
              <a:buFontTx/>
              <a:buNone/>
            </a:pPr>
            <a:r>
              <a:rPr lang="en-US" sz="2600"/>
              <a:t>http://jasmine.github.io/</a:t>
            </a:r>
          </a:p>
          <a:p>
            <a:pPr>
              <a:buClrTx/>
              <a:buFontTx/>
              <a:buNone/>
            </a:pPr>
            <a:r>
              <a:rPr lang="en-US" sz="2600"/>
              <a:t>http://searls.github.io/jasmine-maven-plugin/usage.html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808038" y="201613"/>
            <a:ext cx="8132762" cy="431800"/>
          </a:xfrm>
          <a:custGeom>
            <a:avLst/>
            <a:gdLst>
              <a:gd name="G0" fmla="+- 22591 0 0"/>
              <a:gd name="G1" fmla="+- 1 0 0"/>
              <a:gd name="G2" fmla="+- 65535 0 0"/>
              <a:gd name="G3" fmla="*/ 1 16385 2"/>
              <a:gd name="G4" fmla="*/ 1 1273 10240"/>
              <a:gd name="T0" fmla="*/ 8132762 w 8132762"/>
              <a:gd name="T1" fmla="*/ 215900 h 431800"/>
              <a:gd name="T2" fmla="*/ 4066381 w 8132762"/>
              <a:gd name="T3" fmla="*/ 431800 h 431800"/>
              <a:gd name="T4" fmla="*/ 0 w 8132762"/>
              <a:gd name="T5" fmla="*/ 215900 h 431800"/>
              <a:gd name="T6" fmla="*/ 4066381 w 8132762"/>
              <a:gd name="T7" fmla="*/ 0 h 431800"/>
              <a:gd name="T8" fmla="*/ 0 w 8132762"/>
              <a:gd name="T9" fmla="*/ 0 h 431800"/>
              <a:gd name="T10" fmla="*/ 8132762 w 8132762"/>
              <a:gd name="T11" fmla="*/ 431800 h 43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2762" h="431800">
                <a:moveTo>
                  <a:pt x="0" y="0"/>
                </a:moveTo>
                <a:lnTo>
                  <a:pt x="22591" y="0"/>
                </a:lnTo>
                <a:lnTo>
                  <a:pt x="22591" y="1199"/>
                </a:lnTo>
                <a:lnTo>
                  <a:pt x="0" y="11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Виды тестов</a:t>
            </a:r>
          </a:p>
        </p:txBody>
      </p:sp>
      <p:sp>
        <p:nvSpPr>
          <p:cNvPr id="9218" name="Freeform 2"/>
          <p:cNvSpPr>
            <a:spLocks noChangeArrowheads="1"/>
          </p:cNvSpPr>
          <p:nvPr/>
        </p:nvSpPr>
        <p:spPr bwMode="auto">
          <a:xfrm>
            <a:off x="779463" y="903288"/>
            <a:ext cx="7910512" cy="3297237"/>
          </a:xfrm>
          <a:custGeom>
            <a:avLst/>
            <a:gdLst>
              <a:gd name="G0" fmla="+- 21974 0 0"/>
              <a:gd name="G1" fmla="+- 1 0 0"/>
              <a:gd name="G2" fmla="+- 65535 0 0"/>
              <a:gd name="G3" fmla="*/ 1 16385 2"/>
              <a:gd name="G4" fmla="*/ 1 1273 10240"/>
              <a:gd name="T0" fmla="*/ 7910512 w 7910512"/>
              <a:gd name="T1" fmla="*/ 1648619 h 3297237"/>
              <a:gd name="T2" fmla="*/ 3955256 w 7910512"/>
              <a:gd name="T3" fmla="*/ 3297237 h 3297237"/>
              <a:gd name="T4" fmla="*/ 0 w 7910512"/>
              <a:gd name="T5" fmla="*/ 1648619 h 3297237"/>
              <a:gd name="T6" fmla="*/ 3955256 w 7910512"/>
              <a:gd name="T7" fmla="*/ 0 h 3297237"/>
              <a:gd name="T8" fmla="*/ 0 w 7910512"/>
              <a:gd name="T9" fmla="*/ 0 h 3297237"/>
              <a:gd name="T10" fmla="*/ 7910512 w 7910512"/>
              <a:gd name="T11" fmla="*/ 3297237 h 329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910512" h="3297237">
                <a:moveTo>
                  <a:pt x="0" y="0"/>
                </a:moveTo>
                <a:lnTo>
                  <a:pt x="21974" y="0"/>
                </a:lnTo>
                <a:lnTo>
                  <a:pt x="21974" y="9159"/>
                </a:lnTo>
                <a:lnTo>
                  <a:pt x="0" y="915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987675" y="4554538"/>
            <a:ext cx="4876800" cy="174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2982913" y="950913"/>
            <a:ext cx="1587" cy="36163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894263" y="4445000"/>
            <a:ext cx="2673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</a:rPr>
              <a:t>Колл-во тестов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 rot="16200000">
            <a:off x="1020763" y="2601913"/>
            <a:ext cx="32194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</a:rPr>
              <a:t>Время исполнения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621088" y="3768725"/>
            <a:ext cx="3108325" cy="365125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000000"/>
                </a:solidFill>
              </a:rPr>
              <a:t>Юнит тесты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300538" y="3128963"/>
            <a:ext cx="1898650" cy="192087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Интерграционные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587875" y="2336800"/>
            <a:ext cx="1257300" cy="192088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Приемочные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846638" y="1573213"/>
            <a:ext cx="612775" cy="18256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UI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3382963" y="819150"/>
            <a:ext cx="1828800" cy="34813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3382963" y="4297363"/>
            <a:ext cx="36576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 flipV="1">
            <a:off x="5208588" y="819150"/>
            <a:ext cx="1835150" cy="34813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768725" y="3565525"/>
            <a:ext cx="2890838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160838" y="2835275"/>
            <a:ext cx="2103437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591050" y="2011363"/>
            <a:ext cx="1243013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3" name="Freeform 17"/>
          <p:cNvSpPr>
            <a:spLocks noChangeArrowheads="1"/>
          </p:cNvSpPr>
          <p:nvPr/>
        </p:nvSpPr>
        <p:spPr bwMode="auto">
          <a:xfrm>
            <a:off x="4206875" y="382588"/>
            <a:ext cx="1828800" cy="862012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Ручные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808038" y="201613"/>
            <a:ext cx="81280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2800" b="1">
                <a:solidFill>
                  <a:srgbClr val="0084D1"/>
                </a:solidFill>
              </a:rPr>
              <a:t>Откуда качаем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63575" y="849313"/>
            <a:ext cx="8121650" cy="6397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0955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r>
              <a:rPr lang="en-GB" sz="3200" u="sng">
                <a:solidFill>
                  <a:srgbClr val="000000"/>
                </a:solidFill>
                <a:cs typeface="Droid Sans Fallback" charset="0"/>
              </a:rPr>
              <a:t>https://github.com/livekazan/unitUITest.git</a:t>
            </a: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1339850"/>
            <a:ext cx="39052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932363" y="1204913"/>
            <a:ext cx="2373312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6600"/>
              <a:t>Q&amp;A?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9238"/>
            <a:ext cx="4465638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636713"/>
            <a:ext cx="3359150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553200" y="4768850"/>
            <a:ext cx="2114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55DA1A34-9305-47EE-BC98-40713717E6BC}" type="slidenum">
              <a:rPr lang="en-US" sz="1200">
                <a:solidFill>
                  <a:srgbClr val="8B8B8B"/>
                </a:solidFill>
                <a:cs typeface="Droid Sans Fallback" charset="0"/>
              </a:rPr>
              <a:pPr algn="r">
                <a:lnSpc>
                  <a:spcPct val="100000"/>
                </a:lnSpc>
                <a:buClrTx/>
                <a:buFontTx/>
                <a:buNone/>
              </a:pPr>
              <a:t>42</a:t>
            </a:fld>
            <a:endParaRPr lang="en-US" sz="1200">
              <a:solidFill>
                <a:srgbClr val="8B8B8B"/>
              </a:solidFill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0242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473075" y="820738"/>
            <a:ext cx="1279525" cy="825500"/>
          </a:xfrm>
          <a:custGeom>
            <a:avLst/>
            <a:gdLst>
              <a:gd name="G0" fmla="+- 3557 0 0"/>
              <a:gd name="G1" fmla="+- 1 0 0"/>
              <a:gd name="G2" fmla="+- 65535 0 0"/>
              <a:gd name="G3" fmla="*/ 1 16385 2"/>
              <a:gd name="G4" fmla="*/ 1 1273 10240"/>
              <a:gd name="T0" fmla="*/ 1279525 w 1279525"/>
              <a:gd name="T1" fmla="*/ 412750 h 825500"/>
              <a:gd name="T2" fmla="*/ 639763 w 1279525"/>
              <a:gd name="T3" fmla="*/ 825500 h 825500"/>
              <a:gd name="T4" fmla="*/ 0 w 1279525"/>
              <a:gd name="T5" fmla="*/ 412750 h 825500"/>
              <a:gd name="T6" fmla="*/ 639763 w 1279525"/>
              <a:gd name="T7" fmla="*/ 0 h 825500"/>
              <a:gd name="T8" fmla="*/ 0 w 1279525"/>
              <a:gd name="T9" fmla="*/ 0 h 825500"/>
              <a:gd name="T10" fmla="*/ 1279525 w 1279525"/>
              <a:gd name="T11" fmla="*/ 825500 h 825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79525" h="825500">
                <a:moveTo>
                  <a:pt x="0" y="0"/>
                </a:moveTo>
                <a:lnTo>
                  <a:pt x="3557" y="0"/>
                </a:lnTo>
                <a:lnTo>
                  <a:pt x="3557" y="2292"/>
                </a:lnTo>
                <a:lnTo>
                  <a:pt x="0" y="22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3E6D94"/>
                </a:solidFill>
              </a:rPr>
              <a:t>Цель: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>
              <a:solidFill>
                <a:srgbClr val="3E6D94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49275" y="1201738"/>
            <a:ext cx="84121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992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4700" b="1">
                <a:solidFill>
                  <a:srgbClr val="FF0000"/>
                </a:solidFill>
              </a:rPr>
              <a:t>изолировать</a:t>
            </a:r>
            <a:r>
              <a:rPr lang="en-US" sz="4700" b="1">
                <a:solidFill>
                  <a:srgbClr val="000000"/>
                </a:solidFill>
              </a:rPr>
              <a:t> отдельные части программы и показать, что по </a:t>
            </a:r>
            <a:r>
              <a:rPr lang="en-US" sz="4700" b="1">
                <a:solidFill>
                  <a:srgbClr val="FF0000"/>
                </a:solidFill>
              </a:rPr>
              <a:t>отдельности</a:t>
            </a:r>
            <a:r>
              <a:rPr lang="en-US" sz="4700" b="1">
                <a:solidFill>
                  <a:srgbClr val="000000"/>
                </a:solidFill>
              </a:rPr>
              <a:t> эти части </a:t>
            </a:r>
            <a:r>
              <a:rPr lang="en-US" sz="4700" b="1">
                <a:solidFill>
                  <a:srgbClr val="FF0000"/>
                </a:solidFill>
              </a:rPr>
              <a:t>работоспособны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1266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82"/>
          <a:stretch>
            <a:fillRect/>
          </a:stretch>
        </p:blipFill>
        <p:spPr bwMode="auto">
          <a:xfrm>
            <a:off x="681038" y="639763"/>
            <a:ext cx="66897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50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2290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73075" y="749300"/>
            <a:ext cx="4921250" cy="825500"/>
          </a:xfrm>
          <a:custGeom>
            <a:avLst/>
            <a:gdLst>
              <a:gd name="G0" fmla="+- 3557 0 0"/>
              <a:gd name="G1" fmla="+- 1 0 0"/>
              <a:gd name="G2" fmla="+- 65535 0 0"/>
              <a:gd name="G3" fmla="*/ 1 16385 2"/>
              <a:gd name="G4" fmla="*/ 1 1273 10240"/>
              <a:gd name="T0" fmla="*/ 4921250 w 4921250"/>
              <a:gd name="T1" fmla="*/ 412750 h 825500"/>
              <a:gd name="T2" fmla="*/ 2460625 w 4921250"/>
              <a:gd name="T3" fmla="*/ 825500 h 825500"/>
              <a:gd name="T4" fmla="*/ 0 w 4921250"/>
              <a:gd name="T5" fmla="*/ 412750 h 825500"/>
              <a:gd name="T6" fmla="*/ 2460625 w 4921250"/>
              <a:gd name="T7" fmla="*/ 0 h 825500"/>
              <a:gd name="T8" fmla="*/ 0 w 4921250"/>
              <a:gd name="T9" fmla="*/ 0 h 825500"/>
              <a:gd name="T10" fmla="*/ 4921250 w 4921250"/>
              <a:gd name="T11" fmla="*/ 825500 h 825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4921250" h="825500">
                <a:moveTo>
                  <a:pt x="0" y="0"/>
                </a:moveTo>
                <a:lnTo>
                  <a:pt x="3557" y="0"/>
                </a:lnTo>
                <a:lnTo>
                  <a:pt x="3557" y="2292"/>
                </a:lnTo>
                <a:lnTo>
                  <a:pt x="0" y="22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336699"/>
                </a:solidFill>
              </a:rPr>
              <a:t>Хорошие юнит тесты должны: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>
              <a:solidFill>
                <a:srgbClr val="336699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49275" y="1525588"/>
            <a:ext cx="84121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61975" y="1355725"/>
            <a:ext cx="8124825" cy="271938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8"/>
              <a:gd name="T2" fmla="*/ 4062413 w 8124825"/>
              <a:gd name="T3" fmla="*/ 2719388 h 2719388"/>
              <a:gd name="T4" fmla="*/ 0 w 8124825"/>
              <a:gd name="T5" fmla="*/ 1359694 h 2719388"/>
              <a:gd name="T6" fmla="*/ 4062413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Быть достоверными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Не зависеть от окружения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Быстрыми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Легко поддерживаться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Легко читаться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Запускаться в </a:t>
            </a:r>
            <a:r>
              <a:rPr lang="en-US" sz="3000" b="1">
                <a:solidFill>
                  <a:srgbClr val="FF0000"/>
                </a:solidFill>
              </a:rPr>
              <a:t>CI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7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2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3314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73075" y="749300"/>
            <a:ext cx="4921250" cy="825500"/>
          </a:xfrm>
          <a:custGeom>
            <a:avLst/>
            <a:gdLst>
              <a:gd name="G0" fmla="+- 3557 0 0"/>
              <a:gd name="G1" fmla="+- 1 0 0"/>
              <a:gd name="G2" fmla="+- 65535 0 0"/>
              <a:gd name="G3" fmla="*/ 1 16385 2"/>
              <a:gd name="G4" fmla="*/ 1 1273 10240"/>
              <a:gd name="T0" fmla="*/ 4921250 w 4921250"/>
              <a:gd name="T1" fmla="*/ 412750 h 825500"/>
              <a:gd name="T2" fmla="*/ 2460625 w 4921250"/>
              <a:gd name="T3" fmla="*/ 825500 h 825500"/>
              <a:gd name="T4" fmla="*/ 0 w 4921250"/>
              <a:gd name="T5" fmla="*/ 412750 h 825500"/>
              <a:gd name="T6" fmla="*/ 2460625 w 4921250"/>
              <a:gd name="T7" fmla="*/ 0 h 825500"/>
              <a:gd name="T8" fmla="*/ 0 w 4921250"/>
              <a:gd name="T9" fmla="*/ 0 h 825500"/>
              <a:gd name="T10" fmla="*/ 4921250 w 4921250"/>
              <a:gd name="T11" fmla="*/ 825500 h 825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4921250" h="825500">
                <a:moveTo>
                  <a:pt x="0" y="0"/>
                </a:moveTo>
                <a:lnTo>
                  <a:pt x="3557" y="0"/>
                </a:lnTo>
                <a:lnTo>
                  <a:pt x="3557" y="2292"/>
                </a:lnTo>
                <a:lnTo>
                  <a:pt x="0" y="22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336699"/>
                </a:solidFill>
              </a:rPr>
              <a:t>CI, Continuous Integration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>
              <a:solidFill>
                <a:srgbClr val="336699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49275" y="1525588"/>
            <a:ext cx="84121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61975" y="1355725"/>
            <a:ext cx="8474075" cy="271938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474521 w 8124825"/>
              <a:gd name="T1" fmla="*/ 1359694 h 2719388"/>
              <a:gd name="T2" fmla="*/ 4237261 w 8124825"/>
              <a:gd name="T3" fmla="*/ 2719388 h 2719388"/>
              <a:gd name="T4" fmla="*/ 0 w 8124825"/>
              <a:gd name="T5" fmla="*/ 1359694 h 2719388"/>
              <a:gd name="T6" fmla="*/ 4237261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3000" b="1">
                <a:solidFill>
                  <a:srgbClr val="000000"/>
                </a:solidFill>
              </a:rPr>
              <a:t> - </a:t>
            </a:r>
            <a:r>
              <a:rPr lang="en-US" sz="3000" b="1">
                <a:solidFill>
                  <a:srgbClr val="000000"/>
                </a:solidFill>
              </a:rPr>
              <a:t>выполнении частых автоматизированных сборок проекта(вместе с тестами) для скорейшего выявления проблем.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017838"/>
            <a:ext cx="19161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840163"/>
            <a:ext cx="27146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3017838"/>
            <a:ext cx="286226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3740150"/>
            <a:ext cx="1905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68325" y="533400"/>
            <a:ext cx="8321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4500" b="1">
                <a:solidFill>
                  <a:srgbClr val="3E6D94"/>
                </a:solidFill>
              </a:rPr>
              <a:t>Нет времени писать тесты, </a:t>
            </a:r>
          </a:p>
          <a:p>
            <a:pPr>
              <a:buClrTx/>
              <a:buFontTx/>
              <a:buNone/>
            </a:pPr>
            <a:r>
              <a:rPr lang="en-US" sz="4500" b="1">
                <a:solidFill>
                  <a:srgbClr val="3E6D94"/>
                </a:solidFill>
              </a:rPr>
              <a:t>мы и так не успеваем!!!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1939925"/>
            <a:ext cx="3821112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896</Words>
  <Application>Microsoft Office PowerPoint</Application>
  <PresentationFormat>Произвольный</PresentationFormat>
  <Paragraphs>282</Paragraphs>
  <Slides>42</Slides>
  <Notes>41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Тема Office</vt:lpstr>
      <vt:lpstr>Тема Office</vt:lpstr>
      <vt:lpstr>Тема Office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Maricel Lennon</dc:creator>
  <dc:description>This presentation contains information proprietary to Oracle Corporation</dc:description>
  <cp:lastModifiedBy>Ilgina</cp:lastModifiedBy>
  <cp:revision>419</cp:revision>
  <cp:lastPrinted>2010-10-01T14:43:09Z</cp:lastPrinted>
  <dcterms:created xsi:type="dcterms:W3CDTF">2011-03-30T16:10:18Z</dcterms:created>
  <dcterms:modified xsi:type="dcterms:W3CDTF">2015-05-28T13:44:14Z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56</vt:r8>
  </property>
</Properties>
</file>