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" r:id="rId2"/>
    <p:sldId id="283" r:id="rId3"/>
    <p:sldId id="284" r:id="rId4"/>
  </p:sldIdLst>
  <p:sldSz cx="9144000" cy="6858000" type="screen4x3"/>
  <p:notesSz cx="7004050" cy="9223375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06"/>
    <a:srgbClr val="FF99FF"/>
    <a:srgbClr val="FF00FF"/>
    <a:srgbClr val="0000FF"/>
    <a:srgbClr val="0066FF"/>
    <a:srgbClr val="CCFF33"/>
    <a:srgbClr val="00FF00"/>
    <a:srgbClr val="E66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1" autoAdjust="0"/>
    <p:restoredTop sz="94660"/>
  </p:normalViewPr>
  <p:slideViewPr>
    <p:cSldViewPr>
      <p:cViewPr>
        <p:scale>
          <a:sx n="75" d="100"/>
          <a:sy n="75" d="100"/>
        </p:scale>
        <p:origin x="-223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796" y="-108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55950" y="8777288"/>
            <a:ext cx="690563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34" tIns="45072" rIns="88534" bIns="45072">
            <a:spAutoFit/>
          </a:bodyPr>
          <a:lstStyle/>
          <a:p>
            <a:pPr defTabSz="881063">
              <a:lnSpc>
                <a:spcPct val="90000"/>
              </a:lnSpc>
            </a:pPr>
            <a:r>
              <a:rPr lang="en-US" altLang="ko-KR" sz="1200" b="0"/>
              <a:t>Page </a:t>
            </a:r>
            <a:fld id="{FAC5BFDF-B73C-45EF-A1A1-9223B56B2870}" type="slidenum">
              <a:rPr lang="en-US" altLang="ko-KR" sz="1200" b="0"/>
              <a:pPr defTabSz="881063">
                <a:lnSpc>
                  <a:spcPct val="90000"/>
                </a:lnSpc>
              </a:pPr>
              <a:t>‹#›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358586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49600" y="8777288"/>
            <a:ext cx="703263" cy="255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34" tIns="45072" rIns="88534" bIns="45072">
            <a:spAutoFit/>
          </a:bodyPr>
          <a:lstStyle/>
          <a:p>
            <a:pPr defTabSz="881063">
              <a:lnSpc>
                <a:spcPct val="90000"/>
              </a:lnSpc>
            </a:pPr>
            <a:r>
              <a:rPr lang="en-US" altLang="ko-KR" sz="1200" b="0"/>
              <a:t>Page </a:t>
            </a:r>
            <a:fld id="{2320DDA3-BDE7-4F1B-8C2F-9C8285183625}" type="slidenum">
              <a:rPr lang="en-US" altLang="ko-KR" sz="1200" b="0"/>
              <a:pPr defTabSz="881063">
                <a:lnSpc>
                  <a:spcPct val="90000"/>
                </a:lnSpc>
              </a:pPr>
              <a:t>‹#›</a:t>
            </a:fld>
            <a:endParaRPr lang="en-US" altLang="ko-KR" sz="1200" b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4675"/>
            <a:ext cx="5137150" cy="3883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55" tIns="45072" rIns="91755" bIns="45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468313"/>
            <a:ext cx="5208588" cy="3906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71040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836613"/>
            <a:ext cx="8456935" cy="5380037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491880" y="6553200"/>
            <a:ext cx="1870075" cy="304800"/>
          </a:xfrm>
        </p:spPr>
        <p:txBody>
          <a:bodyPr/>
          <a:lstStyle>
            <a:lvl1pPr algn="ctr">
              <a:defRPr sz="900">
                <a:solidFill>
                  <a:srgbClr val="00B050"/>
                </a:solidFill>
                <a:latin typeface="+mn-lt"/>
              </a:defRPr>
            </a:lvl1pPr>
          </a:lstStyle>
          <a:p>
            <a:fld id="{EE2FA179-9DC1-4002-91D7-A28B360946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836712"/>
            <a:ext cx="8434388" cy="54520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751" tIns="44163" rIns="89751" bIns="44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Body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553200"/>
            <a:ext cx="187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 defTabSz="820738">
              <a:defRPr sz="800" b="0">
                <a:solidFill>
                  <a:srgbClr val="006600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fld id="{CC56034E-ADED-4805-8C82-C1AEDB17F5C7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04800" y="603250"/>
            <a:ext cx="8594725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+mj-lt"/>
          <a:ea typeface="+mj-ea"/>
          <a:cs typeface="+mj-cs"/>
        </a:defRPr>
      </a:lvl1pPr>
      <a:lvl2pPr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2pPr>
      <a:lvl3pPr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3pPr>
      <a:lvl4pPr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4pPr>
      <a:lvl5pPr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5pPr>
      <a:lvl6pPr marL="457200"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6pPr>
      <a:lvl7pPr marL="914400"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7pPr>
      <a:lvl8pPr marL="1371600"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8pPr>
      <a:lvl9pPr marL="1828800" algn="r" defTabSz="8826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 b="1">
          <a:solidFill>
            <a:srgbClr val="FE0606"/>
          </a:solidFill>
          <a:latin typeface="Arial" charset="0"/>
          <a:ea typeface="굴림" charset="-127"/>
        </a:defRPr>
      </a:lvl9pPr>
    </p:titleStyle>
    <p:bodyStyle>
      <a:lvl1pPr marL="276225" indent="-276225" algn="l" defTabSz="882650" rtl="0" eaLnBrk="0" fontAlgn="base" hangingPunct="0">
        <a:lnSpc>
          <a:spcPct val="100000"/>
        </a:lnSpc>
        <a:spcBef>
          <a:spcPct val="30000"/>
        </a:spcBef>
        <a:spcAft>
          <a:spcPct val="0"/>
        </a:spcAft>
        <a:buClr>
          <a:srgbClr val="00B0F0"/>
        </a:buClr>
        <a:buFont typeface="Wingdings" pitchFamily="2" charset="2"/>
        <a:buChar char="v"/>
        <a:defRPr sz="1800" b="1">
          <a:solidFill>
            <a:srgbClr val="00B0F0"/>
          </a:solidFill>
          <a:latin typeface="+mn-lt"/>
          <a:ea typeface="+mn-ea"/>
          <a:cs typeface="+mn-cs"/>
        </a:defRPr>
      </a:lvl1pPr>
      <a:lvl2pPr marL="661988" indent="-220663" algn="l" defTabSz="882650" rtl="0" eaLnBrk="0" fontAlgn="base" hangingPunct="0">
        <a:lnSpc>
          <a:spcPct val="10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2pPr>
      <a:lvl3pPr marL="1106488" indent="-223838" algn="l" defTabSz="882650" rtl="0" eaLnBrk="0" fontAlgn="base" hangingPunct="0">
        <a:lnSpc>
          <a:spcPct val="10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3pPr>
      <a:lvl4pPr marL="1492250" indent="-165100" algn="l" defTabSz="882650" rtl="0" eaLnBrk="0" fontAlgn="base" hangingPunct="0">
        <a:lnSpc>
          <a:spcPct val="100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4pPr>
      <a:lvl5pPr marL="1936750" indent="-166688" algn="l" defTabSz="882650" rtl="0" eaLnBrk="0" fontAlgn="base" hangingPunct="0">
        <a:lnSpc>
          <a:spcPct val="10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–"/>
        <a:defRPr sz="1000">
          <a:solidFill>
            <a:schemeClr val="tx1"/>
          </a:solidFill>
          <a:latin typeface="+mn-lt"/>
          <a:ea typeface="+mn-ea"/>
        </a:defRPr>
      </a:lvl5pPr>
      <a:lvl6pPr marL="2393950" indent="-166688" algn="l" defTabSz="882650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51150" indent="-166688" algn="l" defTabSz="882650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08350" indent="-166688" algn="l" defTabSz="882650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765550" indent="-166688" algn="l" defTabSz="882650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359408" y="1484784"/>
            <a:ext cx="8382000" cy="136815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n-US" altLang="ko-KR" sz="4800" dirty="0" smtClean="0">
                <a:solidFill>
                  <a:srgbClr val="FF0000"/>
                </a:solidFill>
                <a:latin typeface="+mn-lt"/>
                <a:ea typeface="돋움체" pitchFamily="49" charset="-127"/>
              </a:rPr>
              <a:t>Thermal Fuse Open</a:t>
            </a:r>
            <a:endParaRPr lang="en-US" altLang="ko-KR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1890552" y="5445224"/>
            <a:ext cx="5319712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82650">
              <a:lnSpc>
                <a:spcPct val="87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sz="4000" dirty="0" err="1" smtClean="0">
                <a:solidFill>
                  <a:srgbClr val="0000FF"/>
                </a:solidFill>
                <a:latin typeface="Arial" charset="0"/>
              </a:rPr>
              <a:t>UzECC</a:t>
            </a:r>
            <a:endParaRPr lang="ko-KR" altLang="en-US" sz="40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59408" y="2780928"/>
            <a:ext cx="8382000" cy="79208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wrap="none" anchor="ctr"/>
          <a:lstStyle/>
          <a:p>
            <a:pPr lvl="0" defTabSz="882650">
              <a:spcBef>
                <a:spcPct val="20000"/>
              </a:spcBef>
              <a:defRPr/>
            </a:pPr>
            <a:r>
              <a:rPr lang="en-US" altLang="ko-KR" sz="3600" kern="0" dirty="0" smtClean="0">
                <a:solidFill>
                  <a:srgbClr val="00B0F0"/>
                </a:solidFill>
                <a:latin typeface="+mn-lt"/>
                <a:ea typeface="+mj-ea"/>
                <a:cs typeface="+mj-cs"/>
              </a:rPr>
              <a:t>[ Resistor ASM - GSVEM  HVAC 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219521" y="764704"/>
            <a:ext cx="8384927" cy="5832648"/>
          </a:xfrm>
        </p:spPr>
        <p:txBody>
          <a:bodyPr/>
          <a:lstStyle/>
          <a:p>
            <a:pPr marL="355600" indent="-355600"/>
            <a:r>
              <a:rPr lang="en-US" altLang="ko-KR" sz="2000" b="0" dirty="0" smtClean="0">
                <a:solidFill>
                  <a:srgbClr val="7030A0"/>
                </a:solidFill>
              </a:rPr>
              <a:t>Issue</a:t>
            </a:r>
          </a:p>
          <a:p>
            <a:pPr marL="812800" lvl="1" indent="-371475"/>
            <a:r>
              <a:rPr lang="en-US" altLang="ko-KR" sz="1800" dirty="0" smtClean="0">
                <a:solidFill>
                  <a:srgbClr val="FF0000"/>
                </a:solidFill>
              </a:rPr>
              <a:t>Blower motor does not work at speed </a:t>
            </a:r>
            <a:r>
              <a:rPr lang="en-US" altLang="ko-KR" sz="1800" dirty="0" smtClean="0">
                <a:solidFill>
                  <a:srgbClr val="FF0000"/>
                </a:solidFill>
              </a:rPr>
              <a:t># 4 </a:t>
            </a:r>
            <a:r>
              <a:rPr lang="en-US" altLang="ko-KR" sz="1800" dirty="0" smtClean="0">
                <a:solidFill>
                  <a:srgbClr val="FF0000"/>
                </a:solidFill>
              </a:rPr>
              <a:t>in vehicle </a:t>
            </a:r>
            <a:r>
              <a:rPr lang="en-US" altLang="ko-KR" sz="1800" dirty="0" smtClean="0">
                <a:solidFill>
                  <a:srgbClr val="FF0000"/>
                </a:solidFill>
              </a:rPr>
              <a:t>condition.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355600" indent="-355600"/>
            <a:r>
              <a:rPr lang="en-US" altLang="ko-KR" sz="2000" b="0" dirty="0" smtClean="0">
                <a:solidFill>
                  <a:srgbClr val="7030A0"/>
                </a:solidFill>
              </a:rPr>
              <a:t>Root Cause</a:t>
            </a:r>
          </a:p>
          <a:p>
            <a:pPr marL="812800" lvl="1" indent="-371475"/>
            <a:r>
              <a:rPr lang="en-US" altLang="ko-KR" sz="1800" b="0" dirty="0" smtClean="0">
                <a:solidFill>
                  <a:srgbClr val="FF0000"/>
                </a:solidFill>
              </a:rPr>
              <a:t>Thermal fuse was opened </a:t>
            </a:r>
            <a:r>
              <a:rPr lang="en-US" altLang="ko-KR" sz="1800" b="0" dirty="0" smtClean="0"/>
              <a:t>to protect system</a:t>
            </a:r>
          </a:p>
          <a:p>
            <a:pPr marL="812800" lvl="1" indent="-371475"/>
            <a:r>
              <a:rPr lang="en-US" altLang="ko-KR" sz="1800" dirty="0" smtClean="0"/>
              <a:t>It’s from electric shock in vehicle condition</a:t>
            </a:r>
            <a:endParaRPr lang="en-US" altLang="ko-KR" sz="1800" b="0" dirty="0" smtClean="0"/>
          </a:p>
          <a:p>
            <a:pPr lvl="1"/>
            <a:endParaRPr lang="en-US" altLang="ko-KR" sz="20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22057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Thermal Fuse Open in Resistor ASM(52429971)</a:t>
            </a:r>
            <a:endParaRPr lang="ko-KR" altLang="en-US" sz="2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945" t="32109" r="29722" b="14735"/>
          <a:stretch>
            <a:fillRect/>
          </a:stretch>
        </p:blipFill>
        <p:spPr bwMode="auto">
          <a:xfrm>
            <a:off x="3275856" y="2708920"/>
            <a:ext cx="550810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1 5"/>
          <p:cNvSpPr/>
          <p:nvPr/>
        </p:nvSpPr>
        <p:spPr bwMode="auto">
          <a:xfrm>
            <a:off x="3995936" y="2636912"/>
            <a:ext cx="2232248" cy="360040"/>
          </a:xfrm>
          <a:prstGeom prst="borderCallout1">
            <a:avLst>
              <a:gd name="adj1" fmla="val 45205"/>
              <a:gd name="adj2" fmla="val 100333"/>
              <a:gd name="adj3" fmla="val 259474"/>
              <a:gd name="adj4" fmla="val 116915"/>
            </a:avLst>
          </a:prstGeom>
          <a:solidFill>
            <a:schemeClr val="accent5"/>
          </a:solidFill>
          <a:ln w="9525" cap="flat" cmpd="sng" algn="ctr">
            <a:solidFill>
              <a:srgbClr val="FE06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charset="-127"/>
              </a:rPr>
              <a:t>This one is for speed #4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charset="-127"/>
            </a:endParaRPr>
          </a:p>
        </p:txBody>
      </p:sp>
      <p:sp>
        <p:nvSpPr>
          <p:cNvPr id="7" name="설명선 1 6"/>
          <p:cNvSpPr/>
          <p:nvPr/>
        </p:nvSpPr>
        <p:spPr bwMode="auto">
          <a:xfrm>
            <a:off x="6372200" y="5733256"/>
            <a:ext cx="2232248" cy="432048"/>
          </a:xfrm>
          <a:prstGeom prst="borderCallout1">
            <a:avLst>
              <a:gd name="adj1" fmla="val 18750"/>
              <a:gd name="adj2" fmla="val -8333"/>
              <a:gd name="adj3" fmla="val -340182"/>
              <a:gd name="adj4" fmla="val -21645"/>
            </a:avLst>
          </a:prstGeom>
          <a:solidFill>
            <a:schemeClr val="accent5"/>
          </a:solidFill>
          <a:ln w="9525" cap="flat" cmpd="sng" algn="ctr">
            <a:solidFill>
              <a:srgbClr val="FE06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charset="-127"/>
              </a:rPr>
              <a:t>This one is for speed #1,2,3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236296" y="4581128"/>
            <a:ext cx="1224136" cy="360040"/>
          </a:xfrm>
          <a:prstGeom prst="rect">
            <a:avLst/>
          </a:prstGeom>
          <a:noFill/>
          <a:ln w="38100" cap="flat" cmpd="sng" algn="ctr">
            <a:solidFill>
              <a:srgbClr val="FE06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9681" t="38016" r="70949" b="15719"/>
          <a:stretch>
            <a:fillRect/>
          </a:stretch>
        </p:blipFill>
        <p:spPr bwMode="auto">
          <a:xfrm>
            <a:off x="611560" y="2924944"/>
            <a:ext cx="252028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IMG_20140212_0928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04864"/>
            <a:ext cx="5832648" cy="437448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219521" y="764704"/>
            <a:ext cx="8384927" cy="5832648"/>
          </a:xfrm>
        </p:spPr>
        <p:txBody>
          <a:bodyPr/>
          <a:lstStyle/>
          <a:p>
            <a:pPr marL="355600" indent="-355600"/>
            <a:r>
              <a:rPr lang="en-US" altLang="ko-KR" sz="2000" dirty="0" smtClean="0">
                <a:solidFill>
                  <a:srgbClr val="0000FF"/>
                </a:solidFill>
              </a:rPr>
              <a:t>Test 100% </a:t>
            </a:r>
            <a:r>
              <a:rPr lang="en-US" altLang="ko-KR" sz="2000" dirty="0" smtClean="0">
                <a:solidFill>
                  <a:schemeClr val="tx1"/>
                </a:solidFill>
              </a:rPr>
              <a:t>with function tester</a:t>
            </a:r>
          </a:p>
          <a:p>
            <a:pPr marL="355600" indent="-355600"/>
            <a:r>
              <a:rPr lang="en-US" altLang="ko-KR" sz="2000" dirty="0" smtClean="0">
                <a:solidFill>
                  <a:schemeClr val="tx1"/>
                </a:solidFill>
              </a:rPr>
              <a:t>Check </a:t>
            </a:r>
            <a:r>
              <a:rPr lang="en-US" altLang="ko-KR" sz="2000" dirty="0" smtClean="0">
                <a:solidFill>
                  <a:srgbClr val="0000FF"/>
                </a:solidFill>
              </a:rPr>
              <a:t>ampere and resistance </a:t>
            </a:r>
            <a:r>
              <a:rPr lang="en-US" altLang="ko-KR" sz="2000" dirty="0" smtClean="0">
                <a:solidFill>
                  <a:schemeClr val="tx1"/>
                </a:solidFill>
              </a:rPr>
              <a:t>with connecting resistor and blower motor for each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2057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l"/>
            <a:r>
              <a:rPr lang="en-US" altLang="ko-KR" sz="2000" dirty="0" err="1" smtClean="0">
                <a:solidFill>
                  <a:srgbClr val="FF0000"/>
                </a:solidFill>
                <a:latin typeface="+mj-lt"/>
              </a:rPr>
              <a:t>UzECC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 Process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475656" y="2276872"/>
            <a:ext cx="3384376" cy="388843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76200"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PHI Horiz">
  <a:themeElements>
    <a:clrScheme name="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A2C1FE"/>
      </a:accent1>
      <a:accent2>
        <a:srgbClr val="00FF00"/>
      </a:accent2>
      <a:accent3>
        <a:srgbClr val="FFFFFF"/>
      </a:accent3>
      <a:accent4>
        <a:srgbClr val="000000"/>
      </a:accent4>
      <a:accent5>
        <a:srgbClr val="CEDDFE"/>
      </a:accent5>
      <a:accent6>
        <a:srgbClr val="00E700"/>
      </a:accent6>
      <a:hlink>
        <a:srgbClr val="FAFD00"/>
      </a:hlink>
      <a:folHlink>
        <a:srgbClr val="DADADA"/>
      </a:folHlink>
    </a:clrScheme>
    <a:fontScheme name="DELPHI Horiz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DELPHI Hor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Hor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Hor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Hor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Hor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Hor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Hor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Designs\DELPHI Horiz.pot</Template>
  <TotalTime>6618</TotalTime>
  <Pages>1</Pages>
  <Words>83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DELPHI Horiz</vt:lpstr>
      <vt:lpstr>Thermal Fuse Open</vt:lpstr>
      <vt:lpstr>Презентация PowerPoint</vt:lpstr>
      <vt:lpstr>Презентация PowerPoint</vt:lpstr>
    </vt:vector>
  </TitlesOfParts>
  <Company>Korea 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표준서식</dc:title>
  <dc:creator>Lee, Hoyong</dc:creator>
  <cp:lastModifiedBy>User</cp:lastModifiedBy>
  <cp:revision>193</cp:revision>
  <cp:lastPrinted>2000-12-18T20:20:20Z</cp:lastPrinted>
  <dcterms:created xsi:type="dcterms:W3CDTF">2000-12-01T06:08:56Z</dcterms:created>
  <dcterms:modified xsi:type="dcterms:W3CDTF">2017-04-18T06:15:00Z</dcterms:modified>
</cp:coreProperties>
</file>