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7" r:id="rId2"/>
    <p:sldId id="269" r:id="rId3"/>
    <p:sldId id="28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FF6969"/>
    <a:srgbClr val="800000"/>
    <a:srgbClr val="FF0000"/>
    <a:srgbClr val="006600"/>
    <a:srgbClr val="007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19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uminjon\BIQS\BIQS%20Audit%20plan%20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uminjon\BIQS\BIQS%20Audit%20plan%20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uminjon\BIQS\BIQS%20Audit%20plan%2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/>
            </a:pPr>
            <a:r>
              <a:rPr lang="ru-RU" b="0" dirty="0"/>
              <a:t>Топ 5 </a:t>
            </a:r>
            <a:r>
              <a:rPr lang="ru-RU" b="0" dirty="0" smtClean="0"/>
              <a:t>зеленых элементов</a:t>
            </a:r>
            <a:endParaRPr lang="ru-RU" b="0" dirty="0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92D050"/>
            </a:solidFill>
            <a:ln>
              <a:solidFill>
                <a:srgbClr val="00B050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Лист3!$B$3:$B$7</c:f>
              <c:strCache>
                <c:ptCount val="5"/>
                <c:pt idx="0">
                  <c:v>Contamination Control</c:v>
                </c:pt>
                <c:pt idx="1">
                  <c:v>Tiered Supplier Management</c:v>
                </c:pt>
                <c:pt idx="2">
                  <c:v>Gage control/MSA</c:v>
                </c:pt>
                <c:pt idx="3">
                  <c:v>Standarized work</c:v>
                </c:pt>
                <c:pt idx="4">
                  <c:v>Visual Management</c:v>
                </c:pt>
              </c:strCache>
            </c:strRef>
          </c:cat>
          <c:val>
            <c:numRef>
              <c:f>Лист3!$C$3:$C$7</c:f>
              <c:numCache>
                <c:formatCode>General</c:formatCode>
                <c:ptCount val="5"/>
                <c:pt idx="0">
                  <c:v>14</c:v>
                </c:pt>
                <c:pt idx="1">
                  <c:v>14</c:v>
                </c:pt>
                <c:pt idx="2">
                  <c:v>13</c:v>
                </c:pt>
                <c:pt idx="3">
                  <c:v>13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7E-4929-BABB-4C4AF91A8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167408384"/>
        <c:axId val="167409920"/>
      </c:barChart>
      <c:catAx>
        <c:axId val="167408384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crossAx val="167409920"/>
        <c:crosses val="autoZero"/>
        <c:auto val="1"/>
        <c:lblAlgn val="ctr"/>
        <c:lblOffset val="100"/>
        <c:noMultiLvlLbl val="0"/>
      </c:catAx>
      <c:valAx>
        <c:axId val="167409920"/>
        <c:scaling>
          <c:orientation val="minMax"/>
          <c:max val="15"/>
          <c:min val="10"/>
        </c:scaling>
        <c:delete val="1"/>
        <c:axPos val="t"/>
        <c:numFmt formatCode="General" sourceLinked="1"/>
        <c:majorTickMark val="none"/>
        <c:minorTickMark val="none"/>
        <c:tickLblPos val="nextTo"/>
        <c:crossAx val="167408384"/>
        <c:crosses val="autoZero"/>
        <c:crossBetween val="between"/>
        <c:majorUnit val="1"/>
        <c:minorUnit val="4.0000000000000008E-2"/>
      </c:valAx>
    </c:plotArea>
    <c:plotVisOnly val="1"/>
    <c:dispBlanksAs val="gap"/>
    <c:showDLblsOverMax val="0"/>
  </c:chart>
  <c:txPr>
    <a:bodyPr/>
    <a:lstStyle/>
    <a:p>
      <a:pPr>
        <a:defRPr>
          <a:solidFill>
            <a:srgbClr val="002060"/>
          </a:solidFill>
          <a:latin typeface="Arial" pitchFamily="34" charset="0"/>
          <a:cs typeface="Arial" pitchFamily="34" charset="0"/>
        </a:defRPr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/>
            </a:pPr>
            <a:r>
              <a:rPr lang="ru-RU" b="0" dirty="0"/>
              <a:t>Топ 5 </a:t>
            </a:r>
            <a:r>
              <a:rPr lang="ru-RU" b="0" dirty="0" smtClean="0"/>
              <a:t>желтых элементов</a:t>
            </a:r>
            <a:endParaRPr lang="ru-RU" b="0" dirty="0"/>
          </a:p>
        </c:rich>
      </c:tx>
      <c:layout>
        <c:manualLayout>
          <c:xMode val="edge"/>
          <c:yMode val="edge"/>
          <c:x val="0.14057145959572778"/>
          <c:y val="3.2407419221135617E-2"/>
        </c:manualLayout>
      </c:layout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FFFF00"/>
            </a:solidFill>
            <a:ln>
              <a:solidFill>
                <a:schemeClr val="accent2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Лист3!$E$3:$E$7</c:f>
              <c:strCache>
                <c:ptCount val="5"/>
                <c:pt idx="0">
                  <c:v>Non conforming</c:v>
                </c:pt>
                <c:pt idx="1">
                  <c:v>Layered Audit</c:v>
                </c:pt>
                <c:pt idx="2">
                  <c:v>Managing risks</c:v>
                </c:pt>
                <c:pt idx="3">
                  <c:v>Error Proofing</c:v>
                </c:pt>
                <c:pt idx="4">
                  <c:v>Fast Response</c:v>
                </c:pt>
              </c:strCache>
            </c:strRef>
          </c:cat>
          <c:val>
            <c:numRef>
              <c:f>Лист3!$F$3:$F$7</c:f>
              <c:numCache>
                <c:formatCode>General</c:formatCode>
                <c:ptCount val="5"/>
                <c:pt idx="0">
                  <c:v>15</c:v>
                </c:pt>
                <c:pt idx="1">
                  <c:v>14</c:v>
                </c:pt>
                <c:pt idx="2">
                  <c:v>14</c:v>
                </c:pt>
                <c:pt idx="3">
                  <c:v>14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53-4763-A5FE-B0C656B344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57616640"/>
        <c:axId val="57618432"/>
      </c:barChart>
      <c:catAx>
        <c:axId val="57616640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crossAx val="57618432"/>
        <c:crosses val="autoZero"/>
        <c:auto val="1"/>
        <c:lblAlgn val="ctr"/>
        <c:lblOffset val="100"/>
        <c:noMultiLvlLbl val="0"/>
      </c:catAx>
      <c:valAx>
        <c:axId val="57618432"/>
        <c:scaling>
          <c:orientation val="minMax"/>
          <c:max val="16"/>
          <c:min val="10"/>
        </c:scaling>
        <c:delete val="1"/>
        <c:axPos val="t"/>
        <c:numFmt formatCode="General" sourceLinked="1"/>
        <c:majorTickMark val="none"/>
        <c:minorTickMark val="none"/>
        <c:tickLblPos val="nextTo"/>
        <c:crossAx val="57616640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>
          <a:solidFill>
            <a:srgbClr val="002060"/>
          </a:solidFill>
          <a:latin typeface="Arial" pitchFamily="34" charset="0"/>
          <a:cs typeface="Arial" pitchFamily="34" charset="0"/>
        </a:defRPr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/>
            </a:pPr>
            <a:r>
              <a:rPr lang="ru-RU" b="0" dirty="0"/>
              <a:t>Топ 5 </a:t>
            </a:r>
            <a:r>
              <a:rPr lang="ru-RU" b="0" dirty="0" smtClean="0"/>
              <a:t>красных элементов</a:t>
            </a:r>
            <a:endParaRPr lang="ru-RU" b="0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44179057993108928"/>
          <c:y val="0.17586424881819251"/>
          <c:w val="0.52164721000501191"/>
          <c:h val="0.75499992855057696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FF6969"/>
            </a:solidFill>
            <a:ln>
              <a:solidFill>
                <a:srgbClr val="FF0000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Лист3!$H$3:$H$7</c:f>
              <c:strCache>
                <c:ptCount val="5"/>
                <c:pt idx="0">
                  <c:v>Fast Response</c:v>
                </c:pt>
                <c:pt idx="1">
                  <c:v>PCP</c:v>
                </c:pt>
                <c:pt idx="2">
                  <c:v>Communication</c:v>
                </c:pt>
                <c:pt idx="3">
                  <c:v>Layered Audit</c:v>
                </c:pt>
                <c:pt idx="4">
                  <c:v>Material Flow Managemen</c:v>
                </c:pt>
              </c:strCache>
            </c:strRef>
          </c:cat>
          <c:val>
            <c:numRef>
              <c:f>Лист3!$I$3:$I$7</c:f>
              <c:numCache>
                <c:formatCode>General</c:formatCode>
                <c:ptCount val="5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22-4C12-A5FA-2A17BA95EB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57629312"/>
        <c:axId val="57644544"/>
      </c:barChart>
      <c:catAx>
        <c:axId val="5762931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crossAx val="57644544"/>
        <c:crosses val="autoZero"/>
        <c:auto val="1"/>
        <c:lblAlgn val="ctr"/>
        <c:lblOffset val="100"/>
        <c:noMultiLvlLbl val="0"/>
      </c:catAx>
      <c:valAx>
        <c:axId val="57644544"/>
        <c:scaling>
          <c:orientation val="minMax"/>
          <c:max val="5"/>
          <c:min val="1"/>
        </c:scaling>
        <c:delete val="1"/>
        <c:axPos val="t"/>
        <c:numFmt formatCode="General" sourceLinked="1"/>
        <c:majorTickMark val="none"/>
        <c:minorTickMark val="none"/>
        <c:tickLblPos val="nextTo"/>
        <c:crossAx val="57629312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>
          <a:solidFill>
            <a:srgbClr val="002060"/>
          </a:solidFill>
          <a:latin typeface="Arial" pitchFamily="34" charset="0"/>
          <a:cs typeface="Arial" pitchFamily="34" charset="0"/>
        </a:defRPr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FFAF7-00CE-411C-8B4E-04556436C64F}" type="datetimeFigureOut">
              <a:rPr lang="ru-RU" smtClean="0"/>
              <a:t>07.08.2019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76092-4C26-4886-9222-E70A57BC7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976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358B-ABAC-4228-8B65-998F8FBD342B}" type="datetime1">
              <a:rPr lang="en-US" smtClean="0"/>
              <a:t>8/7/2019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9276-7DB3-413C-89C0-D8FEF6609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6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9FEDE-CBCD-4C41-A428-D44BF1EF2BEF}" type="datetime1">
              <a:rPr lang="en-US" smtClean="0"/>
              <a:t>8/7/2019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9276-7DB3-413C-89C0-D8FEF6609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9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73D5-169D-4F57-AF72-280C61381745}" type="datetime1">
              <a:rPr lang="en-US" smtClean="0"/>
              <a:t>8/7/2019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9276-7DB3-413C-89C0-D8FEF6609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5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53DA-6492-48C6-B635-707D496EC557}" type="datetime1">
              <a:rPr lang="en-US" smtClean="0"/>
              <a:t>8/7/2019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860972" y="6443438"/>
            <a:ext cx="2743200" cy="3651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6E9276-7DB3-413C-89C0-D8FEF6609F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5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B9A3-E27E-4BB4-8FE8-C5CED22C0F24}" type="datetime1">
              <a:rPr lang="en-US" smtClean="0"/>
              <a:t>8/7/2019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9276-7DB3-413C-89C0-D8FEF6609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7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A339-E4F4-4206-87B7-CEC3A3AC2E12}" type="datetime1">
              <a:rPr lang="en-US" smtClean="0"/>
              <a:t>8/7/2019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9276-7DB3-413C-89C0-D8FEF6609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2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C7C4-2DE8-4C0F-98F8-8A262E9618D9}" type="datetime1">
              <a:rPr lang="en-US" smtClean="0"/>
              <a:t>8/7/2019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9276-7DB3-413C-89C0-D8FEF6609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1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F9BE-418B-44AA-AAA8-D1AEBB2E70B4}" type="datetime1">
              <a:rPr lang="en-US" smtClean="0"/>
              <a:t>8/7/2019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9276-7DB3-413C-89C0-D8FEF6609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8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A4F5-D17C-4869-968B-5031F4442460}" type="datetime1">
              <a:rPr lang="en-US" smtClean="0"/>
              <a:t>8/7/2019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9276-7DB3-413C-89C0-D8FEF6609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2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D1F6-806C-44F8-93DE-47C8041C8D40}" type="datetime1">
              <a:rPr lang="en-US" smtClean="0"/>
              <a:t>8/7/2019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9276-7DB3-413C-89C0-D8FEF6609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6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4A6C-820E-4BA5-993B-47E556690A13}" type="datetime1">
              <a:rPr lang="en-US" smtClean="0"/>
              <a:t>8/7/2019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9276-7DB3-413C-89C0-D8FEF6609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0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2627E-7E7C-4989-99A5-8B795A08C87C}" type="datetime1">
              <a:rPr lang="en-US" smtClean="0"/>
              <a:t>8/7/2019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E9276-7DB3-413C-89C0-D8FEF6609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2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9276-7DB3-413C-89C0-D8FEF6609FAD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3" name="Диаграмма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438742"/>
              </p:ext>
            </p:extLst>
          </p:nvPr>
        </p:nvGraphicFramePr>
        <p:xfrm>
          <a:off x="7919359" y="1690008"/>
          <a:ext cx="3989614" cy="2860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6592152"/>
              </p:ext>
            </p:extLst>
          </p:nvPr>
        </p:nvGraphicFramePr>
        <p:xfrm>
          <a:off x="4201886" y="1698172"/>
          <a:ext cx="3722915" cy="2906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4690459"/>
              </p:ext>
            </p:extLst>
          </p:nvPr>
        </p:nvGraphicFramePr>
        <p:xfrm>
          <a:off x="293915" y="1709059"/>
          <a:ext cx="3820885" cy="2939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55914" y="381000"/>
            <a:ext cx="10101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Статус распространения элементов системы </a:t>
            </a:r>
            <a:r>
              <a:rPr lang="en-US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BIQS </a:t>
            </a:r>
            <a:r>
              <a:rPr lang="ru-RU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согласно проведенным аудитам у 20 поставщиков в период январь-февраль 2019 гг.</a:t>
            </a:r>
            <a:endParaRPr lang="ru-RU" sz="20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06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9276-7DB3-413C-89C0-D8FEF6609F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8547" y="343303"/>
            <a:ext cx="10498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SWOT </a:t>
            </a:r>
            <a:r>
              <a:rPr lang="ru-RU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анализ по внедрению системы </a:t>
            </a:r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BIQS</a:t>
            </a:r>
            <a:r>
              <a:rPr lang="ru-RU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2282"/>
              </p:ext>
            </p:extLst>
          </p:nvPr>
        </p:nvGraphicFramePr>
        <p:xfrm>
          <a:off x="331306" y="1110023"/>
          <a:ext cx="5439772" cy="1323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9772">
                  <a:extLst>
                    <a:ext uri="{9D8B030D-6E8A-4147-A177-3AD203B41FA5}">
                      <a16:colId xmlns:a16="http://schemas.microsoft.com/office/drawing/2014/main" val="19025596"/>
                    </a:ext>
                  </a:extLst>
                </a:gridCol>
              </a:tblGrid>
              <a:tr h="37880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Сильные</a:t>
                      </a:r>
                      <a:r>
                        <a:rPr lang="ru-RU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стороны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522407"/>
                  </a:ext>
                </a:extLst>
              </a:tr>
              <a:tr h="86108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Наличие и</a:t>
                      </a:r>
                      <a:r>
                        <a:rPr lang="ru-RU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нфраструктуры</a:t>
                      </a: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системы контроля качества;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Базовые испытательные, лабораторные средства; </a:t>
                      </a:r>
                      <a:endParaRPr lang="ru-RU" sz="14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</a:t>
                      </a:r>
                      <a:r>
                        <a:rPr lang="ru-RU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пыт и навыки.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973890"/>
                  </a:ext>
                </a:extLst>
              </a:tr>
            </a:tbl>
          </a:graphicData>
        </a:graphic>
      </p:graphicFrame>
      <p:graphicFrame>
        <p:nvGraphicFramePr>
          <p:cNvPr id="9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216744"/>
              </p:ext>
            </p:extLst>
          </p:nvPr>
        </p:nvGraphicFramePr>
        <p:xfrm>
          <a:off x="6044033" y="1110020"/>
          <a:ext cx="5950423" cy="2995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423">
                  <a:extLst>
                    <a:ext uri="{9D8B030D-6E8A-4147-A177-3AD203B41FA5}">
                      <a16:colId xmlns:a16="http://schemas.microsoft.com/office/drawing/2014/main" val="19025596"/>
                    </a:ext>
                  </a:extLst>
                </a:gridCol>
              </a:tblGrid>
              <a:tr h="34364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Слабые </a:t>
                      </a:r>
                      <a:r>
                        <a:rPr lang="ru-RU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стороны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522407"/>
                  </a:ext>
                </a:extLst>
              </a:tr>
              <a:tr h="123705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Вовлеченность персонала и </a:t>
                      </a:r>
                      <a:r>
                        <a:rPr lang="ru-RU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руководства</a:t>
                      </a: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Низкий уровень знаний </a:t>
                      </a:r>
                      <a:r>
                        <a:rPr lang="ru-RU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 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BIQS</a:t>
                      </a: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 целесообразная ротация персонала;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Обучения персонала;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Командная </a:t>
                      </a:r>
                      <a:r>
                        <a:rPr lang="ru-RU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работа </a:t>
                      </a: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 </a:t>
                      </a:r>
                      <a:r>
                        <a:rPr lang="ru-RU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решении </a:t>
                      </a: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проблем;</a:t>
                      </a:r>
                      <a:endParaRPr lang="ru-RU" sz="14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Отсутствие дисциплины по гарантийным проблемам </a:t>
                      </a:r>
                      <a:r>
                        <a:rPr lang="ru-RU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 </a:t>
                      </a: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контролю </a:t>
                      </a:r>
                      <a:r>
                        <a:rPr lang="ru-RU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качества во всех </a:t>
                      </a: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этапах производства;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Номинация </a:t>
                      </a:r>
                      <a:r>
                        <a:rPr lang="ru-RU" sz="14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суб</a:t>
                      </a: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-поставщиков на основе только ценообразования;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Недостаточное сотрудничество с иностранными партнёрами в области развития системы качества, планирования и организации производства.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sz="14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973890"/>
                  </a:ext>
                </a:extLst>
              </a:tr>
            </a:tbl>
          </a:graphicData>
        </a:graphic>
      </p:graphicFrame>
      <p:graphicFrame>
        <p:nvGraphicFramePr>
          <p:cNvPr id="10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505921"/>
              </p:ext>
            </p:extLst>
          </p:nvPr>
        </p:nvGraphicFramePr>
        <p:xfrm>
          <a:off x="331306" y="2654974"/>
          <a:ext cx="5453420" cy="280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3420">
                  <a:extLst>
                    <a:ext uri="{9D8B030D-6E8A-4147-A177-3AD203B41FA5}">
                      <a16:colId xmlns:a16="http://schemas.microsoft.com/office/drawing/2014/main" val="19025596"/>
                    </a:ext>
                  </a:extLst>
                </a:gridCol>
              </a:tblGrid>
              <a:tr h="36958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Возможности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522407"/>
                  </a:ext>
                </a:extLst>
              </a:tr>
              <a:tr h="123705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Снижение </a:t>
                      </a:r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внутри-производственных</a:t>
                      </a:r>
                      <a:r>
                        <a:rPr lang="ru-RU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потерь и </a:t>
                      </a: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повышение </a:t>
                      </a:r>
                      <a:r>
                        <a:rPr lang="ru-RU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эффективности производства путем анализа текущего состояния процессов и их </a:t>
                      </a: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постоянного совершенствования согласно принципов 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BIQS</a:t>
                      </a: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ru-RU" sz="14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Обучение персонала;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Внедрение лучших навыков по внедрению требований 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BIQS</a:t>
                      </a: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Вовлечение специалистов АО «ДжиЭм Узбекистан» в производственных процессах с целью улучшения, оптимизации и обмена опытов.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973890"/>
                  </a:ext>
                </a:extLst>
              </a:tr>
            </a:tbl>
          </a:graphicData>
        </a:graphic>
      </p:graphicFrame>
      <p:graphicFrame>
        <p:nvGraphicFramePr>
          <p:cNvPr id="11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808939"/>
              </p:ext>
            </p:extLst>
          </p:nvPr>
        </p:nvGraphicFramePr>
        <p:xfrm>
          <a:off x="6044033" y="4244189"/>
          <a:ext cx="5968624" cy="174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8624">
                  <a:extLst>
                    <a:ext uri="{9D8B030D-6E8A-4147-A177-3AD203B41FA5}">
                      <a16:colId xmlns:a16="http://schemas.microsoft.com/office/drawing/2014/main" val="19025596"/>
                    </a:ext>
                  </a:extLst>
                </a:gridCol>
              </a:tblGrid>
              <a:tr h="37777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8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Угрозы</a:t>
                      </a:r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6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522407"/>
                  </a:ext>
                </a:extLst>
              </a:tr>
              <a:tr h="120210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Отсутствие инфраструктуры технического обслуживания и ремонта;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Высокий уровень текучести персонала;</a:t>
                      </a:r>
                      <a:endParaRPr lang="ru-RU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Отсутствие компетентного кадрового</a:t>
                      </a: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резерва;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</a:t>
                      </a:r>
                      <a:r>
                        <a:rPr lang="ru-RU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соблюдение принципам о</a:t>
                      </a:r>
                      <a:r>
                        <a:rPr lang="ru-RU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храны труда и техники безопасности.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ru-RU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973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82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9276-7DB3-413C-89C0-D8FEF6609FA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93064" y="384877"/>
            <a:ext cx="9682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Лучшие практические внедренные элементы по системе </a:t>
            </a:r>
            <a:r>
              <a:rPr lang="en-US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BIQS</a:t>
            </a:r>
            <a:r>
              <a:rPr lang="ru-RU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Verdana" panose="020B0604030504040204" pitchFamily="34" charset="0"/>
                <a:cs typeface="Times New Roman" pitchFamily="18" charset="0"/>
              </a:rPr>
              <a:t> у поставщиков</a:t>
            </a:r>
            <a:endParaRPr lang="en-US" sz="2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Verdana" panose="020B0604030504040204" pitchFamily="34" charset="0"/>
              <a:cs typeface="Times New Roman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24" y="88043"/>
            <a:ext cx="1087121" cy="102455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6" y="3733341"/>
            <a:ext cx="936003" cy="871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85668" y="1622499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Решение проблем с инженерской точки зрения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4" t="13798" r="28064" b="14219"/>
          <a:stretch/>
        </p:blipFill>
        <p:spPr>
          <a:xfrm>
            <a:off x="388234" y="1414426"/>
            <a:ext cx="885395" cy="76271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85669" y="2633546"/>
            <a:ext cx="4065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Команда достигшая результат прироста по сравнению с прошлым годом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4" y="2656828"/>
            <a:ext cx="1092231" cy="59642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360139" y="2764178"/>
            <a:ext cx="3981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1400" dirty="0" smtClean="0"/>
              <a:t>АО “ДАЗ “</a:t>
            </a:r>
            <a:endParaRPr lang="ru-R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69543" y="3645919"/>
            <a:ext cx="3994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Лучший результат по коммуникабельности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‘Feedback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Feed forward’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34469" y="4928652"/>
            <a:ext cx="3778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Безопасность на 1 ом уровне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30" y="4725081"/>
            <a:ext cx="943999" cy="108425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335820" y="1521249"/>
            <a:ext cx="3981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СП ООО «</a:t>
            </a:r>
            <a:r>
              <a:rPr lang="ru-RU" sz="1400" dirty="0" err="1" smtClean="0"/>
              <a:t>Квангжин</a:t>
            </a:r>
            <a:r>
              <a:rPr lang="ru-RU" sz="1400" dirty="0" smtClean="0"/>
              <a:t>»</a:t>
            </a:r>
            <a:r>
              <a:rPr lang="en-US" sz="1400" dirty="0" smtClean="0"/>
              <a:t>; </a:t>
            </a:r>
            <a:r>
              <a:rPr lang="ru-RU" sz="1400" dirty="0" smtClean="0"/>
              <a:t> СП ООО «Уз </a:t>
            </a:r>
            <a:r>
              <a:rPr lang="ru-RU" sz="1400" dirty="0" err="1" smtClean="0"/>
              <a:t>Сангву</a:t>
            </a:r>
            <a:r>
              <a:rPr lang="ru-RU" sz="1400" dirty="0" smtClean="0"/>
              <a:t>»</a:t>
            </a:r>
            <a:r>
              <a:rPr lang="en-US" sz="1400" dirty="0" smtClean="0"/>
              <a:t>; </a:t>
            </a:r>
            <a:r>
              <a:rPr lang="ru-RU" sz="1400" dirty="0"/>
              <a:t>СП ООО «Уз </a:t>
            </a:r>
            <a:r>
              <a:rPr lang="ru-RU" sz="1400" dirty="0" err="1" smtClean="0"/>
              <a:t>Корам</a:t>
            </a:r>
            <a:r>
              <a:rPr lang="ru-RU" sz="1400" dirty="0" smtClean="0"/>
              <a:t>»</a:t>
            </a:r>
            <a:endParaRPr lang="ru-RU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360138" y="4931914"/>
            <a:ext cx="3880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СП ООО «Уз Авто </a:t>
            </a:r>
            <a:r>
              <a:rPr lang="ru-RU" sz="1400" dirty="0" err="1" smtClean="0"/>
              <a:t>Инзи</a:t>
            </a:r>
            <a:r>
              <a:rPr lang="ru-RU" sz="1400" dirty="0" smtClean="0"/>
              <a:t>»</a:t>
            </a:r>
            <a:endParaRPr lang="ru-RU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335820" y="3541115"/>
            <a:ext cx="5322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СП ООО «</a:t>
            </a:r>
            <a:r>
              <a:rPr lang="ru-RU" sz="1400" dirty="0" err="1"/>
              <a:t>Кванжин</a:t>
            </a:r>
            <a:r>
              <a:rPr lang="ru-RU" sz="1400" dirty="0"/>
              <a:t>», СП ООО «</a:t>
            </a:r>
            <a:r>
              <a:rPr lang="ru-RU" sz="1400" dirty="0" err="1"/>
              <a:t>Сангву</a:t>
            </a:r>
            <a:r>
              <a:rPr lang="ru-RU" sz="1400" dirty="0"/>
              <a:t>», СП ООО «Уз </a:t>
            </a:r>
            <a:r>
              <a:rPr lang="ru-RU" sz="1400" dirty="0" err="1"/>
              <a:t>Эрае</a:t>
            </a:r>
            <a:r>
              <a:rPr lang="ru-RU" sz="1400" dirty="0"/>
              <a:t> Климат Контроль»,</a:t>
            </a:r>
          </a:p>
        </p:txBody>
      </p:sp>
      <p:sp>
        <p:nvSpPr>
          <p:cNvPr id="30" name="Стрелка вправо 29"/>
          <p:cNvSpPr/>
          <p:nvPr/>
        </p:nvSpPr>
        <p:spPr>
          <a:xfrm>
            <a:off x="5564354" y="1714839"/>
            <a:ext cx="695266" cy="46230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 вправо 30"/>
          <p:cNvSpPr/>
          <p:nvPr/>
        </p:nvSpPr>
        <p:spPr>
          <a:xfrm>
            <a:off x="5564354" y="2629464"/>
            <a:ext cx="695266" cy="46230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 вправо 31"/>
          <p:cNvSpPr/>
          <p:nvPr/>
        </p:nvSpPr>
        <p:spPr>
          <a:xfrm>
            <a:off x="5564354" y="3571573"/>
            <a:ext cx="695266" cy="46230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право 33"/>
          <p:cNvSpPr/>
          <p:nvPr/>
        </p:nvSpPr>
        <p:spPr>
          <a:xfrm>
            <a:off x="5564354" y="4784072"/>
            <a:ext cx="695266" cy="46230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01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1185</TotalTime>
  <Words>284</Words>
  <Application>Microsoft Office PowerPoint</Application>
  <PresentationFormat>Широкоэкранный</PresentationFormat>
  <Paragraphs>40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Verdana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Mashhurbek Mirzayev</dc:creator>
  <cp:lastModifiedBy>Muminjon Usmanov</cp:lastModifiedBy>
  <cp:revision>64</cp:revision>
  <dcterms:created xsi:type="dcterms:W3CDTF">2017-12-12T18:54:23Z</dcterms:created>
  <dcterms:modified xsi:type="dcterms:W3CDTF">2019-08-07T04:07:08Z</dcterms:modified>
</cp:coreProperties>
</file>