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303" r:id="rId4"/>
    <p:sldId id="258" r:id="rId5"/>
    <p:sldId id="259" r:id="rId6"/>
    <p:sldId id="260" r:id="rId7"/>
    <p:sldId id="307" r:id="rId8"/>
    <p:sldId id="308" r:id="rId9"/>
    <p:sldId id="262" r:id="rId10"/>
    <p:sldId id="309" r:id="rId11"/>
    <p:sldId id="315" r:id="rId12"/>
    <p:sldId id="266" r:id="rId13"/>
    <p:sldId id="310" r:id="rId14"/>
    <p:sldId id="311" r:id="rId15"/>
    <p:sldId id="312" r:id="rId16"/>
    <p:sldId id="265" r:id="rId17"/>
    <p:sldId id="313" r:id="rId18"/>
    <p:sldId id="314" r:id="rId19"/>
    <p:sldId id="287" r:id="rId20"/>
    <p:sldId id="297" r:id="rId21"/>
    <p:sldId id="298" r:id="rId22"/>
    <p:sldId id="301" r:id="rId23"/>
    <p:sldId id="302" r:id="rId24"/>
  </p:sldIdLst>
  <p:sldSz cx="10160000" cy="5715000"/>
  <p:notesSz cx="10160000" cy="5715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4" autoAdjust="0"/>
    <p:restoredTop sz="94660"/>
  </p:normalViewPr>
  <p:slideViewPr>
    <p:cSldViewPr>
      <p:cViewPr varScale="1">
        <p:scale>
          <a:sx n="83" d="100"/>
          <a:sy n="83" d="100"/>
        </p:scale>
        <p:origin x="88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56"/>
            <a:ext cx="10160000" cy="5722056"/>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55889" y="2003779"/>
            <a:ext cx="6472447" cy="1371918"/>
          </a:xfrm>
        </p:spPr>
        <p:txBody>
          <a:bodyPr anchor="b">
            <a:noAutofit/>
          </a:bodyPr>
          <a:lstStyle>
            <a:lvl1pPr algn="r">
              <a:defRPr sz="45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55889" y="3375694"/>
            <a:ext cx="6472447" cy="914083"/>
          </a:xfrm>
        </p:spPr>
        <p:txBody>
          <a:bodyPr anchor="t"/>
          <a:lstStyle>
            <a:lvl1pPr marL="0" indent="0" algn="r">
              <a:buNone/>
              <a:defRPr>
                <a:solidFill>
                  <a:schemeClr val="tx1">
                    <a:lumMod val="50000"/>
                    <a:lumOff val="50000"/>
                  </a:schemeClr>
                </a:solidFill>
              </a:defRPr>
            </a:lvl1pPr>
            <a:lvl2pPr marL="380985" indent="0" algn="ctr">
              <a:buNone/>
              <a:defRPr>
                <a:solidFill>
                  <a:schemeClr val="tx1">
                    <a:tint val="75000"/>
                  </a:schemeClr>
                </a:solidFill>
              </a:defRPr>
            </a:lvl2pPr>
            <a:lvl3pPr marL="761970" indent="0" algn="ctr">
              <a:buNone/>
              <a:defRPr>
                <a:solidFill>
                  <a:schemeClr val="tx1">
                    <a:tint val="75000"/>
                  </a:schemeClr>
                </a:solidFill>
              </a:defRPr>
            </a:lvl3pPr>
            <a:lvl4pPr marL="1142954" indent="0" algn="ctr">
              <a:buNone/>
              <a:defRPr>
                <a:solidFill>
                  <a:schemeClr val="tx1">
                    <a:tint val="75000"/>
                  </a:schemeClr>
                </a:solidFill>
              </a:defRPr>
            </a:lvl4pPr>
            <a:lvl5pPr marL="1523939" indent="0" algn="ctr">
              <a:buNone/>
              <a:defRPr>
                <a:solidFill>
                  <a:schemeClr val="tx1">
                    <a:tint val="75000"/>
                  </a:schemeClr>
                </a:solidFill>
              </a:defRPr>
            </a:lvl5pPr>
            <a:lvl6pPr marL="1904924" indent="0" algn="ctr">
              <a:buNone/>
              <a:defRPr>
                <a:solidFill>
                  <a:schemeClr val="tx1">
                    <a:tint val="75000"/>
                  </a:schemeClr>
                </a:solidFill>
              </a:defRPr>
            </a:lvl6pPr>
            <a:lvl7pPr marL="2285909" indent="0" algn="ctr">
              <a:buNone/>
              <a:defRPr>
                <a:solidFill>
                  <a:schemeClr val="tx1">
                    <a:tint val="75000"/>
                  </a:schemeClr>
                </a:solidFill>
              </a:defRPr>
            </a:lvl7pPr>
            <a:lvl8pPr marL="2666893" indent="0" algn="ctr">
              <a:buNone/>
              <a:defRPr>
                <a:solidFill>
                  <a:schemeClr val="tx1">
                    <a:tint val="75000"/>
                  </a:schemeClr>
                </a:solidFill>
              </a:defRPr>
            </a:lvl8pPr>
            <a:lvl9pPr marL="30478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72921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4446" y="508000"/>
            <a:ext cx="7163890" cy="2836333"/>
          </a:xfrm>
        </p:spPr>
        <p:txBody>
          <a:bodyPr anchor="ctr">
            <a:normAutofit/>
          </a:bodyPr>
          <a:lstStyle>
            <a:lvl1pPr algn="l">
              <a:defRPr sz="36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64446" y="3725333"/>
            <a:ext cx="7163890" cy="1309135"/>
          </a:xfrm>
        </p:spPr>
        <p:txBody>
          <a:bodyPr anchor="ctr">
            <a:normAutofit/>
          </a:bodyPr>
          <a:lstStyle>
            <a:lvl1pPr marL="0" indent="0" algn="l">
              <a:buNone/>
              <a:defRPr sz="1500">
                <a:solidFill>
                  <a:schemeClr val="tx1">
                    <a:lumMod val="75000"/>
                    <a:lumOff val="2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36495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6112" y="508000"/>
            <a:ext cx="6745112" cy="2518833"/>
          </a:xfrm>
        </p:spPr>
        <p:txBody>
          <a:bodyPr anchor="ctr">
            <a:normAutofit/>
          </a:bodyPr>
          <a:lstStyle>
            <a:lvl1pPr algn="l">
              <a:defRPr sz="36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38449" y="3026833"/>
            <a:ext cx="6020437" cy="317500"/>
          </a:xfrm>
        </p:spPr>
        <p:txBody>
          <a:bodyPr anchor="ctr">
            <a:noAutofit/>
          </a:bodyPr>
          <a:lstStyle>
            <a:lvl1pPr marL="0" indent="0">
              <a:buFontTx/>
              <a:buNone/>
              <a:defRPr sz="1333">
                <a:solidFill>
                  <a:schemeClr val="tx1">
                    <a:lumMod val="50000"/>
                    <a:lumOff val="50000"/>
                  </a:schemeClr>
                </a:solidFill>
              </a:defRPr>
            </a:lvl1pPr>
            <a:lvl2pPr marL="380985" indent="0">
              <a:buFontTx/>
              <a:buNone/>
              <a:defRPr/>
            </a:lvl2pPr>
            <a:lvl3pPr marL="761970" indent="0">
              <a:buFontTx/>
              <a:buNone/>
              <a:defRPr/>
            </a:lvl3pPr>
            <a:lvl4pPr marL="1142954" indent="0">
              <a:buFontTx/>
              <a:buNone/>
              <a:defRPr/>
            </a:lvl4pPr>
            <a:lvl5pPr marL="1523939" indent="0">
              <a:buFontTx/>
              <a:buNone/>
              <a:defRPr/>
            </a:lvl5pPr>
          </a:lstStyle>
          <a:p>
            <a:pPr lvl="0"/>
            <a:r>
              <a:rPr lang="en-US" smtClean="0"/>
              <a:t>Edit Master text styles</a:t>
            </a:r>
          </a:p>
        </p:txBody>
      </p:sp>
      <p:sp>
        <p:nvSpPr>
          <p:cNvPr id="3" name="Text Placeholder 2"/>
          <p:cNvSpPr>
            <a:spLocks noGrp="1"/>
          </p:cNvSpPr>
          <p:nvPr>
            <p:ph type="body" idx="1"/>
          </p:nvPr>
        </p:nvSpPr>
        <p:spPr>
          <a:xfrm>
            <a:off x="564446" y="3725333"/>
            <a:ext cx="7163890" cy="1309135"/>
          </a:xfrm>
        </p:spPr>
        <p:txBody>
          <a:bodyPr anchor="ctr">
            <a:normAutofit/>
          </a:bodyPr>
          <a:lstStyle>
            <a:lvl1pPr marL="0" indent="0" algn="l">
              <a:buNone/>
              <a:defRPr sz="1500">
                <a:solidFill>
                  <a:schemeClr val="tx1">
                    <a:lumMod val="75000"/>
                    <a:lumOff val="2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0" name="TextBox 19"/>
          <p:cNvSpPr txBox="1"/>
          <p:nvPr/>
        </p:nvSpPr>
        <p:spPr>
          <a:xfrm>
            <a:off x="451558" y="658649"/>
            <a:ext cx="508000" cy="487313"/>
          </a:xfrm>
          <a:prstGeom prst="rect">
            <a:avLst/>
          </a:prstGeom>
        </p:spPr>
        <p:txBody>
          <a:bodyPr vert="horz" lIns="76200" tIns="38100" rIns="76200" bIns="38100" rtlCol="0" anchor="ctr">
            <a:noAutofit/>
          </a:bodyPr>
          <a:lstStyle/>
          <a:p>
            <a:pPr lvl="0"/>
            <a:r>
              <a:rPr lang="en-US" sz="6666"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410843" y="2405464"/>
            <a:ext cx="508000" cy="487313"/>
          </a:xfrm>
          <a:prstGeom prst="rect">
            <a:avLst/>
          </a:prstGeom>
        </p:spPr>
        <p:txBody>
          <a:bodyPr vert="horz" lIns="76200" tIns="38100" rIns="76200" bIns="38100" rtlCol="0" anchor="ctr">
            <a:noAutofit/>
          </a:bodyPr>
          <a:lstStyle/>
          <a:p>
            <a:pPr lvl="0"/>
            <a:r>
              <a:rPr lang="en-US" sz="6666" baseline="0" dirty="0">
                <a:ln w="3175" cmpd="sng">
                  <a:noFill/>
                </a:ln>
                <a:solidFill>
                  <a:schemeClr val="accent1">
                    <a:lumMod val="60000"/>
                    <a:lumOff val="40000"/>
                  </a:schemeClr>
                </a:solidFill>
                <a:latin typeface="Arial"/>
              </a:rPr>
              <a:t>”</a:t>
            </a:r>
            <a:endParaRPr lang="en-US" sz="1500" dirty="0">
              <a:solidFill>
                <a:schemeClr val="accent1">
                  <a:lumMod val="60000"/>
                  <a:lumOff val="40000"/>
                </a:schemeClr>
              </a:solidFill>
              <a:latin typeface="Arial"/>
            </a:endParaRPr>
          </a:p>
        </p:txBody>
      </p:sp>
    </p:spTree>
    <p:extLst>
      <p:ext uri="{BB962C8B-B14F-4D97-AF65-F5344CB8AC3E}">
        <p14:creationId xmlns:p14="http://schemas.microsoft.com/office/powerpoint/2010/main" val="1565410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4446" y="1609990"/>
            <a:ext cx="7163890" cy="2162883"/>
          </a:xfrm>
        </p:spPr>
        <p:txBody>
          <a:bodyPr anchor="b">
            <a:normAutofit/>
          </a:bodyPr>
          <a:lstStyle>
            <a:lvl1pPr algn="l">
              <a:defRPr sz="36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64446" y="3772873"/>
            <a:ext cx="7163890" cy="1261595"/>
          </a:xfrm>
        </p:spPr>
        <p:txBody>
          <a:bodyPr anchor="t">
            <a:normAutofit/>
          </a:bodyPr>
          <a:lstStyle>
            <a:lvl1pPr marL="0" indent="0" algn="l">
              <a:buNone/>
              <a:defRPr sz="1500">
                <a:solidFill>
                  <a:schemeClr val="tx1">
                    <a:lumMod val="75000"/>
                    <a:lumOff val="25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57652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6112" y="508000"/>
            <a:ext cx="6745112" cy="2518833"/>
          </a:xfrm>
        </p:spPr>
        <p:txBody>
          <a:bodyPr anchor="ctr">
            <a:normAutofit/>
          </a:bodyPr>
          <a:lstStyle>
            <a:lvl1pPr algn="l">
              <a:defRPr sz="36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64444" y="3344333"/>
            <a:ext cx="7163891" cy="428540"/>
          </a:xfrm>
        </p:spPr>
        <p:txBody>
          <a:bodyPr anchor="b">
            <a:noAutofit/>
          </a:bodyPr>
          <a:lstStyle>
            <a:lvl1pPr marL="0" indent="0">
              <a:buFontTx/>
              <a:buNone/>
              <a:defRPr sz="2000">
                <a:solidFill>
                  <a:schemeClr val="tx1">
                    <a:lumMod val="75000"/>
                    <a:lumOff val="25000"/>
                  </a:schemeClr>
                </a:solidFill>
              </a:defRPr>
            </a:lvl1pPr>
            <a:lvl2pPr marL="380985" indent="0">
              <a:buFontTx/>
              <a:buNone/>
              <a:defRPr/>
            </a:lvl2pPr>
            <a:lvl3pPr marL="761970" indent="0">
              <a:buFontTx/>
              <a:buNone/>
              <a:defRPr/>
            </a:lvl3pPr>
            <a:lvl4pPr marL="1142954" indent="0">
              <a:buFontTx/>
              <a:buNone/>
              <a:defRPr/>
            </a:lvl4pPr>
            <a:lvl5pPr marL="1523939" indent="0">
              <a:buFontTx/>
              <a:buNone/>
              <a:defRPr/>
            </a:lvl5pPr>
          </a:lstStyle>
          <a:p>
            <a:pPr lvl="0"/>
            <a:r>
              <a:rPr lang="en-US" smtClean="0"/>
              <a:t>Edit Master text styles</a:t>
            </a:r>
          </a:p>
        </p:txBody>
      </p:sp>
      <p:sp>
        <p:nvSpPr>
          <p:cNvPr id="3" name="Text Placeholder 2"/>
          <p:cNvSpPr>
            <a:spLocks noGrp="1"/>
          </p:cNvSpPr>
          <p:nvPr>
            <p:ph type="body" idx="1"/>
          </p:nvPr>
        </p:nvSpPr>
        <p:spPr>
          <a:xfrm>
            <a:off x="564446" y="3772873"/>
            <a:ext cx="7163890" cy="1261595"/>
          </a:xfrm>
        </p:spPr>
        <p:txBody>
          <a:bodyPr anchor="t">
            <a:normAutofit/>
          </a:bodyPr>
          <a:lstStyle>
            <a:lvl1pPr marL="0" indent="0" algn="l">
              <a:buNone/>
              <a:defRPr sz="1500">
                <a:solidFill>
                  <a:schemeClr val="tx1">
                    <a:lumMod val="50000"/>
                    <a:lumOff val="50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51558" y="658649"/>
            <a:ext cx="508000" cy="487313"/>
          </a:xfrm>
          <a:prstGeom prst="rect">
            <a:avLst/>
          </a:prstGeom>
        </p:spPr>
        <p:txBody>
          <a:bodyPr vert="horz" lIns="76200" tIns="38100" rIns="76200" bIns="38100" rtlCol="0" anchor="ctr">
            <a:noAutofit/>
          </a:bodyPr>
          <a:lstStyle/>
          <a:p>
            <a:pPr lvl="0"/>
            <a:r>
              <a:rPr lang="en-US" sz="6666"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10843" y="2405464"/>
            <a:ext cx="508000" cy="487313"/>
          </a:xfrm>
          <a:prstGeom prst="rect">
            <a:avLst/>
          </a:prstGeom>
        </p:spPr>
        <p:txBody>
          <a:bodyPr vert="horz" lIns="76200" tIns="38100" rIns="76200" bIns="38100" rtlCol="0" anchor="ctr">
            <a:noAutofit/>
          </a:bodyPr>
          <a:lstStyle/>
          <a:p>
            <a:pPr lvl="0"/>
            <a:r>
              <a:rPr lang="en-US" sz="6666"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29900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71500" y="508000"/>
            <a:ext cx="7156836" cy="2518833"/>
          </a:xfrm>
        </p:spPr>
        <p:txBody>
          <a:bodyPr anchor="ctr">
            <a:normAutofit/>
          </a:bodyPr>
          <a:lstStyle>
            <a:lvl1pPr algn="l">
              <a:defRPr sz="3667"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64444" y="3344333"/>
            <a:ext cx="7163891" cy="428540"/>
          </a:xfrm>
        </p:spPr>
        <p:txBody>
          <a:bodyPr anchor="b">
            <a:noAutofit/>
          </a:bodyPr>
          <a:lstStyle>
            <a:lvl1pPr marL="0" indent="0">
              <a:buFontTx/>
              <a:buNone/>
              <a:defRPr sz="2000">
                <a:solidFill>
                  <a:schemeClr val="accent1"/>
                </a:solidFill>
              </a:defRPr>
            </a:lvl1pPr>
            <a:lvl2pPr marL="380985" indent="0">
              <a:buFontTx/>
              <a:buNone/>
              <a:defRPr/>
            </a:lvl2pPr>
            <a:lvl3pPr marL="761970" indent="0">
              <a:buFontTx/>
              <a:buNone/>
              <a:defRPr/>
            </a:lvl3pPr>
            <a:lvl4pPr marL="1142954" indent="0">
              <a:buFontTx/>
              <a:buNone/>
              <a:defRPr/>
            </a:lvl4pPr>
            <a:lvl5pPr marL="1523939" indent="0">
              <a:buFontTx/>
              <a:buNone/>
              <a:defRPr/>
            </a:lvl5pPr>
          </a:lstStyle>
          <a:p>
            <a:pPr lvl="0"/>
            <a:r>
              <a:rPr lang="en-US" smtClean="0"/>
              <a:t>Edit Master text styles</a:t>
            </a:r>
          </a:p>
        </p:txBody>
      </p:sp>
      <p:sp>
        <p:nvSpPr>
          <p:cNvPr id="3" name="Text Placeholder 2"/>
          <p:cNvSpPr>
            <a:spLocks noGrp="1"/>
          </p:cNvSpPr>
          <p:nvPr>
            <p:ph type="body" idx="1"/>
          </p:nvPr>
        </p:nvSpPr>
        <p:spPr>
          <a:xfrm>
            <a:off x="564446" y="3772873"/>
            <a:ext cx="7163890" cy="1261595"/>
          </a:xfrm>
        </p:spPr>
        <p:txBody>
          <a:bodyPr anchor="t">
            <a:normAutofit/>
          </a:bodyPr>
          <a:lstStyle>
            <a:lvl1pPr marL="0" indent="0" algn="l">
              <a:buNone/>
              <a:defRPr sz="1500">
                <a:solidFill>
                  <a:schemeClr val="tx1">
                    <a:lumMod val="50000"/>
                    <a:lumOff val="50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95568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04695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9728" y="508000"/>
            <a:ext cx="1087286" cy="4376209"/>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64446" y="508000"/>
            <a:ext cx="5883458" cy="437620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8146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8650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4446" y="2250723"/>
            <a:ext cx="7163890" cy="1522151"/>
          </a:xfrm>
        </p:spPr>
        <p:txBody>
          <a:bodyPr anchor="b"/>
          <a:lstStyle>
            <a:lvl1pPr algn="l">
              <a:defRPr sz="3333"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64446" y="3772873"/>
            <a:ext cx="7163890" cy="717000"/>
          </a:xfrm>
        </p:spPr>
        <p:txBody>
          <a:bodyPr anchor="t"/>
          <a:lstStyle>
            <a:lvl1pPr marL="0" indent="0" algn="l">
              <a:buNone/>
              <a:defRPr sz="1667">
                <a:solidFill>
                  <a:schemeClr val="tx1">
                    <a:lumMod val="50000"/>
                    <a:lumOff val="50000"/>
                  </a:schemeClr>
                </a:solidFill>
              </a:defRPr>
            </a:lvl1pPr>
            <a:lvl2pPr marL="380985" indent="0">
              <a:buNone/>
              <a:defRPr sz="1500">
                <a:solidFill>
                  <a:schemeClr val="tx1">
                    <a:tint val="75000"/>
                  </a:schemeClr>
                </a:solidFill>
              </a:defRPr>
            </a:lvl2pPr>
            <a:lvl3pPr marL="761970" indent="0">
              <a:buNone/>
              <a:defRPr sz="1333">
                <a:solidFill>
                  <a:schemeClr val="tx1">
                    <a:tint val="75000"/>
                  </a:schemeClr>
                </a:solidFill>
              </a:defRPr>
            </a:lvl3pPr>
            <a:lvl4pPr marL="1142954" indent="0">
              <a:buNone/>
              <a:defRPr sz="1167">
                <a:solidFill>
                  <a:schemeClr val="tx1">
                    <a:tint val="75000"/>
                  </a:schemeClr>
                </a:solidFill>
              </a:defRPr>
            </a:lvl4pPr>
            <a:lvl5pPr marL="1523939" indent="0">
              <a:buNone/>
              <a:defRPr sz="1167">
                <a:solidFill>
                  <a:schemeClr val="tx1">
                    <a:tint val="75000"/>
                  </a:schemeClr>
                </a:solidFill>
              </a:defRPr>
            </a:lvl5pPr>
            <a:lvl6pPr marL="1904924" indent="0">
              <a:buNone/>
              <a:defRPr sz="1167">
                <a:solidFill>
                  <a:schemeClr val="tx1">
                    <a:tint val="75000"/>
                  </a:schemeClr>
                </a:solidFill>
              </a:defRPr>
            </a:lvl6pPr>
            <a:lvl7pPr marL="2285909" indent="0">
              <a:buNone/>
              <a:defRPr sz="1167">
                <a:solidFill>
                  <a:schemeClr val="tx1">
                    <a:tint val="75000"/>
                  </a:schemeClr>
                </a:solidFill>
              </a:defRPr>
            </a:lvl7pPr>
            <a:lvl8pPr marL="2666893" indent="0">
              <a:buNone/>
              <a:defRPr sz="1167">
                <a:solidFill>
                  <a:schemeClr val="tx1">
                    <a:tint val="75000"/>
                  </a:schemeClr>
                </a:solidFill>
              </a:defRPr>
            </a:lvl8pPr>
            <a:lvl9pPr marL="3047878" indent="0">
              <a:buNone/>
              <a:defRPr sz="1167">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2387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64445" y="1800491"/>
            <a:ext cx="3486696" cy="32339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642" y="1800491"/>
            <a:ext cx="3486695" cy="323397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01/22/2021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46995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63121" y="1800819"/>
            <a:ext cx="3488019" cy="480218"/>
          </a:xfrm>
        </p:spPr>
        <p:txBody>
          <a:bodyPr anchor="b">
            <a:noAutofit/>
          </a:bodyPr>
          <a:lstStyle>
            <a:lvl1pPr marL="0" indent="0">
              <a:buNone/>
              <a:defRPr sz="2000" b="0"/>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4" name="Content Placeholder 3"/>
          <p:cNvSpPr>
            <a:spLocks noGrp="1"/>
          </p:cNvSpPr>
          <p:nvPr>
            <p:ph sz="half" idx="2"/>
          </p:nvPr>
        </p:nvSpPr>
        <p:spPr>
          <a:xfrm>
            <a:off x="563121" y="2281038"/>
            <a:ext cx="3488019" cy="275343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319" y="1800819"/>
            <a:ext cx="3488015" cy="480218"/>
          </a:xfrm>
        </p:spPr>
        <p:txBody>
          <a:bodyPr anchor="b">
            <a:noAutofit/>
          </a:bodyPr>
          <a:lstStyle>
            <a:lvl1pPr marL="0" indent="0">
              <a:buNone/>
              <a:defRPr sz="2000" b="0"/>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smtClean="0"/>
              <a:t>Edit Master text styles</a:t>
            </a:r>
          </a:p>
        </p:txBody>
      </p:sp>
      <p:sp>
        <p:nvSpPr>
          <p:cNvPr id="6" name="Content Placeholder 5"/>
          <p:cNvSpPr>
            <a:spLocks noGrp="1"/>
          </p:cNvSpPr>
          <p:nvPr>
            <p:ph sz="quarter" idx="4"/>
          </p:nvPr>
        </p:nvSpPr>
        <p:spPr>
          <a:xfrm>
            <a:off x="4240321" y="2281038"/>
            <a:ext cx="3488014" cy="275343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01/22/2021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4825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4445" y="508000"/>
            <a:ext cx="7163890" cy="11006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01/22/2021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1193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01/22/2021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4166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445" y="1248837"/>
            <a:ext cx="3212107" cy="1065388"/>
          </a:xfrm>
        </p:spPr>
        <p:txBody>
          <a:bodyPr anchor="b">
            <a:normAutofit/>
          </a:bodyPr>
          <a:lstStyle>
            <a:lvl1pPr>
              <a:defRPr sz="1667"/>
            </a:lvl1pPr>
          </a:lstStyle>
          <a:p>
            <a:r>
              <a:rPr lang="en-US" smtClean="0"/>
              <a:t>Click to edit Master title style</a:t>
            </a:r>
            <a:endParaRPr lang="en-US" dirty="0"/>
          </a:p>
        </p:txBody>
      </p:sp>
      <p:sp>
        <p:nvSpPr>
          <p:cNvPr id="3" name="Content Placeholder 2"/>
          <p:cNvSpPr>
            <a:spLocks noGrp="1"/>
          </p:cNvSpPr>
          <p:nvPr>
            <p:ph idx="1"/>
          </p:nvPr>
        </p:nvSpPr>
        <p:spPr>
          <a:xfrm>
            <a:off x="3967051" y="429104"/>
            <a:ext cx="3761284" cy="46053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64445" y="2314224"/>
            <a:ext cx="3212107" cy="2153708"/>
          </a:xfrm>
        </p:spPr>
        <p:txBody>
          <a:bodyPr>
            <a:normAutofit/>
          </a:bodyPr>
          <a:lstStyle>
            <a:lvl1pPr marL="0" indent="0">
              <a:buNone/>
              <a:defRPr sz="1167"/>
            </a:lvl1pPr>
            <a:lvl2pPr marL="380871" indent="0">
              <a:buNone/>
              <a:defRPr sz="1167"/>
            </a:lvl2pPr>
            <a:lvl3pPr marL="761741" indent="0">
              <a:buNone/>
              <a:defRPr sz="1000"/>
            </a:lvl3pPr>
            <a:lvl4pPr marL="1142612" indent="0">
              <a:buNone/>
              <a:defRPr sz="833"/>
            </a:lvl4pPr>
            <a:lvl5pPr marL="1523482" indent="0">
              <a:buNone/>
              <a:defRPr sz="833"/>
            </a:lvl5pPr>
            <a:lvl6pPr marL="1904352" indent="0">
              <a:buNone/>
              <a:defRPr sz="833"/>
            </a:lvl6pPr>
            <a:lvl7pPr marL="2285223" indent="0">
              <a:buNone/>
              <a:defRPr sz="833"/>
            </a:lvl7pPr>
            <a:lvl8pPr marL="2666093" indent="0">
              <a:buNone/>
              <a:defRPr sz="833"/>
            </a:lvl8pPr>
            <a:lvl9pPr marL="3046964" indent="0">
              <a:buNone/>
              <a:defRPr sz="833"/>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0558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4446" y="4000500"/>
            <a:ext cx="7163889" cy="472282"/>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64445" y="508000"/>
            <a:ext cx="7163890" cy="3204765"/>
          </a:xfrm>
        </p:spPr>
        <p:txBody>
          <a:bodyPr anchor="t">
            <a:normAutofit/>
          </a:bodyPr>
          <a:lstStyle>
            <a:lvl1pPr marL="0" indent="0" algn="ctr">
              <a:buNone/>
              <a:defRPr sz="1333"/>
            </a:lvl1pPr>
            <a:lvl2pPr marL="380985" indent="0">
              <a:buNone/>
              <a:defRPr sz="1333"/>
            </a:lvl2pPr>
            <a:lvl3pPr marL="761970" indent="0">
              <a:buNone/>
              <a:defRPr sz="1333"/>
            </a:lvl3pPr>
            <a:lvl4pPr marL="1142954" indent="0">
              <a:buNone/>
              <a:defRPr sz="1333"/>
            </a:lvl4pPr>
            <a:lvl5pPr marL="1523939" indent="0">
              <a:buNone/>
              <a:defRPr sz="1333"/>
            </a:lvl5pPr>
            <a:lvl6pPr marL="1904924" indent="0">
              <a:buNone/>
              <a:defRPr sz="1333"/>
            </a:lvl6pPr>
            <a:lvl7pPr marL="2285909" indent="0">
              <a:buNone/>
              <a:defRPr sz="1333"/>
            </a:lvl7pPr>
            <a:lvl8pPr marL="2666893" indent="0">
              <a:buNone/>
              <a:defRPr sz="1333"/>
            </a:lvl8pPr>
            <a:lvl9pPr marL="3047878" indent="0">
              <a:buNone/>
              <a:defRPr sz="1333"/>
            </a:lvl9pPr>
          </a:lstStyle>
          <a:p>
            <a:r>
              <a:rPr lang="en-US" smtClean="0"/>
              <a:t>Click icon to add picture</a:t>
            </a:r>
            <a:endParaRPr lang="en-US" dirty="0"/>
          </a:p>
        </p:txBody>
      </p:sp>
      <p:sp>
        <p:nvSpPr>
          <p:cNvPr id="4" name="Text Placeholder 3"/>
          <p:cNvSpPr>
            <a:spLocks noGrp="1"/>
          </p:cNvSpPr>
          <p:nvPr>
            <p:ph type="body" sz="half" idx="2"/>
          </p:nvPr>
        </p:nvSpPr>
        <p:spPr>
          <a:xfrm>
            <a:off x="564446" y="4472782"/>
            <a:ext cx="7163889" cy="561687"/>
          </a:xfrm>
        </p:spPr>
        <p:txBody>
          <a:bodyPr>
            <a:normAutofit/>
          </a:bodyPr>
          <a:lstStyle>
            <a:lvl1pPr marL="0" indent="0">
              <a:buNone/>
              <a:defRPr sz="1000"/>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5775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56"/>
            <a:ext cx="10160000" cy="5722056"/>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4445" y="508000"/>
            <a:ext cx="7163890" cy="110066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4445" y="1800491"/>
            <a:ext cx="7163890" cy="323397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04278" y="5034469"/>
            <a:ext cx="759949" cy="304271"/>
          </a:xfrm>
          <a:prstGeom prst="rect">
            <a:avLst/>
          </a:prstGeom>
        </p:spPr>
        <p:txBody>
          <a:bodyPr vert="horz" lIns="91440" tIns="45720" rIns="91440" bIns="45720" rtlCol="0" anchor="ctr"/>
          <a:lstStyle>
            <a:lvl1pPr algn="r">
              <a:defRPr sz="750">
                <a:solidFill>
                  <a:schemeClr val="tx1">
                    <a:tint val="75000"/>
                  </a:schemeClr>
                </a:solidFill>
              </a:defRPr>
            </a:lvl1pPr>
          </a:lstStyle>
          <a:p>
            <a:fld id="{1D8BD707-D9CF-40AE-B4C6-C98DA3205C09}" type="datetimeFigureOut">
              <a:rPr lang="en-US" smtClean="0"/>
              <a:t>01/22/2021</a:t>
            </a:fld>
            <a:endParaRPr lang="en-US"/>
          </a:p>
        </p:txBody>
      </p:sp>
      <p:sp>
        <p:nvSpPr>
          <p:cNvPr id="5" name="Footer Placeholder 4"/>
          <p:cNvSpPr>
            <a:spLocks noGrp="1"/>
          </p:cNvSpPr>
          <p:nvPr>
            <p:ph type="ftr" sz="quarter" idx="3"/>
          </p:nvPr>
        </p:nvSpPr>
        <p:spPr>
          <a:xfrm>
            <a:off x="564445" y="5034469"/>
            <a:ext cx="5248010" cy="30427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58886" y="5034469"/>
            <a:ext cx="569449" cy="304271"/>
          </a:xfrm>
          <a:prstGeom prst="rect">
            <a:avLst/>
          </a:prstGeom>
        </p:spPr>
        <p:txBody>
          <a:bodyPr vert="horz" lIns="91440" tIns="45720" rIns="91440" bIns="45720" rtlCol="0" anchor="ctr"/>
          <a:lstStyle>
            <a:lvl1pPr algn="r">
              <a:defRPr sz="750">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74971423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380985" rtl="0" eaLnBrk="1" latinLnBrk="0" hangingPunct="1">
        <a:spcBef>
          <a:spcPct val="0"/>
        </a:spcBef>
        <a:buNone/>
        <a:defRPr sz="3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39" indent="-285739" algn="l" defTabSz="380985" rtl="0" eaLnBrk="1" latinLnBrk="0" hangingPunct="1">
        <a:spcBef>
          <a:spcPts val="833"/>
        </a:spcBef>
        <a:spcAft>
          <a:spcPts val="0"/>
        </a:spcAft>
        <a:buClr>
          <a:schemeClr val="accent1"/>
        </a:buClr>
        <a:buSzPct val="80000"/>
        <a:buFont typeface="Wingdings 3" charset="2"/>
        <a:buChar char=""/>
        <a:defRPr sz="1500" kern="1200">
          <a:solidFill>
            <a:schemeClr val="tx1">
              <a:lumMod val="75000"/>
              <a:lumOff val="25000"/>
            </a:schemeClr>
          </a:solidFill>
          <a:latin typeface="+mn-lt"/>
          <a:ea typeface="+mn-ea"/>
          <a:cs typeface="+mn-cs"/>
        </a:defRPr>
      </a:lvl1pPr>
      <a:lvl2pPr marL="619100" indent="-238115" algn="l" defTabSz="380985" rtl="0" eaLnBrk="1" latinLnBrk="0" hangingPunct="1">
        <a:spcBef>
          <a:spcPts val="833"/>
        </a:spcBef>
        <a:spcAft>
          <a:spcPts val="0"/>
        </a:spcAft>
        <a:buClr>
          <a:schemeClr val="accent1"/>
        </a:buClr>
        <a:buSzPct val="80000"/>
        <a:buFont typeface="Wingdings 3" charset="2"/>
        <a:buChar char=""/>
        <a:defRPr sz="1333" kern="1200">
          <a:solidFill>
            <a:schemeClr val="tx1">
              <a:lumMod val="75000"/>
              <a:lumOff val="25000"/>
            </a:schemeClr>
          </a:solidFill>
          <a:latin typeface="+mn-lt"/>
          <a:ea typeface="+mn-ea"/>
          <a:cs typeface="+mn-cs"/>
        </a:defRPr>
      </a:lvl2pPr>
      <a:lvl3pPr marL="952462" indent="-190492" algn="l" defTabSz="380985" rtl="0" eaLnBrk="1" latinLnBrk="0" hangingPunct="1">
        <a:spcBef>
          <a:spcPts val="833"/>
        </a:spcBef>
        <a:spcAft>
          <a:spcPts val="0"/>
        </a:spcAft>
        <a:buClr>
          <a:schemeClr val="accent1"/>
        </a:buClr>
        <a:buSzPct val="80000"/>
        <a:buFont typeface="Wingdings 3" charset="2"/>
        <a:buChar char=""/>
        <a:defRPr sz="1167" kern="1200">
          <a:solidFill>
            <a:schemeClr val="tx1">
              <a:lumMod val="75000"/>
              <a:lumOff val="25000"/>
            </a:schemeClr>
          </a:solidFill>
          <a:latin typeface="+mn-lt"/>
          <a:ea typeface="+mn-ea"/>
          <a:cs typeface="+mn-cs"/>
        </a:defRPr>
      </a:lvl3pPr>
      <a:lvl4pPr marL="1333447" indent="-190492" algn="l" defTabSz="380985" rtl="0" eaLnBrk="1" latinLnBrk="0" hangingPunct="1">
        <a:spcBef>
          <a:spcPts val="833"/>
        </a:spcBef>
        <a:spcAft>
          <a:spcPts val="0"/>
        </a:spcAft>
        <a:buClr>
          <a:schemeClr val="accent1"/>
        </a:buClr>
        <a:buSzPct val="80000"/>
        <a:buFont typeface="Wingdings 3" charset="2"/>
        <a:buChar char=""/>
        <a:defRPr sz="1000" kern="1200">
          <a:solidFill>
            <a:schemeClr val="tx1">
              <a:lumMod val="75000"/>
              <a:lumOff val="25000"/>
            </a:schemeClr>
          </a:solidFill>
          <a:latin typeface="+mn-lt"/>
          <a:ea typeface="+mn-ea"/>
          <a:cs typeface="+mn-cs"/>
        </a:defRPr>
      </a:lvl4pPr>
      <a:lvl5pPr marL="1714431" indent="-190492" algn="l" defTabSz="380985" rtl="0" eaLnBrk="1" latinLnBrk="0" hangingPunct="1">
        <a:spcBef>
          <a:spcPts val="833"/>
        </a:spcBef>
        <a:spcAft>
          <a:spcPts val="0"/>
        </a:spcAft>
        <a:buClr>
          <a:schemeClr val="accent1"/>
        </a:buClr>
        <a:buSzPct val="80000"/>
        <a:buFont typeface="Wingdings 3" charset="2"/>
        <a:buChar char=""/>
        <a:defRPr sz="1000" kern="1200">
          <a:solidFill>
            <a:schemeClr val="tx1">
              <a:lumMod val="75000"/>
              <a:lumOff val="25000"/>
            </a:schemeClr>
          </a:solidFill>
          <a:latin typeface="+mn-lt"/>
          <a:ea typeface="+mn-ea"/>
          <a:cs typeface="+mn-cs"/>
        </a:defRPr>
      </a:lvl5pPr>
      <a:lvl6pPr marL="2095416" indent="-190492" algn="l" defTabSz="380985" rtl="0" eaLnBrk="1" latinLnBrk="0" hangingPunct="1">
        <a:spcBef>
          <a:spcPts val="833"/>
        </a:spcBef>
        <a:spcAft>
          <a:spcPts val="0"/>
        </a:spcAft>
        <a:buClr>
          <a:schemeClr val="accent1"/>
        </a:buClr>
        <a:buSzPct val="80000"/>
        <a:buFont typeface="Wingdings 3" charset="2"/>
        <a:buChar char=""/>
        <a:defRPr sz="1000" kern="1200">
          <a:solidFill>
            <a:schemeClr val="tx1">
              <a:lumMod val="75000"/>
              <a:lumOff val="25000"/>
            </a:schemeClr>
          </a:solidFill>
          <a:latin typeface="+mn-lt"/>
          <a:ea typeface="+mn-ea"/>
          <a:cs typeface="+mn-cs"/>
        </a:defRPr>
      </a:lvl6pPr>
      <a:lvl7pPr marL="2476401" indent="-190492" algn="l" defTabSz="380985" rtl="0" eaLnBrk="1" latinLnBrk="0" hangingPunct="1">
        <a:spcBef>
          <a:spcPts val="833"/>
        </a:spcBef>
        <a:spcAft>
          <a:spcPts val="0"/>
        </a:spcAft>
        <a:buClr>
          <a:schemeClr val="accent1"/>
        </a:buClr>
        <a:buSzPct val="80000"/>
        <a:buFont typeface="Wingdings 3" charset="2"/>
        <a:buChar char=""/>
        <a:defRPr sz="1000" kern="1200">
          <a:solidFill>
            <a:schemeClr val="tx1">
              <a:lumMod val="75000"/>
              <a:lumOff val="25000"/>
            </a:schemeClr>
          </a:solidFill>
          <a:latin typeface="+mn-lt"/>
          <a:ea typeface="+mn-ea"/>
          <a:cs typeface="+mn-cs"/>
        </a:defRPr>
      </a:lvl7pPr>
      <a:lvl8pPr marL="2857386" indent="-190492" algn="l" defTabSz="380985" rtl="0" eaLnBrk="1" latinLnBrk="0" hangingPunct="1">
        <a:spcBef>
          <a:spcPts val="833"/>
        </a:spcBef>
        <a:spcAft>
          <a:spcPts val="0"/>
        </a:spcAft>
        <a:buClr>
          <a:schemeClr val="accent1"/>
        </a:buClr>
        <a:buSzPct val="80000"/>
        <a:buFont typeface="Wingdings 3" charset="2"/>
        <a:buChar char=""/>
        <a:defRPr sz="1000" kern="1200">
          <a:solidFill>
            <a:schemeClr val="tx1">
              <a:lumMod val="75000"/>
              <a:lumOff val="25000"/>
            </a:schemeClr>
          </a:solidFill>
          <a:latin typeface="+mn-lt"/>
          <a:ea typeface="+mn-ea"/>
          <a:cs typeface="+mn-cs"/>
        </a:defRPr>
      </a:lvl8pPr>
      <a:lvl9pPr marL="3238370" indent="-190492" algn="l" defTabSz="380985" rtl="0" eaLnBrk="1" latinLnBrk="0" hangingPunct="1">
        <a:spcBef>
          <a:spcPts val="833"/>
        </a:spcBef>
        <a:spcAft>
          <a:spcPts val="0"/>
        </a:spcAft>
        <a:buClr>
          <a:schemeClr val="accent1"/>
        </a:buClr>
        <a:buSzPct val="80000"/>
        <a:buFont typeface="Wingdings 3" charset="2"/>
        <a:buChar char=""/>
        <a:defRPr sz="1000" kern="1200">
          <a:solidFill>
            <a:schemeClr val="tx1">
              <a:lumMod val="75000"/>
              <a:lumOff val="25000"/>
            </a:schemeClr>
          </a:solidFill>
          <a:latin typeface="+mn-lt"/>
          <a:ea typeface="+mn-ea"/>
          <a:cs typeface="+mn-cs"/>
        </a:defRPr>
      </a:lvl9pPr>
    </p:bodyStyle>
    <p:other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rfbproto/rfbproto/blob/master/rfbproto.rst#712security" TargetMode="External"/><Relationship Id="rId2" Type="http://schemas.openxmlformats.org/officeDocument/2006/relationships/hyperlink" Target="https://www.realvnc.com/f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gi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1</a:t>
            </a:r>
            <a:endParaRPr sz="900">
              <a:latin typeface="Arial"/>
              <a:cs typeface="Arial"/>
            </a:endParaRPr>
          </a:p>
        </p:txBody>
      </p:sp>
      <p:sp>
        <p:nvSpPr>
          <p:cNvPr id="3" name="object 3"/>
          <p:cNvSpPr txBox="1"/>
          <p:nvPr/>
        </p:nvSpPr>
        <p:spPr>
          <a:xfrm>
            <a:off x="812800" y="1942554"/>
            <a:ext cx="7227727" cy="935513"/>
          </a:xfrm>
          <a:prstGeom prst="rect">
            <a:avLst/>
          </a:prstGeom>
        </p:spPr>
        <p:txBody>
          <a:bodyPr vert="horz" wrap="square" lIns="0" tIns="12065" rIns="0" bIns="0" rtlCol="0">
            <a:spAutoFit/>
          </a:bodyPr>
          <a:lstStyle/>
          <a:p>
            <a:pPr algn="ctr">
              <a:lnSpc>
                <a:spcPct val="150000"/>
              </a:lnSpc>
            </a:pPr>
            <a:r>
              <a:rPr lang="vi-VN" sz="2000" b="1" dirty="0" smtClean="0">
                <a:solidFill>
                  <a:schemeClr val="accent1">
                    <a:lumMod val="50000"/>
                  </a:schemeClr>
                </a:solidFill>
                <a:latin typeface="Times New Roman" panose="02020603050405020304" pitchFamily="18" charset="0"/>
                <a:cs typeface="Times New Roman" panose="02020603050405020304" pitchFamily="18" charset="0"/>
              </a:rPr>
              <a:t>TÌM HIỂU GIAO THỨC VNC</a:t>
            </a:r>
            <a:br>
              <a:rPr lang="vi-VN" sz="2000" b="1" dirty="0" smtClean="0">
                <a:solidFill>
                  <a:schemeClr val="accent1">
                    <a:lumMod val="50000"/>
                  </a:schemeClr>
                </a:solidFill>
                <a:latin typeface="Times New Roman" panose="02020603050405020304" pitchFamily="18" charset="0"/>
                <a:cs typeface="Times New Roman" panose="02020603050405020304" pitchFamily="18" charset="0"/>
              </a:rPr>
            </a:br>
            <a:r>
              <a:rPr lang="vi-VN" sz="2000" b="1" dirty="0" smtClean="0">
                <a:solidFill>
                  <a:schemeClr val="accent1">
                    <a:lumMod val="50000"/>
                  </a:schemeClr>
                </a:solidFill>
                <a:latin typeface="Times New Roman" panose="02020603050405020304" pitchFamily="18" charset="0"/>
                <a:cs typeface="Times New Roman" panose="02020603050405020304" pitchFamily="18" charset="0"/>
              </a:rPr>
              <a:t>XÂY DỰNG HỆ THỐNG GIÁM SÁT VÀ ĐIỀU KHIỂN TỪ XA</a:t>
            </a:r>
            <a:endParaRPr lang="en-US" sz="20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object 5"/>
          <p:cNvSpPr txBox="1">
            <a:spLocks noGrp="1"/>
          </p:cNvSpPr>
          <p:nvPr>
            <p:ph idx="1"/>
          </p:nvPr>
        </p:nvSpPr>
        <p:spPr>
          <a:xfrm>
            <a:off x="-787400" y="976548"/>
            <a:ext cx="9067800" cy="805271"/>
          </a:xfrm>
          <a:prstGeom prst="rect">
            <a:avLst/>
          </a:prstGeom>
        </p:spPr>
        <p:txBody>
          <a:bodyPr vert="horz" wrap="square" lIns="0" tIns="126923" rIns="0" bIns="0" rtlCol="0">
            <a:spAutoFit/>
          </a:bodyPr>
          <a:lstStyle/>
          <a:p>
            <a:pPr marL="1720850" marR="5080" indent="0" algn="ctr">
              <a:spcBef>
                <a:spcPts val="100"/>
              </a:spcBef>
              <a:buNone/>
            </a:pPr>
            <a:r>
              <a:rPr lang="en-US" sz="4400" b="1" dirty="0">
                <a:solidFill>
                  <a:schemeClr val="accent2">
                    <a:lumMod val="50000"/>
                  </a:schemeClr>
                </a:solidFill>
                <a:latin typeface="Times New Roman" panose="02020603050405020304" pitchFamily="18" charset="0"/>
                <a:cs typeface="Times New Roman" panose="02020603050405020304" pitchFamily="18" charset="0"/>
              </a:rPr>
              <a:t>ĐỒ ÁN CƠ SỞ 4</a:t>
            </a:r>
            <a:endParaRPr sz="4400" b="1" dirty="0">
              <a:solidFill>
                <a:schemeClr val="accent2">
                  <a:lumMod val="50000"/>
                </a:schemeClr>
              </a:solidFill>
            </a:endParaRPr>
          </a:p>
        </p:txBody>
      </p:sp>
      <p:pic>
        <p:nvPicPr>
          <p:cNvPr id="7" name="Picture 6"/>
          <p:cNvPicPr>
            <a:picLocks noChangeAspect="1"/>
          </p:cNvPicPr>
          <p:nvPr/>
        </p:nvPicPr>
        <p:blipFill>
          <a:blip r:embed="rId2"/>
          <a:stretch>
            <a:fillRect/>
          </a:stretch>
        </p:blipFill>
        <p:spPr>
          <a:xfrm>
            <a:off x="2559763" y="3086100"/>
            <a:ext cx="3733800" cy="1968500"/>
          </a:xfrm>
          <a:prstGeom prst="rect">
            <a:avLst/>
          </a:prstGeom>
        </p:spPr>
      </p:pic>
      <p:pic>
        <p:nvPicPr>
          <p:cNvPr id="1028" name="Picture 4"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000" y="99202"/>
            <a:ext cx="7620000" cy="901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6</a:t>
            </a:r>
            <a:endParaRPr sz="900">
              <a:latin typeface="Arial"/>
              <a:cs typeface="Arial"/>
            </a:endParaRPr>
          </a:p>
        </p:txBody>
      </p:sp>
      <p:sp>
        <p:nvSpPr>
          <p:cNvPr id="3" name="object 3"/>
          <p:cNvSpPr/>
          <p:nvPr/>
        </p:nvSpPr>
        <p:spPr>
          <a:xfrm>
            <a:off x="536448" y="866997"/>
            <a:ext cx="2525395" cy="652780"/>
          </a:xfrm>
          <a:custGeom>
            <a:avLst/>
            <a:gdLst/>
            <a:ahLst/>
            <a:cxnLst/>
            <a:rect l="l" t="t" r="r" b="b"/>
            <a:pathLst>
              <a:path w="2525395" h="652780">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46546A"/>
          </a:solidFill>
        </p:spPr>
        <p:txBody>
          <a:bodyPr wrap="square" lIns="0" tIns="0" rIns="0" bIns="0" rtlCol="0"/>
          <a:lstStyle/>
          <a:p>
            <a:endParaRPr/>
          </a:p>
        </p:txBody>
      </p:sp>
      <p:grpSp>
        <p:nvGrpSpPr>
          <p:cNvPr id="4" name="object 4"/>
          <p:cNvGrpSpPr/>
          <p:nvPr/>
        </p:nvGrpSpPr>
        <p:grpSpPr>
          <a:xfrm>
            <a:off x="83819" y="321563"/>
            <a:ext cx="320040" cy="285115"/>
            <a:chOff x="83819" y="321563"/>
            <a:chExt cx="320040" cy="285115"/>
          </a:xfrm>
        </p:grpSpPr>
        <p:sp>
          <p:nvSpPr>
            <p:cNvPr id="5" name="object 5"/>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6" name="object 6"/>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7" name="object 7"/>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8" name="object 8"/>
          <p:cNvSpPr/>
          <p:nvPr/>
        </p:nvSpPr>
        <p:spPr>
          <a:xfrm>
            <a:off x="3790188" y="884430"/>
            <a:ext cx="2560320" cy="583308"/>
          </a:xfrm>
          <a:custGeom>
            <a:avLst/>
            <a:gdLst/>
            <a:ahLst/>
            <a:cxnLst/>
            <a:rect l="l" t="t" r="r" b="b"/>
            <a:pathLst>
              <a:path w="2560320" h="652780">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1386B0"/>
          </a:solidFill>
        </p:spPr>
        <p:txBody>
          <a:bodyPr wrap="square" lIns="0" tIns="0" rIns="0" bIns="0" rtlCol="0"/>
          <a:lstStyle/>
          <a:p>
            <a:endParaRPr/>
          </a:p>
        </p:txBody>
      </p:sp>
      <p:sp>
        <p:nvSpPr>
          <p:cNvPr id="9" name="object 9"/>
          <p:cNvSpPr/>
          <p:nvPr/>
        </p:nvSpPr>
        <p:spPr>
          <a:xfrm>
            <a:off x="6756400" y="866997"/>
            <a:ext cx="3041712" cy="652780"/>
          </a:xfrm>
          <a:custGeom>
            <a:avLst/>
            <a:gdLst/>
            <a:ahLst/>
            <a:cxnLst/>
            <a:rect l="l" t="t" r="r" b="b"/>
            <a:pathLst>
              <a:path w="2560320" h="652780">
                <a:moveTo>
                  <a:pt x="2234183" y="0"/>
                </a:moveTo>
                <a:lnTo>
                  <a:pt x="326135"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5" y="652272"/>
                </a:lnTo>
                <a:lnTo>
                  <a:pt x="2234183"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3" y="0"/>
                </a:lnTo>
                <a:close/>
              </a:path>
            </a:pathLst>
          </a:custGeom>
          <a:solidFill>
            <a:srgbClr val="44BD9B"/>
          </a:solidFill>
        </p:spPr>
        <p:txBody>
          <a:bodyPr wrap="square" lIns="0" tIns="0" rIns="0" bIns="0" rtlCol="0"/>
          <a:lstStyle/>
          <a:p>
            <a:endParaRPr/>
          </a:p>
        </p:txBody>
      </p:sp>
      <p:sp>
        <p:nvSpPr>
          <p:cNvPr id="10" name="object 10"/>
          <p:cNvSpPr/>
          <p:nvPr/>
        </p:nvSpPr>
        <p:spPr>
          <a:xfrm>
            <a:off x="536448" y="3389376"/>
            <a:ext cx="2525395" cy="652780"/>
          </a:xfrm>
          <a:custGeom>
            <a:avLst/>
            <a:gdLst/>
            <a:ahLst/>
            <a:cxnLst/>
            <a:rect l="l" t="t" r="r" b="b"/>
            <a:pathLst>
              <a:path w="2525395" h="652779">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9CB833"/>
          </a:solidFill>
        </p:spPr>
        <p:txBody>
          <a:bodyPr wrap="square" lIns="0" tIns="0" rIns="0" bIns="0" rtlCol="0"/>
          <a:lstStyle/>
          <a:p>
            <a:endParaRPr/>
          </a:p>
        </p:txBody>
      </p:sp>
      <p:sp>
        <p:nvSpPr>
          <p:cNvPr id="11" name="object 11"/>
          <p:cNvSpPr/>
          <p:nvPr/>
        </p:nvSpPr>
        <p:spPr>
          <a:xfrm>
            <a:off x="3790188" y="3389375"/>
            <a:ext cx="2560320" cy="855750"/>
          </a:xfrm>
          <a:custGeom>
            <a:avLst/>
            <a:gdLst/>
            <a:ahLst/>
            <a:cxnLst/>
            <a:rect l="l" t="t" r="r" b="b"/>
            <a:pathLst>
              <a:path w="2560320" h="652779">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F88534"/>
          </a:solidFill>
        </p:spPr>
        <p:txBody>
          <a:bodyPr wrap="square" lIns="0" tIns="0" rIns="0" bIns="0" rtlCol="0"/>
          <a:lstStyle/>
          <a:p>
            <a:endParaRPr/>
          </a:p>
        </p:txBody>
      </p:sp>
      <p:sp>
        <p:nvSpPr>
          <p:cNvPr id="12" name="object 12"/>
          <p:cNvSpPr/>
          <p:nvPr/>
        </p:nvSpPr>
        <p:spPr>
          <a:xfrm>
            <a:off x="6756400" y="3389376"/>
            <a:ext cx="3041712" cy="652780"/>
          </a:xfrm>
          <a:custGeom>
            <a:avLst/>
            <a:gdLst/>
            <a:ahLst/>
            <a:cxnLst/>
            <a:rect l="l" t="t" r="r" b="b"/>
            <a:pathLst>
              <a:path w="2560320" h="652779">
                <a:moveTo>
                  <a:pt x="2234183" y="0"/>
                </a:moveTo>
                <a:lnTo>
                  <a:pt x="326135"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5" y="652272"/>
                </a:lnTo>
                <a:lnTo>
                  <a:pt x="2234183"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3" y="0"/>
                </a:lnTo>
                <a:close/>
              </a:path>
            </a:pathLst>
          </a:custGeom>
          <a:solidFill>
            <a:srgbClr val="D34023"/>
          </a:solidFill>
        </p:spPr>
        <p:txBody>
          <a:bodyPr wrap="square" lIns="0" tIns="0" rIns="0" bIns="0" rtlCol="0"/>
          <a:lstStyle/>
          <a:p>
            <a:endParaRPr/>
          </a:p>
        </p:txBody>
      </p:sp>
      <p:sp>
        <p:nvSpPr>
          <p:cNvPr id="13" name="object 13"/>
          <p:cNvSpPr txBox="1">
            <a:spLocks noGrp="1"/>
          </p:cNvSpPr>
          <p:nvPr>
            <p:ph type="title"/>
          </p:nvPr>
        </p:nvSpPr>
        <p:spPr>
          <a:xfrm>
            <a:off x="490219" y="124335"/>
            <a:ext cx="3894454" cy="779701"/>
          </a:xfrm>
          <a:prstGeom prst="rect">
            <a:avLst/>
          </a:prstGeom>
        </p:spPr>
        <p:txBody>
          <a:bodyPr vert="horz" wrap="square" lIns="0" tIns="127000" rIns="0" bIns="0" rtlCol="0">
            <a:spAutoFit/>
          </a:bodyPr>
          <a:lstStyle/>
          <a:p>
            <a:pPr marL="12700">
              <a:lnSpc>
                <a:spcPct val="100000"/>
              </a:lnSpc>
              <a:spcBef>
                <a:spcPts val="1000"/>
              </a:spcBef>
            </a:pPr>
            <a:r>
              <a:rPr lang="en-US" sz="2800" spc="-5" dirty="0" err="1" smtClean="0"/>
              <a:t>Giao</a:t>
            </a:r>
            <a:r>
              <a:rPr lang="en-US" sz="2800" spc="-5" dirty="0" smtClean="0"/>
              <a:t> </a:t>
            </a:r>
            <a:r>
              <a:rPr lang="en-US" sz="2800" spc="-5" dirty="0" err="1" smtClean="0"/>
              <a:t>Thức</a:t>
            </a:r>
            <a:r>
              <a:rPr lang="en-US" sz="2800" spc="-5" dirty="0" smtClean="0"/>
              <a:t> RFP</a:t>
            </a:r>
            <a:endParaRPr sz="2800" dirty="0"/>
          </a:p>
          <a:p>
            <a:pPr marL="12700">
              <a:lnSpc>
                <a:spcPct val="100000"/>
              </a:lnSpc>
              <a:spcBef>
                <a:spcPts val="440"/>
              </a:spcBef>
            </a:pPr>
            <a:endParaRPr sz="1050" dirty="0">
              <a:latin typeface="Arial"/>
              <a:cs typeface="Arial"/>
            </a:endParaRPr>
          </a:p>
        </p:txBody>
      </p:sp>
      <p:sp>
        <p:nvSpPr>
          <p:cNvPr id="14" name="object 14"/>
          <p:cNvSpPr txBox="1"/>
          <p:nvPr/>
        </p:nvSpPr>
        <p:spPr>
          <a:xfrm>
            <a:off x="582104" y="983450"/>
            <a:ext cx="2471992" cy="1989647"/>
          </a:xfrm>
          <a:prstGeom prst="rect">
            <a:avLst/>
          </a:prstGeom>
        </p:spPr>
        <p:txBody>
          <a:bodyPr vert="horz" wrap="square" lIns="0" tIns="12065" rIns="0" bIns="0" rtlCol="0">
            <a:spAutoFit/>
          </a:bodyPr>
          <a:lstStyle/>
          <a:p>
            <a:pPr marL="313055">
              <a:lnSpc>
                <a:spcPct val="100000"/>
              </a:lnSpc>
              <a:spcBef>
                <a:spcPts val="95"/>
              </a:spcBef>
            </a:pPr>
            <a:r>
              <a:rPr lang="en-US" sz="2500" b="1" spc="-5" dirty="0" smtClean="0">
                <a:solidFill>
                  <a:srgbClr val="FFFFFF"/>
                </a:solidFill>
                <a:latin typeface="Arial"/>
                <a:cs typeface="Arial"/>
              </a:rPr>
              <a:t> </a:t>
            </a:r>
            <a:r>
              <a:rPr lang="en-US" sz="2400" b="1" spc="-5" dirty="0" err="1" smtClean="0">
                <a:solidFill>
                  <a:srgbClr val="FFFFFF"/>
                </a:solidFill>
                <a:latin typeface="Arial"/>
                <a:cs typeface="Arial"/>
              </a:rPr>
              <a:t>Giới</a:t>
            </a:r>
            <a:r>
              <a:rPr lang="en-US" sz="2400" b="1" spc="-5" dirty="0" smtClean="0">
                <a:solidFill>
                  <a:srgbClr val="FFFFFF"/>
                </a:solidFill>
                <a:latin typeface="Arial"/>
                <a:cs typeface="Arial"/>
              </a:rPr>
              <a:t> </a:t>
            </a:r>
            <a:r>
              <a:rPr lang="en-US" sz="2400" b="1" spc="-5" dirty="0" err="1">
                <a:solidFill>
                  <a:srgbClr val="FFFFFF"/>
                </a:solidFill>
                <a:latin typeface="Arial"/>
                <a:cs typeface="Arial"/>
              </a:rPr>
              <a:t>t</a:t>
            </a:r>
            <a:r>
              <a:rPr lang="en-US" sz="2400" b="1" spc="-5" dirty="0" err="1" smtClean="0">
                <a:solidFill>
                  <a:srgbClr val="FFFFFF"/>
                </a:solidFill>
                <a:latin typeface="Arial"/>
                <a:cs typeface="Arial"/>
              </a:rPr>
              <a:t>hiệu</a:t>
            </a:r>
            <a:endParaRPr sz="2400" dirty="0">
              <a:latin typeface="Arial"/>
              <a:cs typeface="Arial"/>
            </a:endParaRPr>
          </a:p>
          <a:p>
            <a:pPr marL="12700" marR="5080" indent="109220" algn="just">
              <a:lnSpc>
                <a:spcPct val="150100"/>
              </a:lnSpc>
              <a:spcBef>
                <a:spcPts val="875"/>
              </a:spcBef>
            </a:pPr>
            <a:r>
              <a:rPr lang="vi-VN" sz="1600" spc="-5" dirty="0">
                <a:latin typeface="Arial"/>
                <a:cs typeface="Arial"/>
              </a:rPr>
              <a:t>RFB ("Bộ đệm khung từ xa") là một giao thức đơn giản để truy cập giao diện đồ họa người dùng ở từ xa</a:t>
            </a:r>
            <a:endParaRPr sz="1600" dirty="0">
              <a:latin typeface="Arial"/>
              <a:cs typeface="Arial"/>
            </a:endParaRPr>
          </a:p>
        </p:txBody>
      </p:sp>
      <p:sp>
        <p:nvSpPr>
          <p:cNvPr id="15" name="object 15"/>
          <p:cNvSpPr txBox="1"/>
          <p:nvPr/>
        </p:nvSpPr>
        <p:spPr>
          <a:xfrm>
            <a:off x="3733736" y="4350028"/>
            <a:ext cx="2637790" cy="869469"/>
          </a:xfrm>
          <a:prstGeom prst="rect">
            <a:avLst/>
          </a:prstGeom>
        </p:spPr>
        <p:txBody>
          <a:bodyPr vert="horz" wrap="square" lIns="0" tIns="12700" rIns="0" bIns="0" rtlCol="0">
            <a:spAutoFit/>
          </a:bodyPr>
          <a:lstStyle/>
          <a:p>
            <a:pPr marL="329565" marR="5080" indent="-317500" algn="ctr">
              <a:spcBef>
                <a:spcPts val="100"/>
              </a:spcBef>
            </a:pPr>
            <a:r>
              <a:rPr lang="en-US" spc="-5" dirty="0" err="1">
                <a:latin typeface="Arial"/>
                <a:cs typeface="Arial"/>
              </a:rPr>
              <a:t>Định</a:t>
            </a:r>
            <a:r>
              <a:rPr lang="en-US" spc="-5" dirty="0">
                <a:latin typeface="Arial"/>
                <a:cs typeface="Arial"/>
              </a:rPr>
              <a:t> </a:t>
            </a:r>
            <a:r>
              <a:rPr lang="en-US" spc="-5" dirty="0" err="1">
                <a:latin typeface="Arial"/>
                <a:cs typeface="Arial"/>
              </a:rPr>
              <a:t>dạng</a:t>
            </a:r>
            <a:r>
              <a:rPr lang="en-US" spc="-5" dirty="0">
                <a:latin typeface="Arial"/>
                <a:cs typeface="Arial"/>
              </a:rPr>
              <a:t> pixel </a:t>
            </a:r>
            <a:r>
              <a:rPr lang="en-US" spc="-5" dirty="0" err="1">
                <a:latin typeface="Arial"/>
                <a:cs typeface="Arial"/>
              </a:rPr>
              <a:t>đề</a:t>
            </a:r>
            <a:r>
              <a:rPr lang="en-US" spc="-5" dirty="0">
                <a:latin typeface="Arial"/>
                <a:cs typeface="Arial"/>
              </a:rPr>
              <a:t> </a:t>
            </a:r>
            <a:r>
              <a:rPr lang="en-US" spc="-5" dirty="0" err="1" smtClean="0">
                <a:latin typeface="Arial"/>
                <a:cs typeface="Arial"/>
              </a:rPr>
              <a:t>cập</a:t>
            </a:r>
            <a:endParaRPr lang="en-US" spc="-5" dirty="0" smtClean="0">
              <a:latin typeface="Arial"/>
              <a:cs typeface="Arial"/>
            </a:endParaRPr>
          </a:p>
          <a:p>
            <a:pPr marL="329565" marR="5080" indent="-317500" algn="ctr">
              <a:spcBef>
                <a:spcPts val="100"/>
              </a:spcBef>
            </a:pPr>
            <a:r>
              <a:rPr lang="en-US" spc="-5" dirty="0" err="1" smtClean="0">
                <a:latin typeface="Arial"/>
                <a:cs typeface="Arial"/>
              </a:rPr>
              <a:t>đến</a:t>
            </a:r>
            <a:r>
              <a:rPr lang="en-US" spc="-5" dirty="0" smtClean="0">
                <a:latin typeface="Arial"/>
                <a:cs typeface="Arial"/>
              </a:rPr>
              <a:t> </a:t>
            </a:r>
            <a:r>
              <a:rPr lang="en-US" spc="-5" dirty="0" err="1">
                <a:latin typeface="Arial"/>
                <a:cs typeface="Arial"/>
              </a:rPr>
              <a:t>việc</a:t>
            </a:r>
            <a:r>
              <a:rPr lang="en-US" spc="-5" dirty="0">
                <a:latin typeface="Arial"/>
                <a:cs typeface="Arial"/>
              </a:rPr>
              <a:t> </a:t>
            </a:r>
            <a:r>
              <a:rPr lang="en-US" spc="-5" dirty="0" err="1">
                <a:latin typeface="Arial"/>
                <a:cs typeface="Arial"/>
              </a:rPr>
              <a:t>biểu</a:t>
            </a:r>
            <a:r>
              <a:rPr lang="en-US" spc="-5" dirty="0">
                <a:latin typeface="Arial"/>
                <a:cs typeface="Arial"/>
              </a:rPr>
              <a:t> </a:t>
            </a:r>
            <a:r>
              <a:rPr lang="en-US" spc="-5" dirty="0" err="1">
                <a:latin typeface="Arial"/>
                <a:cs typeface="Arial"/>
              </a:rPr>
              <a:t>diễn</a:t>
            </a:r>
            <a:r>
              <a:rPr lang="en-US" spc="-5" dirty="0">
                <a:latin typeface="Arial"/>
                <a:cs typeface="Arial"/>
              </a:rPr>
              <a:t> </a:t>
            </a:r>
            <a:r>
              <a:rPr lang="en-US" spc="-5" dirty="0" err="1" smtClean="0">
                <a:latin typeface="Arial"/>
                <a:cs typeface="Arial"/>
              </a:rPr>
              <a:t>các</a:t>
            </a:r>
            <a:endParaRPr lang="en-US" spc="-5" dirty="0" smtClean="0">
              <a:latin typeface="Arial"/>
              <a:cs typeface="Arial"/>
            </a:endParaRPr>
          </a:p>
          <a:p>
            <a:pPr marL="329565" marR="5080" indent="-317500" algn="ctr">
              <a:spcBef>
                <a:spcPts val="100"/>
              </a:spcBef>
            </a:pPr>
            <a:r>
              <a:rPr lang="en-US" spc="-5" dirty="0" err="1" smtClean="0">
                <a:latin typeface="Arial"/>
                <a:cs typeface="Arial"/>
              </a:rPr>
              <a:t>loại</a:t>
            </a:r>
            <a:r>
              <a:rPr lang="en-US" spc="-5" dirty="0" smtClean="0">
                <a:latin typeface="Arial"/>
                <a:cs typeface="Arial"/>
              </a:rPr>
              <a:t> </a:t>
            </a:r>
            <a:r>
              <a:rPr lang="en-US" spc="-5" dirty="0" err="1">
                <a:latin typeface="Arial"/>
                <a:cs typeface="Arial"/>
              </a:rPr>
              <a:t>màu</a:t>
            </a:r>
            <a:r>
              <a:rPr lang="en-US" spc="-5" dirty="0">
                <a:latin typeface="Arial"/>
                <a:cs typeface="Arial"/>
              </a:rPr>
              <a:t> </a:t>
            </a:r>
            <a:r>
              <a:rPr lang="en-US" spc="-5" dirty="0" err="1">
                <a:latin typeface="Arial"/>
                <a:cs typeface="Arial"/>
              </a:rPr>
              <a:t>theo</a:t>
            </a:r>
            <a:r>
              <a:rPr lang="en-US" spc="-5" dirty="0">
                <a:latin typeface="Arial"/>
                <a:cs typeface="Arial"/>
              </a:rPr>
              <a:t> </a:t>
            </a:r>
            <a:r>
              <a:rPr lang="en-US" spc="-5" dirty="0" err="1">
                <a:latin typeface="Arial"/>
                <a:cs typeface="Arial"/>
              </a:rPr>
              <a:t>giá</a:t>
            </a:r>
            <a:r>
              <a:rPr lang="en-US" spc="-5" dirty="0">
                <a:latin typeface="Arial"/>
                <a:cs typeface="Arial"/>
              </a:rPr>
              <a:t> </a:t>
            </a:r>
            <a:r>
              <a:rPr lang="en-US" spc="-5" dirty="0" err="1">
                <a:latin typeface="Arial"/>
                <a:cs typeface="Arial"/>
              </a:rPr>
              <a:t>trị</a:t>
            </a:r>
            <a:r>
              <a:rPr lang="en-US" spc="-5" dirty="0">
                <a:latin typeface="Arial"/>
                <a:cs typeface="Arial"/>
              </a:rPr>
              <a:t> pixel. </a:t>
            </a:r>
            <a:endParaRPr sz="1800" dirty="0">
              <a:latin typeface="Arial"/>
              <a:cs typeface="Arial"/>
            </a:endParaRPr>
          </a:p>
        </p:txBody>
      </p:sp>
      <p:sp>
        <p:nvSpPr>
          <p:cNvPr id="16" name="object 16"/>
          <p:cNvSpPr txBox="1"/>
          <p:nvPr/>
        </p:nvSpPr>
        <p:spPr>
          <a:xfrm>
            <a:off x="6860288" y="4198111"/>
            <a:ext cx="2794633" cy="1287532"/>
          </a:xfrm>
          <a:prstGeom prst="rect">
            <a:avLst/>
          </a:prstGeom>
        </p:spPr>
        <p:txBody>
          <a:bodyPr vert="horz" wrap="square" lIns="0" tIns="12700" rIns="0" bIns="0" rtlCol="0">
            <a:spAutoFit/>
          </a:bodyPr>
          <a:lstStyle/>
          <a:p>
            <a:pPr marR="5080" indent="112713" algn="ctr">
              <a:spcBef>
                <a:spcPts val="100"/>
              </a:spcBef>
            </a:pPr>
            <a:r>
              <a:rPr lang="vi-VN" sz="1600" spc="-5" dirty="0">
                <a:latin typeface="Arial"/>
                <a:cs typeface="Arial"/>
              </a:rPr>
              <a:t>Có một số cách mà </a:t>
            </a:r>
            <a:r>
              <a:rPr lang="vi-VN" sz="1600" spc="-5" dirty="0" smtClean="0">
                <a:latin typeface="Arial"/>
                <a:cs typeface="Arial"/>
              </a:rPr>
              <a:t>giao</a:t>
            </a:r>
            <a:endParaRPr lang="en-US" sz="1600" spc="-5" dirty="0" smtClean="0">
              <a:latin typeface="Arial"/>
              <a:cs typeface="Arial"/>
            </a:endParaRPr>
          </a:p>
          <a:p>
            <a:pPr marR="5080" indent="112713" algn="ctr">
              <a:spcBef>
                <a:spcPts val="100"/>
              </a:spcBef>
            </a:pPr>
            <a:r>
              <a:rPr lang="vi-VN" sz="1600" spc="-5" dirty="0" smtClean="0">
                <a:latin typeface="Arial"/>
                <a:cs typeface="Arial"/>
              </a:rPr>
              <a:t>thức </a:t>
            </a:r>
            <a:r>
              <a:rPr lang="vi-VN" sz="1600" spc="-5" dirty="0">
                <a:latin typeface="Arial"/>
                <a:cs typeface="Arial"/>
              </a:rPr>
              <a:t>có thể được </a:t>
            </a:r>
            <a:r>
              <a:rPr lang="vi-VN" sz="1600" spc="-5" dirty="0" smtClean="0">
                <a:latin typeface="Arial"/>
                <a:cs typeface="Arial"/>
              </a:rPr>
              <a:t>mở</a:t>
            </a:r>
            <a:r>
              <a:rPr lang="en-US" sz="1600" spc="-5" dirty="0" smtClean="0">
                <a:latin typeface="Arial"/>
                <a:cs typeface="Arial"/>
              </a:rPr>
              <a:t>   </a:t>
            </a:r>
            <a:r>
              <a:rPr lang="vi-VN" sz="1600" spc="-5" dirty="0">
                <a:latin typeface="Arial"/>
                <a:cs typeface="Arial"/>
              </a:rPr>
              <a:t>rộng:Các bảng mã hóa </a:t>
            </a:r>
            <a:r>
              <a:rPr lang="vi-VN" sz="1600" spc="-5" dirty="0" smtClean="0">
                <a:latin typeface="Arial"/>
                <a:cs typeface="Arial"/>
              </a:rPr>
              <a:t>mới</a:t>
            </a:r>
            <a:r>
              <a:rPr lang="en-US" sz="1600" spc="-5" dirty="0" smtClean="0">
                <a:latin typeface="Arial"/>
                <a:cs typeface="Arial"/>
              </a:rPr>
              <a:t>,</a:t>
            </a:r>
            <a:r>
              <a:rPr lang="vi-VN" dirty="0"/>
              <a:t> </a:t>
            </a:r>
            <a:r>
              <a:rPr lang="vi-VN" sz="1600" dirty="0"/>
              <a:t>Mã hóa </a:t>
            </a:r>
            <a:r>
              <a:rPr lang="vi-VN" sz="1600" dirty="0" smtClean="0"/>
              <a:t>giả</a:t>
            </a:r>
            <a:r>
              <a:rPr lang="en-US" sz="1600" dirty="0" smtClean="0"/>
              <a:t>, </a:t>
            </a:r>
            <a:r>
              <a:rPr lang="vi-VN" sz="1600" dirty="0"/>
              <a:t>Các loại bảo mật mới </a:t>
            </a:r>
            <a:r>
              <a:rPr lang="vi-VN" sz="1200" spc="-5" dirty="0" smtClean="0">
                <a:latin typeface="Arial"/>
                <a:cs typeface="Arial"/>
              </a:rPr>
              <a:t> </a:t>
            </a:r>
            <a:r>
              <a:rPr lang="en-US" sz="1200" spc="-5" dirty="0" smtClean="0">
                <a:latin typeface="Arial"/>
                <a:cs typeface="Arial"/>
              </a:rPr>
              <a:t> </a:t>
            </a:r>
            <a:endParaRPr sz="1600" dirty="0">
              <a:latin typeface="Arial"/>
              <a:cs typeface="Arial"/>
            </a:endParaRPr>
          </a:p>
        </p:txBody>
      </p:sp>
      <p:sp>
        <p:nvSpPr>
          <p:cNvPr id="17" name="object 17"/>
          <p:cNvSpPr txBox="1"/>
          <p:nvPr/>
        </p:nvSpPr>
        <p:spPr>
          <a:xfrm>
            <a:off x="3782441" y="848296"/>
            <a:ext cx="2669160" cy="2148665"/>
          </a:xfrm>
          <a:prstGeom prst="rect">
            <a:avLst/>
          </a:prstGeom>
        </p:spPr>
        <p:txBody>
          <a:bodyPr vert="horz" wrap="square" lIns="0" tIns="12065" rIns="0" bIns="0" rtlCol="0">
            <a:spAutoFit/>
          </a:bodyPr>
          <a:lstStyle/>
          <a:p>
            <a:pPr algn="ctr">
              <a:lnSpc>
                <a:spcPct val="150000"/>
              </a:lnSpc>
              <a:spcBef>
                <a:spcPts val="95"/>
              </a:spcBef>
            </a:pPr>
            <a:r>
              <a:rPr lang="en-US" sz="2400" b="1" spc="-5" dirty="0" err="1" smtClean="0">
                <a:solidFill>
                  <a:srgbClr val="FFFFFF"/>
                </a:solidFill>
                <a:latin typeface="Arial"/>
                <a:cs typeface="Arial"/>
              </a:rPr>
              <a:t>Hiển</a:t>
            </a:r>
            <a:r>
              <a:rPr lang="en-US" sz="2400" b="1" spc="-5" dirty="0" smtClean="0">
                <a:solidFill>
                  <a:srgbClr val="FFFFFF"/>
                </a:solidFill>
                <a:latin typeface="Arial"/>
                <a:cs typeface="Arial"/>
              </a:rPr>
              <a:t> </a:t>
            </a:r>
            <a:r>
              <a:rPr lang="en-US" sz="2400" b="1" spc="-5" dirty="0" err="1">
                <a:solidFill>
                  <a:srgbClr val="FFFFFF"/>
                </a:solidFill>
                <a:latin typeface="Arial"/>
                <a:cs typeface="Arial"/>
              </a:rPr>
              <a:t>t</a:t>
            </a:r>
            <a:r>
              <a:rPr lang="en-US" sz="2400" b="1" spc="-5" dirty="0" err="1" smtClean="0">
                <a:solidFill>
                  <a:srgbClr val="FFFFFF"/>
                </a:solidFill>
                <a:latin typeface="Arial"/>
                <a:cs typeface="Arial"/>
              </a:rPr>
              <a:t>hị</a:t>
            </a:r>
            <a:r>
              <a:rPr lang="en-US" sz="2400" b="1" spc="-5" dirty="0" smtClean="0">
                <a:solidFill>
                  <a:srgbClr val="FFFFFF"/>
                </a:solidFill>
                <a:latin typeface="Arial"/>
                <a:cs typeface="Arial"/>
              </a:rPr>
              <a:t> </a:t>
            </a:r>
            <a:endParaRPr lang="vi-VN" sz="1700" spc="-5" dirty="0" smtClean="0">
              <a:latin typeface="Arial"/>
              <a:cs typeface="Arial"/>
            </a:endParaRPr>
          </a:p>
          <a:p>
            <a:pPr algn="ctr">
              <a:lnSpc>
                <a:spcPct val="100000"/>
              </a:lnSpc>
              <a:spcBef>
                <a:spcPts val="95"/>
              </a:spcBef>
            </a:pPr>
            <a:r>
              <a:rPr lang="vi-VN" sz="1700" spc="-5" dirty="0" smtClean="0">
                <a:latin typeface="Arial"/>
                <a:cs typeface="Arial"/>
              </a:rPr>
              <a:t>Màn </a:t>
            </a:r>
            <a:r>
              <a:rPr lang="vi-VN" sz="1700" spc="-5" dirty="0">
                <a:latin typeface="Arial"/>
                <a:cs typeface="Arial"/>
              </a:rPr>
              <a:t>hình hiển thị của giao thức dựa trên chương trình đồ họa nguyên thủy: "đặt một hình chữ nhật có chứa dữ liệu pixel tại một vị trí x, y cho trước</a:t>
            </a:r>
            <a:r>
              <a:rPr lang="vi-VN" sz="1700" spc="-5" dirty="0" smtClean="0">
                <a:latin typeface="Arial"/>
                <a:cs typeface="Arial"/>
              </a:rPr>
              <a:t>"</a:t>
            </a:r>
            <a:endParaRPr sz="1700" dirty="0">
              <a:latin typeface="Arial"/>
              <a:cs typeface="Arial"/>
            </a:endParaRPr>
          </a:p>
        </p:txBody>
      </p:sp>
      <p:sp>
        <p:nvSpPr>
          <p:cNvPr id="18" name="object 18"/>
          <p:cNvSpPr txBox="1"/>
          <p:nvPr/>
        </p:nvSpPr>
        <p:spPr>
          <a:xfrm>
            <a:off x="6860288" y="985385"/>
            <a:ext cx="2883535" cy="1817805"/>
          </a:xfrm>
          <a:prstGeom prst="rect">
            <a:avLst/>
          </a:prstGeom>
        </p:spPr>
        <p:txBody>
          <a:bodyPr vert="horz" wrap="square" lIns="0" tIns="12065" rIns="0" bIns="0" rtlCol="0">
            <a:spAutoFit/>
          </a:bodyPr>
          <a:lstStyle/>
          <a:p>
            <a:pPr algn="ctr">
              <a:spcBef>
                <a:spcPts val="95"/>
              </a:spcBef>
            </a:pPr>
            <a:r>
              <a:rPr lang="en-US" sz="2400" b="1" spc="-5" dirty="0" err="1" smtClean="0">
                <a:solidFill>
                  <a:srgbClr val="FFFFFF"/>
                </a:solidFill>
                <a:latin typeface="Arial"/>
                <a:cs typeface="Arial"/>
              </a:rPr>
              <a:t>Mô</a:t>
            </a:r>
            <a:r>
              <a:rPr lang="en-US" sz="2400" b="1" spc="-5" dirty="0" smtClean="0">
                <a:solidFill>
                  <a:srgbClr val="FFFFFF"/>
                </a:solidFill>
                <a:latin typeface="Arial"/>
                <a:cs typeface="Arial"/>
              </a:rPr>
              <a:t> </a:t>
            </a:r>
            <a:r>
              <a:rPr lang="en-US" sz="2400" b="1" spc="-5" dirty="0" err="1">
                <a:solidFill>
                  <a:srgbClr val="FFFFFF"/>
                </a:solidFill>
                <a:latin typeface="Arial"/>
                <a:cs typeface="Arial"/>
              </a:rPr>
              <a:t>hình</a:t>
            </a:r>
            <a:r>
              <a:rPr lang="en-US" sz="2400" b="1" spc="-5" dirty="0">
                <a:solidFill>
                  <a:srgbClr val="FFFFFF"/>
                </a:solidFill>
                <a:latin typeface="Arial"/>
                <a:cs typeface="Arial"/>
              </a:rPr>
              <a:t> </a:t>
            </a:r>
            <a:r>
              <a:rPr lang="en-US" sz="2400" b="1" spc="-5" dirty="0" err="1">
                <a:solidFill>
                  <a:srgbClr val="FFFFFF"/>
                </a:solidFill>
                <a:latin typeface="Arial"/>
                <a:cs typeface="Arial"/>
              </a:rPr>
              <a:t>màn</a:t>
            </a:r>
            <a:r>
              <a:rPr lang="en-US" sz="2400" b="1" spc="-5" dirty="0">
                <a:solidFill>
                  <a:srgbClr val="FFFFFF"/>
                </a:solidFill>
                <a:latin typeface="Arial"/>
                <a:cs typeface="Arial"/>
              </a:rPr>
              <a:t> </a:t>
            </a:r>
            <a:r>
              <a:rPr lang="en-US" sz="2400" b="1" spc="-5" dirty="0" err="1" smtClean="0">
                <a:solidFill>
                  <a:srgbClr val="FFFFFF"/>
                </a:solidFill>
                <a:latin typeface="Arial"/>
                <a:cs typeface="Arial"/>
              </a:rPr>
              <a:t>hình</a:t>
            </a:r>
            <a:endParaRPr lang="en-US" sz="2400" b="1" spc="-5" dirty="0" smtClean="0">
              <a:solidFill>
                <a:srgbClr val="FFFFFF"/>
              </a:solidFill>
              <a:latin typeface="Arial"/>
              <a:cs typeface="Arial"/>
            </a:endParaRPr>
          </a:p>
          <a:p>
            <a:pPr algn="ctr">
              <a:lnSpc>
                <a:spcPct val="150000"/>
              </a:lnSpc>
              <a:spcBef>
                <a:spcPts val="95"/>
              </a:spcBef>
            </a:pPr>
            <a:r>
              <a:rPr lang="en-US" sz="2500" b="1" spc="-5" dirty="0" smtClean="0">
                <a:solidFill>
                  <a:srgbClr val="FFFFFF"/>
                </a:solidFill>
                <a:latin typeface="Arial"/>
                <a:cs typeface="Arial"/>
              </a:rPr>
              <a:t> </a:t>
            </a:r>
            <a:r>
              <a:rPr lang="en-US" spc="-5" dirty="0" err="1">
                <a:latin typeface="Arial"/>
                <a:cs typeface="Arial"/>
              </a:rPr>
              <a:t>G</a:t>
            </a:r>
            <a:r>
              <a:rPr lang="en-US" spc="-5" dirty="0" err="1" smtClean="0">
                <a:latin typeface="Arial"/>
                <a:cs typeface="Arial"/>
              </a:rPr>
              <a:t>iao</a:t>
            </a:r>
            <a:r>
              <a:rPr lang="en-US" spc="-5" dirty="0" smtClean="0">
                <a:latin typeface="Arial"/>
                <a:cs typeface="Arial"/>
              </a:rPr>
              <a:t> </a:t>
            </a:r>
            <a:r>
              <a:rPr lang="en-US" spc="-5" dirty="0" err="1">
                <a:latin typeface="Arial"/>
                <a:cs typeface="Arial"/>
              </a:rPr>
              <a:t>thức</a:t>
            </a:r>
            <a:r>
              <a:rPr lang="en-US" spc="-5" dirty="0">
                <a:latin typeface="Arial"/>
                <a:cs typeface="Arial"/>
              </a:rPr>
              <a:t> RFB </a:t>
            </a:r>
            <a:r>
              <a:rPr lang="en-US" spc="-5" dirty="0" err="1">
                <a:latin typeface="Arial"/>
                <a:cs typeface="Arial"/>
              </a:rPr>
              <a:t>sử</a:t>
            </a:r>
            <a:r>
              <a:rPr lang="en-US" spc="-5" dirty="0">
                <a:latin typeface="Arial"/>
                <a:cs typeface="Arial"/>
              </a:rPr>
              <a:t> </a:t>
            </a:r>
            <a:r>
              <a:rPr lang="en-US" spc="-5" dirty="0" err="1">
                <a:latin typeface="Arial"/>
                <a:cs typeface="Arial"/>
              </a:rPr>
              <a:t>dụng</a:t>
            </a:r>
            <a:r>
              <a:rPr lang="en-US" spc="-5" dirty="0">
                <a:latin typeface="Arial"/>
                <a:cs typeface="Arial"/>
              </a:rPr>
              <a:t> </a:t>
            </a:r>
            <a:r>
              <a:rPr lang="en-US" spc="-5" dirty="0" err="1">
                <a:latin typeface="Arial"/>
                <a:cs typeface="Arial"/>
              </a:rPr>
              <a:t>một</a:t>
            </a:r>
            <a:r>
              <a:rPr lang="en-US" spc="-5" dirty="0">
                <a:latin typeface="Arial"/>
                <a:cs typeface="Arial"/>
              </a:rPr>
              <a:t> </a:t>
            </a:r>
            <a:r>
              <a:rPr lang="en-US" spc="-5" dirty="0" err="1">
                <a:latin typeface="Arial"/>
                <a:cs typeface="Arial"/>
              </a:rPr>
              <a:t>bộ</a:t>
            </a:r>
            <a:r>
              <a:rPr lang="en-US" spc="-5" dirty="0">
                <a:latin typeface="Arial"/>
                <a:cs typeface="Arial"/>
              </a:rPr>
              <a:t> </a:t>
            </a:r>
            <a:r>
              <a:rPr lang="en-US" spc="-5" dirty="0" err="1">
                <a:latin typeface="Arial"/>
                <a:cs typeface="Arial"/>
              </a:rPr>
              <a:t>đệm</a:t>
            </a:r>
            <a:r>
              <a:rPr lang="en-US" spc="-5" dirty="0">
                <a:latin typeface="Arial"/>
                <a:cs typeface="Arial"/>
              </a:rPr>
              <a:t> </a:t>
            </a:r>
            <a:r>
              <a:rPr lang="en-US" spc="-5" dirty="0" err="1">
                <a:latin typeface="Arial"/>
                <a:cs typeface="Arial"/>
              </a:rPr>
              <a:t>khung</a:t>
            </a:r>
            <a:r>
              <a:rPr lang="en-US" spc="-5" dirty="0">
                <a:latin typeface="Arial"/>
                <a:cs typeface="Arial"/>
              </a:rPr>
              <a:t> </a:t>
            </a:r>
            <a:r>
              <a:rPr lang="en-US" spc="-5" dirty="0" err="1">
                <a:latin typeface="Arial"/>
                <a:cs typeface="Arial"/>
              </a:rPr>
              <a:t>hình</a:t>
            </a:r>
            <a:r>
              <a:rPr lang="en-US" spc="-5" dirty="0">
                <a:latin typeface="Arial"/>
                <a:cs typeface="Arial"/>
              </a:rPr>
              <a:t> </a:t>
            </a:r>
            <a:r>
              <a:rPr lang="en-US" spc="-5" dirty="0" err="1">
                <a:latin typeface="Arial"/>
                <a:cs typeface="Arial"/>
              </a:rPr>
              <a:t>chữ</a:t>
            </a:r>
            <a:r>
              <a:rPr lang="en-US" spc="-5" dirty="0">
                <a:latin typeface="Arial"/>
                <a:cs typeface="Arial"/>
              </a:rPr>
              <a:t> </a:t>
            </a:r>
            <a:r>
              <a:rPr lang="en-US" spc="-5" dirty="0" err="1">
                <a:latin typeface="Arial"/>
                <a:cs typeface="Arial"/>
              </a:rPr>
              <a:t>nhật</a:t>
            </a:r>
            <a:r>
              <a:rPr lang="en-US" spc="-5" dirty="0">
                <a:latin typeface="Arial"/>
                <a:cs typeface="Arial"/>
              </a:rPr>
              <a:t> </a:t>
            </a:r>
            <a:endParaRPr sz="1800" dirty="0">
              <a:latin typeface="Arial"/>
              <a:cs typeface="Arial"/>
            </a:endParaRPr>
          </a:p>
        </p:txBody>
      </p:sp>
      <p:sp>
        <p:nvSpPr>
          <p:cNvPr id="19" name="object 19"/>
          <p:cNvSpPr txBox="1"/>
          <p:nvPr/>
        </p:nvSpPr>
        <p:spPr>
          <a:xfrm>
            <a:off x="540512" y="3494278"/>
            <a:ext cx="2484120" cy="1899879"/>
          </a:xfrm>
          <a:prstGeom prst="rect">
            <a:avLst/>
          </a:prstGeom>
        </p:spPr>
        <p:txBody>
          <a:bodyPr vert="horz" wrap="square" lIns="0" tIns="12065" rIns="0" bIns="0" rtlCol="0">
            <a:spAutoFit/>
          </a:bodyPr>
          <a:lstStyle/>
          <a:p>
            <a:pPr algn="ctr">
              <a:lnSpc>
                <a:spcPct val="100000"/>
              </a:lnSpc>
              <a:spcBef>
                <a:spcPts val="95"/>
              </a:spcBef>
            </a:pPr>
            <a:r>
              <a:rPr lang="en-US" sz="2400" b="1" spc="-10" dirty="0" err="1" smtClean="0">
                <a:solidFill>
                  <a:srgbClr val="FFFFFF"/>
                </a:solidFill>
                <a:latin typeface="Arial"/>
                <a:cs typeface="Arial"/>
              </a:rPr>
              <a:t>Đầu</a:t>
            </a:r>
            <a:r>
              <a:rPr lang="en-US" sz="2400" b="1" spc="-10" dirty="0" smtClean="0">
                <a:solidFill>
                  <a:srgbClr val="FFFFFF"/>
                </a:solidFill>
                <a:latin typeface="Arial"/>
                <a:cs typeface="Arial"/>
              </a:rPr>
              <a:t> </a:t>
            </a:r>
            <a:r>
              <a:rPr lang="en-US" sz="2400" b="1" spc="-10" dirty="0" err="1">
                <a:solidFill>
                  <a:srgbClr val="FFFFFF"/>
                </a:solidFill>
                <a:latin typeface="Arial"/>
                <a:cs typeface="Arial"/>
              </a:rPr>
              <a:t>vào</a:t>
            </a:r>
            <a:r>
              <a:rPr lang="en-US" sz="2400" b="1" spc="-10" dirty="0">
                <a:solidFill>
                  <a:srgbClr val="FFFFFF"/>
                </a:solidFill>
                <a:latin typeface="Arial"/>
                <a:cs typeface="Arial"/>
              </a:rPr>
              <a:t> </a:t>
            </a:r>
            <a:endParaRPr lang="en-US" sz="2400" b="1" spc="-10" dirty="0" smtClean="0">
              <a:solidFill>
                <a:srgbClr val="FFFFFF"/>
              </a:solidFill>
              <a:latin typeface="Arial"/>
              <a:cs typeface="Arial"/>
            </a:endParaRPr>
          </a:p>
          <a:p>
            <a:pPr algn="ctr">
              <a:lnSpc>
                <a:spcPct val="100000"/>
              </a:lnSpc>
              <a:spcBef>
                <a:spcPts val="95"/>
              </a:spcBef>
            </a:pPr>
            <a:endParaRPr lang="en-US" sz="2500" b="1" spc="-10" dirty="0" smtClean="0">
              <a:solidFill>
                <a:srgbClr val="FFFFFF"/>
              </a:solidFill>
              <a:latin typeface="Arial"/>
              <a:cs typeface="Arial"/>
            </a:endParaRPr>
          </a:p>
          <a:p>
            <a:pPr algn="ctr">
              <a:lnSpc>
                <a:spcPct val="100000"/>
              </a:lnSpc>
              <a:spcBef>
                <a:spcPts val="95"/>
              </a:spcBef>
            </a:pPr>
            <a:r>
              <a:rPr lang="en-US" spc="-5" dirty="0" err="1">
                <a:latin typeface="Arial"/>
                <a:cs typeface="Arial"/>
              </a:rPr>
              <a:t>Phía</a:t>
            </a:r>
            <a:r>
              <a:rPr lang="en-US" spc="-5" dirty="0">
                <a:latin typeface="Arial"/>
                <a:cs typeface="Arial"/>
              </a:rPr>
              <a:t> </a:t>
            </a:r>
            <a:r>
              <a:rPr lang="en-US" spc="-5" dirty="0" err="1">
                <a:latin typeface="Arial"/>
                <a:cs typeface="Arial"/>
              </a:rPr>
              <a:t>đầu</a:t>
            </a:r>
            <a:r>
              <a:rPr lang="en-US" spc="-5" dirty="0">
                <a:latin typeface="Arial"/>
                <a:cs typeface="Arial"/>
              </a:rPr>
              <a:t> </a:t>
            </a:r>
            <a:r>
              <a:rPr lang="en-US" spc="-5" dirty="0" err="1">
                <a:latin typeface="Arial"/>
                <a:cs typeface="Arial"/>
              </a:rPr>
              <a:t>vào</a:t>
            </a:r>
            <a:r>
              <a:rPr lang="en-US" spc="-5" dirty="0">
                <a:latin typeface="Arial"/>
                <a:cs typeface="Arial"/>
              </a:rPr>
              <a:t> </a:t>
            </a:r>
            <a:r>
              <a:rPr lang="en-US" spc="-5" dirty="0" err="1">
                <a:latin typeface="Arial"/>
                <a:cs typeface="Arial"/>
              </a:rPr>
              <a:t>của</a:t>
            </a:r>
            <a:r>
              <a:rPr lang="en-US" spc="-5" dirty="0">
                <a:latin typeface="Arial"/>
                <a:cs typeface="Arial"/>
              </a:rPr>
              <a:t> </a:t>
            </a:r>
            <a:r>
              <a:rPr lang="en-US" spc="-5" dirty="0" err="1">
                <a:latin typeface="Arial"/>
                <a:cs typeface="Arial"/>
              </a:rPr>
              <a:t>giao</a:t>
            </a:r>
            <a:r>
              <a:rPr lang="en-US" spc="-5" dirty="0">
                <a:latin typeface="Arial"/>
                <a:cs typeface="Arial"/>
              </a:rPr>
              <a:t> </a:t>
            </a:r>
            <a:r>
              <a:rPr lang="en-US" spc="-5" dirty="0" err="1">
                <a:latin typeface="Arial"/>
                <a:cs typeface="Arial"/>
              </a:rPr>
              <a:t>thức</a:t>
            </a:r>
            <a:r>
              <a:rPr lang="en-US" spc="-5" dirty="0">
                <a:latin typeface="Arial"/>
                <a:cs typeface="Arial"/>
              </a:rPr>
              <a:t> </a:t>
            </a:r>
            <a:r>
              <a:rPr lang="en-US" spc="-5" dirty="0" err="1">
                <a:latin typeface="Arial"/>
                <a:cs typeface="Arial"/>
              </a:rPr>
              <a:t>dựa</a:t>
            </a:r>
            <a:r>
              <a:rPr lang="en-US" spc="-5" dirty="0">
                <a:latin typeface="Arial"/>
                <a:cs typeface="Arial"/>
              </a:rPr>
              <a:t> </a:t>
            </a:r>
            <a:r>
              <a:rPr lang="en-US" spc="-5" dirty="0" err="1">
                <a:latin typeface="Arial"/>
                <a:cs typeface="Arial"/>
              </a:rPr>
              <a:t>trên</a:t>
            </a:r>
            <a:r>
              <a:rPr lang="en-US" spc="-5" dirty="0">
                <a:latin typeface="Arial"/>
                <a:cs typeface="Arial"/>
              </a:rPr>
              <a:t> </a:t>
            </a:r>
            <a:r>
              <a:rPr lang="en-US" spc="-5" dirty="0" err="1">
                <a:latin typeface="Arial"/>
                <a:cs typeface="Arial"/>
              </a:rPr>
              <a:t>mô</a:t>
            </a:r>
            <a:r>
              <a:rPr lang="en-US" spc="-5" dirty="0">
                <a:latin typeface="Arial"/>
                <a:cs typeface="Arial"/>
              </a:rPr>
              <a:t> </a:t>
            </a:r>
            <a:r>
              <a:rPr lang="en-US" spc="-5" dirty="0" err="1">
                <a:latin typeface="Arial"/>
                <a:cs typeface="Arial"/>
              </a:rPr>
              <a:t>hình</a:t>
            </a:r>
            <a:r>
              <a:rPr lang="en-US" spc="-5" dirty="0">
                <a:latin typeface="Arial"/>
                <a:cs typeface="Arial"/>
              </a:rPr>
              <a:t> </a:t>
            </a:r>
            <a:r>
              <a:rPr lang="en-US" spc="-5" dirty="0" err="1">
                <a:latin typeface="Arial"/>
                <a:cs typeface="Arial"/>
              </a:rPr>
              <a:t>máy</a:t>
            </a:r>
            <a:r>
              <a:rPr lang="en-US" spc="-5" dirty="0">
                <a:latin typeface="Arial"/>
                <a:cs typeface="Arial"/>
              </a:rPr>
              <a:t> </a:t>
            </a:r>
            <a:r>
              <a:rPr lang="en-US" spc="-5" dirty="0" err="1">
                <a:latin typeface="Arial"/>
                <a:cs typeface="Arial"/>
              </a:rPr>
              <a:t>trạm</a:t>
            </a:r>
            <a:r>
              <a:rPr lang="en-US" spc="-5" dirty="0">
                <a:latin typeface="Arial"/>
                <a:cs typeface="Arial"/>
              </a:rPr>
              <a:t> </a:t>
            </a:r>
            <a:r>
              <a:rPr lang="en-US" spc="-5" dirty="0" err="1">
                <a:latin typeface="Arial"/>
                <a:cs typeface="Arial"/>
              </a:rPr>
              <a:t>tiêu</a:t>
            </a:r>
            <a:r>
              <a:rPr lang="en-US" spc="-5" dirty="0">
                <a:latin typeface="Arial"/>
                <a:cs typeface="Arial"/>
              </a:rPr>
              <a:t> </a:t>
            </a:r>
            <a:r>
              <a:rPr lang="en-US" spc="-5" dirty="0" err="1">
                <a:latin typeface="Arial"/>
                <a:cs typeface="Arial"/>
              </a:rPr>
              <a:t>chuẩn</a:t>
            </a:r>
            <a:r>
              <a:rPr lang="en-US" spc="-5" dirty="0">
                <a:latin typeface="Arial"/>
                <a:cs typeface="Arial"/>
              </a:rPr>
              <a:t> </a:t>
            </a:r>
            <a:r>
              <a:rPr lang="en-US" spc="-5" dirty="0" err="1">
                <a:latin typeface="Arial"/>
                <a:cs typeface="Arial"/>
              </a:rPr>
              <a:t>của</a:t>
            </a:r>
            <a:r>
              <a:rPr lang="en-US" spc="-5" dirty="0">
                <a:latin typeface="Arial"/>
                <a:cs typeface="Arial"/>
              </a:rPr>
              <a:t> </a:t>
            </a:r>
            <a:r>
              <a:rPr lang="en-US" spc="-5" dirty="0" err="1">
                <a:latin typeface="Arial"/>
                <a:cs typeface="Arial"/>
              </a:rPr>
              <a:t>bàn</a:t>
            </a:r>
            <a:r>
              <a:rPr lang="en-US" spc="-5" dirty="0">
                <a:latin typeface="Arial"/>
                <a:cs typeface="Arial"/>
              </a:rPr>
              <a:t> </a:t>
            </a:r>
            <a:r>
              <a:rPr lang="en-US" spc="-5" dirty="0" err="1">
                <a:latin typeface="Arial"/>
                <a:cs typeface="Arial"/>
              </a:rPr>
              <a:t>phím</a:t>
            </a:r>
            <a:r>
              <a:rPr lang="en-US" spc="-5" dirty="0">
                <a:latin typeface="Arial"/>
                <a:cs typeface="Arial"/>
              </a:rPr>
              <a:t> </a:t>
            </a:r>
            <a:r>
              <a:rPr lang="en-US" spc="-5" dirty="0" err="1">
                <a:latin typeface="Arial"/>
                <a:cs typeface="Arial"/>
              </a:rPr>
              <a:t>và</a:t>
            </a:r>
            <a:r>
              <a:rPr lang="en-US" spc="-5" dirty="0">
                <a:latin typeface="Arial"/>
                <a:cs typeface="Arial"/>
              </a:rPr>
              <a:t> </a:t>
            </a:r>
            <a:r>
              <a:rPr lang="en-US" spc="-5" dirty="0" err="1">
                <a:latin typeface="Arial"/>
                <a:cs typeface="Arial"/>
              </a:rPr>
              <a:t>chuột</a:t>
            </a:r>
            <a:endParaRPr sz="1800" dirty="0">
              <a:latin typeface="Arial"/>
              <a:cs typeface="Arial"/>
            </a:endParaRPr>
          </a:p>
        </p:txBody>
      </p:sp>
      <p:sp>
        <p:nvSpPr>
          <p:cNvPr id="20" name="object 20"/>
          <p:cNvSpPr txBox="1"/>
          <p:nvPr/>
        </p:nvSpPr>
        <p:spPr>
          <a:xfrm>
            <a:off x="3860800" y="3494278"/>
            <a:ext cx="2438399" cy="627736"/>
          </a:xfrm>
          <a:prstGeom prst="rect">
            <a:avLst/>
          </a:prstGeom>
        </p:spPr>
        <p:txBody>
          <a:bodyPr vert="horz" wrap="square" lIns="0" tIns="12065" rIns="0" bIns="0" rtlCol="0">
            <a:spAutoFit/>
          </a:bodyPr>
          <a:lstStyle/>
          <a:p>
            <a:pPr marL="12700" algn="ctr">
              <a:lnSpc>
                <a:spcPct val="100000"/>
              </a:lnSpc>
              <a:spcBef>
                <a:spcPts val="95"/>
              </a:spcBef>
            </a:pPr>
            <a:r>
              <a:rPr lang="en-US" sz="2000" b="1" spc="-20" dirty="0" err="1" smtClean="0">
                <a:solidFill>
                  <a:srgbClr val="FFFFFF"/>
                </a:solidFill>
                <a:latin typeface="Arial"/>
                <a:cs typeface="Arial"/>
              </a:rPr>
              <a:t>Trình</a:t>
            </a:r>
            <a:r>
              <a:rPr lang="en-US" sz="2000" b="1" spc="-20" dirty="0" smtClean="0">
                <a:solidFill>
                  <a:srgbClr val="FFFFFF"/>
                </a:solidFill>
                <a:latin typeface="Arial"/>
                <a:cs typeface="Arial"/>
              </a:rPr>
              <a:t> </a:t>
            </a:r>
            <a:r>
              <a:rPr lang="en-US" sz="2000" b="1" spc="-20" dirty="0" err="1">
                <a:solidFill>
                  <a:srgbClr val="FFFFFF"/>
                </a:solidFill>
                <a:latin typeface="Arial"/>
                <a:cs typeface="Arial"/>
              </a:rPr>
              <a:t>bày</a:t>
            </a:r>
            <a:r>
              <a:rPr lang="en-US" sz="2000" b="1" spc="-20" dirty="0">
                <a:solidFill>
                  <a:srgbClr val="FFFFFF"/>
                </a:solidFill>
                <a:latin typeface="Arial"/>
                <a:cs typeface="Arial"/>
              </a:rPr>
              <a:t> </a:t>
            </a:r>
            <a:r>
              <a:rPr lang="en-US" sz="2000" b="1" spc="-20" dirty="0" err="1">
                <a:solidFill>
                  <a:srgbClr val="FFFFFF"/>
                </a:solidFill>
                <a:latin typeface="Arial"/>
                <a:cs typeface="Arial"/>
              </a:rPr>
              <a:t>dữ</a:t>
            </a:r>
            <a:r>
              <a:rPr lang="en-US" sz="2000" b="1" spc="-20" dirty="0">
                <a:solidFill>
                  <a:srgbClr val="FFFFFF"/>
                </a:solidFill>
                <a:latin typeface="Arial"/>
                <a:cs typeface="Arial"/>
              </a:rPr>
              <a:t> </a:t>
            </a:r>
            <a:r>
              <a:rPr lang="en-US" sz="2000" b="1" spc="-20" dirty="0" err="1">
                <a:solidFill>
                  <a:srgbClr val="FFFFFF"/>
                </a:solidFill>
                <a:latin typeface="Arial"/>
                <a:cs typeface="Arial"/>
              </a:rPr>
              <a:t>liệu</a:t>
            </a:r>
            <a:r>
              <a:rPr lang="en-US" sz="2000" b="1" spc="-20" dirty="0">
                <a:solidFill>
                  <a:srgbClr val="FFFFFF"/>
                </a:solidFill>
                <a:latin typeface="Arial"/>
                <a:cs typeface="Arial"/>
              </a:rPr>
              <a:t> pixel </a:t>
            </a:r>
            <a:endParaRPr sz="2000" dirty="0">
              <a:latin typeface="Arial"/>
              <a:cs typeface="Arial"/>
            </a:endParaRPr>
          </a:p>
        </p:txBody>
      </p:sp>
      <p:sp>
        <p:nvSpPr>
          <p:cNvPr id="21" name="object 21"/>
          <p:cNvSpPr txBox="1"/>
          <p:nvPr/>
        </p:nvSpPr>
        <p:spPr>
          <a:xfrm>
            <a:off x="6928908" y="3494278"/>
            <a:ext cx="2883534" cy="381515"/>
          </a:xfrm>
          <a:prstGeom prst="rect">
            <a:avLst/>
          </a:prstGeom>
        </p:spPr>
        <p:txBody>
          <a:bodyPr vert="horz" wrap="square" lIns="0" tIns="12065" rIns="0" bIns="0" rtlCol="0">
            <a:spAutoFit/>
          </a:bodyPr>
          <a:lstStyle/>
          <a:p>
            <a:pPr marL="12700">
              <a:lnSpc>
                <a:spcPct val="100000"/>
              </a:lnSpc>
              <a:spcBef>
                <a:spcPts val="95"/>
              </a:spcBef>
            </a:pPr>
            <a:r>
              <a:rPr lang="en-US" sz="2400" b="1" spc="-5" dirty="0" err="1">
                <a:solidFill>
                  <a:srgbClr val="FFFFFF"/>
                </a:solidFill>
                <a:latin typeface="Arial"/>
                <a:cs typeface="Arial"/>
              </a:rPr>
              <a:t>G</a:t>
            </a:r>
            <a:r>
              <a:rPr lang="en-US" sz="2400" b="1" spc="-5" dirty="0" err="1" smtClean="0">
                <a:solidFill>
                  <a:srgbClr val="FFFFFF"/>
                </a:solidFill>
                <a:latin typeface="Arial"/>
                <a:cs typeface="Arial"/>
              </a:rPr>
              <a:t>iao</a:t>
            </a:r>
            <a:r>
              <a:rPr lang="en-US" sz="2400" b="1" spc="-5" dirty="0" smtClean="0">
                <a:solidFill>
                  <a:srgbClr val="FFFFFF"/>
                </a:solidFill>
                <a:latin typeface="Arial"/>
                <a:cs typeface="Arial"/>
              </a:rPr>
              <a:t> </a:t>
            </a:r>
            <a:r>
              <a:rPr lang="en-US" sz="2400" b="1" spc="-5" dirty="0" err="1">
                <a:solidFill>
                  <a:srgbClr val="FFFFFF"/>
                </a:solidFill>
                <a:latin typeface="Arial"/>
                <a:cs typeface="Arial"/>
              </a:rPr>
              <a:t>thức</a:t>
            </a:r>
            <a:r>
              <a:rPr lang="en-US" sz="2400" b="1" spc="-5" dirty="0">
                <a:solidFill>
                  <a:srgbClr val="FFFFFF"/>
                </a:solidFill>
                <a:latin typeface="Arial"/>
                <a:cs typeface="Arial"/>
              </a:rPr>
              <a:t> </a:t>
            </a:r>
            <a:r>
              <a:rPr lang="en-US" sz="2400" b="1" spc="-5" dirty="0" err="1">
                <a:solidFill>
                  <a:srgbClr val="FFFFFF"/>
                </a:solidFill>
                <a:latin typeface="Arial"/>
                <a:cs typeface="Arial"/>
              </a:rPr>
              <a:t>mở</a:t>
            </a:r>
            <a:r>
              <a:rPr lang="en-US" sz="2400" b="1" spc="-5" dirty="0">
                <a:solidFill>
                  <a:srgbClr val="FFFFFF"/>
                </a:solidFill>
                <a:latin typeface="Arial"/>
                <a:cs typeface="Arial"/>
              </a:rPr>
              <a:t> </a:t>
            </a:r>
            <a:r>
              <a:rPr lang="en-US" sz="2400" b="1" spc="-5" dirty="0" err="1">
                <a:solidFill>
                  <a:srgbClr val="FFFFFF"/>
                </a:solidFill>
                <a:latin typeface="Arial"/>
                <a:cs typeface="Arial"/>
              </a:rPr>
              <a:t>rộng</a:t>
            </a:r>
            <a:r>
              <a:rPr lang="en-US" sz="2400" b="1" spc="-5" dirty="0">
                <a:solidFill>
                  <a:srgbClr val="FFFFFF"/>
                </a:solidFill>
                <a:latin typeface="Arial"/>
                <a:cs typeface="Arial"/>
              </a:rPr>
              <a:t> </a:t>
            </a:r>
            <a:endParaRPr sz="2400" dirty="0">
              <a:latin typeface="Arial"/>
              <a:cs typeface="Arial"/>
            </a:endParaRPr>
          </a:p>
        </p:txBody>
      </p:sp>
    </p:spTree>
    <p:extLst>
      <p:ext uri="{BB962C8B-B14F-4D97-AF65-F5344CB8AC3E}">
        <p14:creationId xmlns:p14="http://schemas.microsoft.com/office/powerpoint/2010/main" val="2373465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6</a:t>
            </a:r>
            <a:endParaRPr sz="900">
              <a:latin typeface="Arial"/>
              <a:cs typeface="Arial"/>
            </a:endParaRPr>
          </a:p>
        </p:txBody>
      </p:sp>
      <p:sp>
        <p:nvSpPr>
          <p:cNvPr id="25" name="object 3"/>
          <p:cNvSpPr/>
          <p:nvPr/>
        </p:nvSpPr>
        <p:spPr>
          <a:xfrm>
            <a:off x="490220" y="866996"/>
            <a:ext cx="3751580" cy="419605"/>
          </a:xfrm>
          <a:custGeom>
            <a:avLst/>
            <a:gdLst/>
            <a:ahLst/>
            <a:cxnLst/>
            <a:rect l="l" t="t" r="r" b="b"/>
            <a:pathLst>
              <a:path w="2525395" h="652780">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46546A"/>
          </a:solidFill>
        </p:spPr>
        <p:txBody>
          <a:bodyPr wrap="square" lIns="0" tIns="0" rIns="0" bIns="0" rtlCol="0"/>
          <a:lstStyle/>
          <a:p>
            <a:pPr marL="457200" indent="-457200" algn="ctr">
              <a:buFont typeface="+mj-lt"/>
              <a:buAutoNum type="arabicPeriod"/>
            </a:pPr>
            <a:r>
              <a:rPr lang="vi-VN" sz="2400" b="1" dirty="0" smtClean="0">
                <a:solidFill>
                  <a:schemeClr val="bg1"/>
                </a:solidFill>
                <a:latin typeface="Times New Roman" panose="02020603050405020304" pitchFamily="18" charset="0"/>
                <a:cs typeface="Times New Roman" panose="02020603050405020304" pitchFamily="18" charset="0"/>
              </a:rPr>
              <a:t>Giai đoạn bắt tay</a:t>
            </a:r>
            <a:endParaRPr sz="2400" b="1" dirty="0">
              <a:solidFill>
                <a:schemeClr val="bg1"/>
              </a:solidFill>
              <a:latin typeface="Times New Roman" panose="02020603050405020304" pitchFamily="18" charset="0"/>
              <a:cs typeface="Times New Roman" panose="02020603050405020304" pitchFamily="18" charset="0"/>
            </a:endParaRPr>
          </a:p>
        </p:txBody>
      </p:sp>
      <p:grpSp>
        <p:nvGrpSpPr>
          <p:cNvPr id="26" name="object 4"/>
          <p:cNvGrpSpPr/>
          <p:nvPr/>
        </p:nvGrpSpPr>
        <p:grpSpPr>
          <a:xfrm>
            <a:off x="83819" y="321563"/>
            <a:ext cx="320040" cy="285115"/>
            <a:chOff x="83819" y="321563"/>
            <a:chExt cx="320040" cy="285115"/>
          </a:xfrm>
        </p:grpSpPr>
        <p:sp>
          <p:nvSpPr>
            <p:cNvPr id="27" name="object 5"/>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28" name="object 6"/>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29" name="object 7"/>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35" name="object 13"/>
          <p:cNvSpPr txBox="1">
            <a:spLocks noGrp="1"/>
          </p:cNvSpPr>
          <p:nvPr>
            <p:ph type="title"/>
          </p:nvPr>
        </p:nvSpPr>
        <p:spPr>
          <a:xfrm>
            <a:off x="490219" y="124335"/>
            <a:ext cx="5961382" cy="772006"/>
          </a:xfrm>
          <a:prstGeom prst="rect">
            <a:avLst/>
          </a:prstGeom>
        </p:spPr>
        <p:txBody>
          <a:bodyPr vert="horz" wrap="square" lIns="0" tIns="127000" rIns="0" bIns="0" rtlCol="0">
            <a:spAutoFit/>
          </a:bodyPr>
          <a:lstStyle/>
          <a:p>
            <a:pPr marL="12700">
              <a:lnSpc>
                <a:spcPct val="100000"/>
              </a:lnSpc>
              <a:spcBef>
                <a:spcPts val="1000"/>
              </a:spcBef>
            </a:pPr>
            <a:r>
              <a:rPr lang="vi-VN" sz="2800" spc="-5" dirty="0" smtClean="0"/>
              <a:t>Quá Trình Hoạt Động </a:t>
            </a:r>
            <a:r>
              <a:rPr lang="en-US" sz="2800" spc="-5" dirty="0" err="1" smtClean="0"/>
              <a:t>Giao</a:t>
            </a:r>
            <a:r>
              <a:rPr lang="en-US" sz="2800" spc="-5" dirty="0" smtClean="0"/>
              <a:t> </a:t>
            </a:r>
            <a:r>
              <a:rPr lang="en-US" sz="2800" spc="-5" dirty="0" err="1" smtClean="0"/>
              <a:t>Thức</a:t>
            </a:r>
            <a:r>
              <a:rPr lang="en-US" sz="2800" spc="-5" dirty="0" smtClean="0"/>
              <a:t> RFP</a:t>
            </a:r>
            <a:endParaRPr sz="2800" dirty="0"/>
          </a:p>
          <a:p>
            <a:pPr marL="12700">
              <a:lnSpc>
                <a:spcPct val="100000"/>
              </a:lnSpc>
              <a:spcBef>
                <a:spcPts val="440"/>
              </a:spcBef>
            </a:pPr>
            <a:endParaRPr sz="1050" dirty="0">
              <a:latin typeface="Arial"/>
              <a:cs typeface="Arial"/>
            </a:endParaRPr>
          </a:p>
        </p:txBody>
      </p:sp>
      <p:sp>
        <p:nvSpPr>
          <p:cNvPr id="45" name="Rectangle 44"/>
          <p:cNvSpPr/>
          <p:nvPr/>
        </p:nvSpPr>
        <p:spPr>
          <a:xfrm>
            <a:off x="5130673" y="791498"/>
            <a:ext cx="2971800" cy="847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dirty="0" smtClean="0"/>
              <a:t>Mục đích của nó là đồng ý về phiên bản giao thức và loại bảo mật được sử dụng</a:t>
            </a:r>
            <a:endParaRPr lang="en-US" dirty="0"/>
          </a:p>
        </p:txBody>
      </p:sp>
      <p:sp>
        <p:nvSpPr>
          <p:cNvPr id="46" name="object 3"/>
          <p:cNvSpPr/>
          <p:nvPr/>
        </p:nvSpPr>
        <p:spPr>
          <a:xfrm>
            <a:off x="490218" y="2247900"/>
            <a:ext cx="3751582" cy="419605"/>
          </a:xfrm>
          <a:custGeom>
            <a:avLst/>
            <a:gdLst/>
            <a:ahLst/>
            <a:cxnLst/>
            <a:rect l="l" t="t" r="r" b="b"/>
            <a:pathLst>
              <a:path w="2525395" h="652780">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46546A"/>
          </a:solidFill>
        </p:spPr>
        <p:txBody>
          <a:bodyPr wrap="square" lIns="0" tIns="0" rIns="0" bIns="0" rtlCol="0"/>
          <a:lstStyle/>
          <a:p>
            <a:pPr algn="ctr"/>
            <a:r>
              <a:rPr lang="vi-VN" sz="2400" b="1" dirty="0" smtClean="0">
                <a:solidFill>
                  <a:schemeClr val="bg1"/>
                </a:solidFill>
                <a:latin typeface="Times New Roman" panose="02020603050405020304" pitchFamily="18" charset="0"/>
                <a:cs typeface="Times New Roman" panose="02020603050405020304" pitchFamily="18" charset="0"/>
              </a:rPr>
              <a:t>2. Giai đoạn khởi tạo</a:t>
            </a:r>
            <a:endParaRPr sz="2400" b="1" dirty="0">
              <a:solidFill>
                <a:schemeClr val="bg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5130673" y="1991925"/>
            <a:ext cx="2971800" cy="84750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dirty="0" smtClean="0"/>
              <a:t>Máy khách và máy chủ sẽ trao đổi các thông điệp ClientInit và ServerInit</a:t>
            </a:r>
            <a:endParaRPr lang="en-US" dirty="0"/>
          </a:p>
        </p:txBody>
      </p:sp>
      <p:sp>
        <p:nvSpPr>
          <p:cNvPr id="49" name="object 3"/>
          <p:cNvSpPr/>
          <p:nvPr/>
        </p:nvSpPr>
        <p:spPr>
          <a:xfrm>
            <a:off x="404240" y="3509852"/>
            <a:ext cx="3837560" cy="447705"/>
          </a:xfrm>
          <a:custGeom>
            <a:avLst/>
            <a:gdLst/>
            <a:ahLst/>
            <a:cxnLst/>
            <a:rect l="l" t="t" r="r" b="b"/>
            <a:pathLst>
              <a:path w="2525395" h="652780">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46546A"/>
          </a:solidFill>
        </p:spPr>
        <p:txBody>
          <a:bodyPr wrap="square" lIns="0" tIns="0" rIns="0" bIns="0" rtlCol="0"/>
          <a:lstStyle/>
          <a:p>
            <a:pPr algn="ctr"/>
            <a:r>
              <a:rPr lang="vi-VN" sz="2400" b="1" dirty="0">
                <a:solidFill>
                  <a:schemeClr val="bg1"/>
                </a:solidFill>
                <a:latin typeface="Times New Roman" panose="02020603050405020304" pitchFamily="18" charset="0"/>
                <a:cs typeface="Times New Roman" panose="02020603050405020304" pitchFamily="18" charset="0"/>
              </a:rPr>
              <a:t>3</a:t>
            </a:r>
            <a:r>
              <a:rPr lang="vi-VN" sz="2400" b="1" dirty="0" smtClean="0">
                <a:solidFill>
                  <a:schemeClr val="bg1"/>
                </a:solidFill>
                <a:latin typeface="Times New Roman" panose="02020603050405020304" pitchFamily="18" charset="0"/>
                <a:cs typeface="Times New Roman" panose="02020603050405020304" pitchFamily="18" charset="0"/>
              </a:rPr>
              <a:t>. </a:t>
            </a:r>
            <a:r>
              <a:rPr lang="vi-VN" sz="2400" b="1" dirty="0">
                <a:solidFill>
                  <a:schemeClr val="bg1"/>
                </a:solidFill>
                <a:latin typeface="Times New Roman" panose="02020603050405020304" pitchFamily="18" charset="0"/>
                <a:cs typeface="Times New Roman" panose="02020603050405020304" pitchFamily="18" charset="0"/>
              </a:rPr>
              <a:t>T</a:t>
            </a:r>
            <a:r>
              <a:rPr lang="vi-VN" sz="2400" b="1" dirty="0" smtClean="0">
                <a:solidFill>
                  <a:schemeClr val="bg1"/>
                </a:solidFill>
                <a:latin typeface="Times New Roman" panose="02020603050405020304" pitchFamily="18" charset="0"/>
                <a:cs typeface="Times New Roman" panose="02020603050405020304" pitchFamily="18" charset="0"/>
              </a:rPr>
              <a:t>ương tác bình thường</a:t>
            </a:r>
            <a:endParaRPr sz="2400" b="1" dirty="0">
              <a:solidFill>
                <a:schemeClr val="bg1"/>
              </a:solidFill>
              <a:latin typeface="Times New Roman" panose="02020603050405020304" pitchFamily="18" charset="0"/>
              <a:cs typeface="Times New Roman" panose="02020603050405020304" pitchFamily="18" charset="0"/>
            </a:endParaRPr>
          </a:p>
        </p:txBody>
      </p:sp>
      <p:sp>
        <p:nvSpPr>
          <p:cNvPr id="50" name="Rectangle 49"/>
          <p:cNvSpPr/>
          <p:nvPr/>
        </p:nvSpPr>
        <p:spPr>
          <a:xfrm>
            <a:off x="5130673" y="3192352"/>
            <a:ext cx="2971800" cy="110547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dirty="0" smtClean="0"/>
              <a:t>Tương tác bằng một số sự kiện như SetPixelFormat,Set Encodings.....</a:t>
            </a:r>
            <a:endParaRPr lang="en-US" dirty="0"/>
          </a:p>
        </p:txBody>
      </p:sp>
      <p:sp>
        <p:nvSpPr>
          <p:cNvPr id="51" name="Right Arrow 50"/>
          <p:cNvSpPr/>
          <p:nvPr/>
        </p:nvSpPr>
        <p:spPr>
          <a:xfrm>
            <a:off x="4394200" y="971897"/>
            <a:ext cx="533400" cy="209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4394200" y="2352801"/>
            <a:ext cx="533400" cy="209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a:off x="4413652" y="3628804"/>
            <a:ext cx="533400" cy="2098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4723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21342" y="301244"/>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11</a:t>
            </a:r>
            <a:endParaRPr sz="900">
              <a:latin typeface="Arial"/>
              <a:cs typeface="Arial"/>
            </a:endParaRPr>
          </a:p>
        </p:txBody>
      </p:sp>
      <p:sp>
        <p:nvSpPr>
          <p:cNvPr id="3" name="object 3"/>
          <p:cNvSpPr/>
          <p:nvPr/>
        </p:nvSpPr>
        <p:spPr>
          <a:xfrm>
            <a:off x="5416275" y="0"/>
            <a:ext cx="3034665" cy="2346960"/>
          </a:xfrm>
          <a:custGeom>
            <a:avLst/>
            <a:gdLst/>
            <a:ahLst/>
            <a:cxnLst/>
            <a:rect l="l" t="t" r="r" b="b"/>
            <a:pathLst>
              <a:path w="3034665" h="2346960">
                <a:moveTo>
                  <a:pt x="3034351" y="0"/>
                </a:moveTo>
                <a:lnTo>
                  <a:pt x="2211069" y="0"/>
                </a:lnTo>
                <a:lnTo>
                  <a:pt x="92095" y="1870328"/>
                </a:lnTo>
                <a:lnTo>
                  <a:pt x="58292" y="1906023"/>
                </a:lnTo>
                <a:lnTo>
                  <a:pt x="32112" y="1946005"/>
                </a:lnTo>
                <a:lnTo>
                  <a:pt x="13624" y="1989191"/>
                </a:lnTo>
                <a:lnTo>
                  <a:pt x="2896" y="2034497"/>
                </a:lnTo>
                <a:lnTo>
                  <a:pt x="0" y="2080838"/>
                </a:lnTo>
                <a:lnTo>
                  <a:pt x="5002" y="2127132"/>
                </a:lnTo>
                <a:lnTo>
                  <a:pt x="17972" y="2172293"/>
                </a:lnTo>
                <a:lnTo>
                  <a:pt x="38979" y="2215239"/>
                </a:lnTo>
                <a:lnTo>
                  <a:pt x="68092" y="2254885"/>
                </a:lnTo>
                <a:lnTo>
                  <a:pt x="103791" y="2288684"/>
                </a:lnTo>
                <a:lnTo>
                  <a:pt x="143784" y="2314852"/>
                </a:lnTo>
                <a:lnTo>
                  <a:pt x="186983" y="2333323"/>
                </a:lnTo>
                <a:lnTo>
                  <a:pt x="232303" y="2344030"/>
                </a:lnTo>
                <a:lnTo>
                  <a:pt x="278655" y="2346906"/>
                </a:lnTo>
                <a:lnTo>
                  <a:pt x="324952" y="2341884"/>
                </a:lnTo>
                <a:lnTo>
                  <a:pt x="370109" y="2328897"/>
                </a:lnTo>
                <a:lnTo>
                  <a:pt x="413036" y="2307878"/>
                </a:lnTo>
                <a:lnTo>
                  <a:pt x="452648" y="2278761"/>
                </a:lnTo>
                <a:lnTo>
                  <a:pt x="3034351" y="0"/>
                </a:lnTo>
                <a:close/>
              </a:path>
            </a:pathLst>
          </a:custGeom>
          <a:solidFill>
            <a:srgbClr val="00AF50"/>
          </a:solidFill>
        </p:spPr>
        <p:txBody>
          <a:bodyPr wrap="square" lIns="0" tIns="0" rIns="0" bIns="0" rtlCol="0"/>
          <a:lstStyle/>
          <a:p>
            <a:endParaRPr/>
          </a:p>
        </p:txBody>
      </p:sp>
      <p:sp>
        <p:nvSpPr>
          <p:cNvPr id="4" name="object 4"/>
          <p:cNvSpPr txBox="1">
            <a:spLocks noGrp="1"/>
          </p:cNvSpPr>
          <p:nvPr>
            <p:ph type="title"/>
          </p:nvPr>
        </p:nvSpPr>
        <p:spPr>
          <a:xfrm>
            <a:off x="686511" y="1407921"/>
            <a:ext cx="3830320" cy="1244571"/>
          </a:xfrm>
          <a:prstGeom prst="rect">
            <a:avLst/>
          </a:prstGeom>
        </p:spPr>
        <p:txBody>
          <a:bodyPr vert="horz" wrap="square" lIns="0" tIns="13335" rIns="0" bIns="0" rtlCol="0">
            <a:spAutoFit/>
          </a:bodyPr>
          <a:lstStyle/>
          <a:p>
            <a:pPr marL="12700" marR="5080">
              <a:lnSpc>
                <a:spcPct val="100000"/>
              </a:lnSpc>
              <a:spcBef>
                <a:spcPts val="105"/>
              </a:spcBef>
            </a:pPr>
            <a:r>
              <a:rPr lang="en-US" sz="4000" b="1" dirty="0" err="1" smtClean="0">
                <a:latin typeface="Times New Roman" panose="02020603050405020304" pitchFamily="18" charset="0"/>
                <a:cs typeface="Times New Roman" panose="02020603050405020304" pitchFamily="18" charset="0"/>
              </a:rPr>
              <a:t>Tổng</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Quan</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Về</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RealVNC</a:t>
            </a:r>
            <a:endParaRPr sz="40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703580" y="980059"/>
            <a:ext cx="1176020" cy="381515"/>
          </a:xfrm>
          <a:prstGeom prst="rect">
            <a:avLst/>
          </a:prstGeom>
        </p:spPr>
        <p:txBody>
          <a:bodyPr vert="horz" wrap="square" lIns="0" tIns="12065" rIns="0" bIns="0" rtlCol="0">
            <a:spAutoFit/>
          </a:bodyPr>
          <a:lstStyle/>
          <a:p>
            <a:pPr marL="12700">
              <a:lnSpc>
                <a:spcPct val="100000"/>
              </a:lnSpc>
              <a:spcBef>
                <a:spcPts val="95"/>
              </a:spcBef>
            </a:pPr>
            <a:r>
              <a:rPr sz="2400" b="1" spc="-15" dirty="0">
                <a:solidFill>
                  <a:srgbClr val="44BD9B"/>
                </a:solidFill>
                <a:latin typeface="+mj-lt"/>
                <a:cs typeface="Arial"/>
              </a:rPr>
              <a:t>PHẦN</a:t>
            </a:r>
            <a:r>
              <a:rPr sz="2400" b="1" spc="-40" dirty="0">
                <a:solidFill>
                  <a:srgbClr val="44BD9B"/>
                </a:solidFill>
                <a:latin typeface="+mj-lt"/>
                <a:cs typeface="Arial"/>
              </a:rPr>
              <a:t> </a:t>
            </a:r>
            <a:r>
              <a:rPr sz="2400" b="1" spc="-5" dirty="0">
                <a:solidFill>
                  <a:srgbClr val="44BD9B"/>
                </a:solidFill>
                <a:latin typeface="+mj-lt"/>
                <a:cs typeface="Arial"/>
              </a:rPr>
              <a:t>2</a:t>
            </a:r>
            <a:endParaRPr sz="2400" dirty="0">
              <a:latin typeface="+mj-lt"/>
              <a:cs typeface="Arial"/>
            </a:endParaRPr>
          </a:p>
        </p:txBody>
      </p:sp>
      <p:sp>
        <p:nvSpPr>
          <p:cNvPr id="7" name="object 7"/>
          <p:cNvSpPr/>
          <p:nvPr/>
        </p:nvSpPr>
        <p:spPr>
          <a:xfrm>
            <a:off x="3751410" y="0"/>
            <a:ext cx="6409097" cy="4885986"/>
          </a:xfrm>
          <a:prstGeom prst="rect">
            <a:avLst/>
          </a:prstGeom>
          <a:blipFill>
            <a:blip r:embed="rId2" cstate="print"/>
            <a:stretch>
              <a:fillRect/>
            </a:stretch>
          </a:blipFill>
        </p:spPr>
        <p:txBody>
          <a:bodyPr wrap="square" lIns="0" tIns="0" rIns="0" bIns="0" rtlCol="0"/>
          <a:lstStyle/>
          <a:p>
            <a:endParaRPr/>
          </a:p>
        </p:txBody>
      </p:sp>
      <p:sp>
        <p:nvSpPr>
          <p:cNvPr id="8" name="Rectangle 7"/>
          <p:cNvSpPr/>
          <p:nvPr/>
        </p:nvSpPr>
        <p:spPr>
          <a:xfrm>
            <a:off x="657332" y="2857500"/>
            <a:ext cx="3276600" cy="748923"/>
          </a:xfrm>
          <a:prstGeom prst="rect">
            <a:avLst/>
          </a:prstGeom>
        </p:spPr>
        <p:txBody>
          <a:bodyPr wrap="square">
            <a:spAutoFit/>
          </a:bodyPr>
          <a:lstStyle/>
          <a:p>
            <a:pPr marL="12700">
              <a:lnSpc>
                <a:spcPct val="100000"/>
              </a:lnSpc>
              <a:spcBef>
                <a:spcPts val="840"/>
              </a:spcBef>
            </a:pPr>
            <a:r>
              <a:rPr lang="en-US" i="1" spc="-10" dirty="0" err="1">
                <a:solidFill>
                  <a:srgbClr val="7E7E7E"/>
                </a:solidFill>
                <a:latin typeface="Arial"/>
                <a:cs typeface="Arial"/>
              </a:rPr>
              <a:t>RealVNC</a:t>
            </a:r>
            <a:r>
              <a:rPr lang="en-US" i="1" spc="-10" dirty="0">
                <a:solidFill>
                  <a:srgbClr val="7E7E7E"/>
                </a:solidFill>
                <a:latin typeface="Arial"/>
                <a:cs typeface="Arial"/>
              </a:rPr>
              <a:t> </a:t>
            </a:r>
            <a:r>
              <a:rPr lang="en-US" i="1" spc="-10" dirty="0" err="1">
                <a:solidFill>
                  <a:srgbClr val="7E7E7E"/>
                </a:solidFill>
                <a:latin typeface="Arial"/>
                <a:cs typeface="Arial"/>
              </a:rPr>
              <a:t>là</a:t>
            </a:r>
            <a:r>
              <a:rPr lang="en-US" i="1" spc="-10" dirty="0">
                <a:solidFill>
                  <a:srgbClr val="7E7E7E"/>
                </a:solidFill>
                <a:latin typeface="Arial"/>
                <a:cs typeface="Arial"/>
              </a:rPr>
              <a:t> </a:t>
            </a:r>
            <a:r>
              <a:rPr lang="en-US" i="1" spc="-10" dirty="0" err="1">
                <a:solidFill>
                  <a:srgbClr val="7E7E7E"/>
                </a:solidFill>
                <a:latin typeface="Arial"/>
                <a:cs typeface="Arial"/>
              </a:rPr>
              <a:t>gì</a:t>
            </a:r>
            <a:r>
              <a:rPr lang="en-US" i="1" spc="-10" dirty="0">
                <a:solidFill>
                  <a:srgbClr val="7E7E7E"/>
                </a:solidFill>
                <a:latin typeface="Arial"/>
                <a:cs typeface="Arial"/>
              </a:rPr>
              <a:t> </a:t>
            </a:r>
            <a:r>
              <a:rPr lang="en-US" i="1" spc="-10" dirty="0" smtClean="0">
                <a:solidFill>
                  <a:srgbClr val="7E7E7E"/>
                </a:solidFill>
                <a:latin typeface="Arial"/>
                <a:cs typeface="Arial"/>
              </a:rPr>
              <a:t>? </a:t>
            </a:r>
          </a:p>
          <a:p>
            <a:pPr marL="12700">
              <a:lnSpc>
                <a:spcPct val="100000"/>
              </a:lnSpc>
              <a:spcBef>
                <a:spcPts val="840"/>
              </a:spcBef>
            </a:pPr>
            <a:r>
              <a:rPr lang="en-US" i="1" spc="-10" dirty="0" err="1" smtClean="0">
                <a:solidFill>
                  <a:srgbClr val="7E7E7E"/>
                </a:solidFill>
                <a:latin typeface="Arial"/>
                <a:cs typeface="Arial"/>
              </a:rPr>
              <a:t>Tính</a:t>
            </a:r>
            <a:r>
              <a:rPr lang="en-US" i="1" spc="-10" dirty="0" smtClean="0">
                <a:solidFill>
                  <a:srgbClr val="7E7E7E"/>
                </a:solidFill>
                <a:latin typeface="Arial"/>
                <a:cs typeface="Arial"/>
              </a:rPr>
              <a:t> </a:t>
            </a:r>
            <a:r>
              <a:rPr lang="en-US" i="1" spc="-10" dirty="0" err="1">
                <a:solidFill>
                  <a:srgbClr val="7E7E7E"/>
                </a:solidFill>
                <a:latin typeface="Arial"/>
                <a:cs typeface="Arial"/>
              </a:rPr>
              <a:t>năng</a:t>
            </a:r>
            <a:r>
              <a:rPr lang="en-US" i="1" spc="-10" dirty="0">
                <a:solidFill>
                  <a:srgbClr val="7E7E7E"/>
                </a:solidFill>
                <a:latin typeface="Arial"/>
                <a:cs typeface="Arial"/>
              </a:rPr>
              <a:t> </a:t>
            </a:r>
            <a:r>
              <a:rPr lang="en-US" i="1" spc="-10" dirty="0" err="1">
                <a:solidFill>
                  <a:srgbClr val="7E7E7E"/>
                </a:solidFill>
                <a:latin typeface="Arial"/>
                <a:cs typeface="Arial"/>
              </a:rPr>
              <a:t>chính</a:t>
            </a:r>
            <a:r>
              <a:rPr lang="en-US" i="1" spc="-10" dirty="0">
                <a:solidFill>
                  <a:srgbClr val="7E7E7E"/>
                </a:solidFill>
                <a:latin typeface="Arial"/>
                <a:cs typeface="Arial"/>
              </a:rPr>
              <a:t> </a:t>
            </a:r>
            <a:r>
              <a:rPr lang="en-US" i="1" spc="-10" dirty="0" err="1">
                <a:solidFill>
                  <a:srgbClr val="7E7E7E"/>
                </a:solidFill>
                <a:latin typeface="Arial"/>
                <a:cs typeface="Arial"/>
              </a:rPr>
              <a:t>của</a:t>
            </a:r>
            <a:r>
              <a:rPr lang="en-US" i="1" spc="-10" dirty="0">
                <a:solidFill>
                  <a:srgbClr val="7E7E7E"/>
                </a:solidFill>
                <a:latin typeface="Arial"/>
                <a:cs typeface="Arial"/>
              </a:rPr>
              <a:t> </a:t>
            </a:r>
            <a:r>
              <a:rPr lang="en-US" i="1" spc="-10" dirty="0" err="1">
                <a:solidFill>
                  <a:srgbClr val="7E7E7E"/>
                </a:solidFill>
                <a:latin typeface="Arial"/>
                <a:cs typeface="Arial"/>
              </a:rPr>
              <a:t>RealVNC</a:t>
            </a:r>
            <a:endParaRPr lang="en-US" i="1" dirty="0">
              <a:latin typeface="Arial"/>
              <a:cs typeface="Arial"/>
            </a:endParaRPr>
          </a:p>
        </p:txBody>
      </p:sp>
      <p:sp>
        <p:nvSpPr>
          <p:cNvPr id="9" name="AutoShape 2" descr="RealVNC (@RealVNC) | Twitt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4"/>
          <p:cNvSpPr/>
          <p:nvPr/>
        </p:nvSpPr>
        <p:spPr>
          <a:xfrm>
            <a:off x="-4154" y="713299"/>
            <a:ext cx="2326623" cy="709529"/>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1386B0"/>
          </a:solidFill>
        </p:spPr>
        <p:txBody>
          <a:bodyPr wrap="square" lIns="0" tIns="0" rIns="0" bIns="0" rtlCol="0"/>
          <a:lstStyle/>
          <a:p>
            <a:endParaRPr/>
          </a:p>
        </p:txBody>
      </p:sp>
      <p:sp>
        <p:nvSpPr>
          <p:cNvPr id="22" name="object 3"/>
          <p:cNvSpPr/>
          <p:nvPr/>
        </p:nvSpPr>
        <p:spPr>
          <a:xfrm>
            <a:off x="-1605" y="812500"/>
            <a:ext cx="2324075" cy="703633"/>
          </a:xfrm>
          <a:custGeom>
            <a:avLst/>
            <a:gdLst/>
            <a:ahLst/>
            <a:cxnLst/>
            <a:rect l="l" t="t" r="r" b="b"/>
            <a:pathLst>
              <a:path w="1228725" h="652780">
                <a:moveTo>
                  <a:pt x="902208" y="0"/>
                </a:moveTo>
                <a:lnTo>
                  <a:pt x="0" y="0"/>
                </a:lnTo>
                <a:lnTo>
                  <a:pt x="0" y="652272"/>
                </a:lnTo>
                <a:lnTo>
                  <a:pt x="902208" y="652272"/>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6"/>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46546A"/>
          </a:solidFill>
        </p:spPr>
        <p:txBody>
          <a:bodyPr wrap="square" lIns="0" tIns="0" rIns="0" bIns="0" rtlCol="0"/>
          <a:lstStyle/>
          <a:p>
            <a:endParaRPr>
              <a:solidFill>
                <a:schemeClr val="bg1"/>
              </a:solidFill>
            </a:endParaRPr>
          </a:p>
        </p:txBody>
      </p:sp>
      <p:pic>
        <p:nvPicPr>
          <p:cNvPr id="26" name="Picture 25"/>
          <p:cNvPicPr>
            <a:picLocks noChangeAspect="1"/>
          </p:cNvPicPr>
          <p:nvPr/>
        </p:nvPicPr>
        <p:blipFill>
          <a:blip r:embed="rId2"/>
          <a:stretch>
            <a:fillRect/>
          </a:stretch>
        </p:blipFill>
        <p:spPr>
          <a:xfrm>
            <a:off x="-4153" y="927288"/>
            <a:ext cx="2326623" cy="652329"/>
          </a:xfrm>
          <a:prstGeom prst="rect">
            <a:avLst/>
          </a:prstGeom>
        </p:spPr>
      </p:pic>
      <p:sp>
        <p:nvSpPr>
          <p:cNvPr id="21" name="TextBox 20"/>
          <p:cNvSpPr txBox="1"/>
          <p:nvPr/>
        </p:nvSpPr>
        <p:spPr>
          <a:xfrm>
            <a:off x="83818" y="992905"/>
            <a:ext cx="2405383" cy="461665"/>
          </a:xfrm>
          <a:prstGeom prst="rect">
            <a:avLst/>
          </a:prstGeom>
          <a:noFill/>
        </p:spPr>
        <p:txBody>
          <a:bodyPr wrap="square" rtlCol="0">
            <a:spAutoFit/>
          </a:bodyPr>
          <a:lstStyle/>
          <a:p>
            <a:r>
              <a:rPr lang="en-US" sz="2400" dirty="0" err="1" smtClean="0">
                <a:solidFill>
                  <a:schemeClr val="bg1"/>
                </a:solidFill>
              </a:rPr>
              <a:t>RealVNC</a:t>
            </a:r>
            <a:r>
              <a:rPr lang="en-US" sz="2400" dirty="0" smtClean="0">
                <a:solidFill>
                  <a:schemeClr val="bg1"/>
                </a:solidFill>
              </a:rPr>
              <a:t> </a:t>
            </a:r>
            <a:r>
              <a:rPr lang="en-US" sz="2400" dirty="0" err="1" smtClean="0">
                <a:solidFill>
                  <a:schemeClr val="bg1"/>
                </a:solidFill>
              </a:rPr>
              <a:t>là</a:t>
            </a:r>
            <a:r>
              <a:rPr lang="en-US" sz="2400" dirty="0" smtClean="0">
                <a:solidFill>
                  <a:schemeClr val="bg1"/>
                </a:solidFill>
              </a:rPr>
              <a:t> </a:t>
            </a:r>
            <a:r>
              <a:rPr lang="en-US" sz="2400" dirty="0" err="1" smtClean="0">
                <a:solidFill>
                  <a:schemeClr val="bg1"/>
                </a:solidFill>
              </a:rPr>
              <a:t>gì</a:t>
            </a:r>
            <a:r>
              <a:rPr lang="en-US" sz="2400" dirty="0" smtClean="0">
                <a:solidFill>
                  <a:schemeClr val="bg1"/>
                </a:solidFill>
              </a:rPr>
              <a:t> ?</a:t>
            </a:r>
            <a:endParaRPr lang="en-US" sz="2400" dirty="0">
              <a:solidFill>
                <a:schemeClr val="bg1"/>
              </a:solidFill>
            </a:endParaRPr>
          </a:p>
        </p:txBody>
      </p:sp>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5</a:t>
            </a:r>
            <a:endParaRPr sz="900">
              <a:latin typeface="Arial"/>
              <a:cs typeface="Arial"/>
            </a:endParaRPr>
          </a:p>
        </p:txBody>
      </p:sp>
      <p:grpSp>
        <p:nvGrpSpPr>
          <p:cNvPr id="3" name="object 3"/>
          <p:cNvGrpSpPr/>
          <p:nvPr/>
        </p:nvGrpSpPr>
        <p:grpSpPr>
          <a:xfrm>
            <a:off x="83819" y="321563"/>
            <a:ext cx="320040" cy="285115"/>
            <a:chOff x="83819" y="321563"/>
            <a:chExt cx="320040" cy="285115"/>
          </a:xfrm>
        </p:grpSpPr>
        <p:sp>
          <p:nvSpPr>
            <p:cNvPr id="4" name="object 4"/>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5" name="object 5"/>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6" name="object 6"/>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11" name="object 11"/>
          <p:cNvSpPr txBox="1">
            <a:spLocks noGrp="1"/>
          </p:cNvSpPr>
          <p:nvPr>
            <p:ph type="title"/>
          </p:nvPr>
        </p:nvSpPr>
        <p:spPr>
          <a:xfrm>
            <a:off x="490219" y="124335"/>
            <a:ext cx="3903981" cy="512961"/>
          </a:xfrm>
          <a:prstGeom prst="rect">
            <a:avLst/>
          </a:prstGeom>
        </p:spPr>
        <p:txBody>
          <a:bodyPr vert="horz" wrap="square" lIns="0" tIns="127000" rIns="0" bIns="0" rtlCol="0">
            <a:spAutoFit/>
          </a:bodyPr>
          <a:lstStyle/>
          <a:p>
            <a:pPr marL="12700">
              <a:lnSpc>
                <a:spcPct val="100000"/>
              </a:lnSpc>
              <a:spcBef>
                <a:spcPts val="1000"/>
              </a:spcBef>
            </a:pPr>
            <a:r>
              <a:rPr lang="en-US" sz="2500" spc="-5" dirty="0" smtClean="0">
                <a:latin typeface="Arial" panose="020B0604020202020204" pitchFamily="34" charset="0"/>
                <a:cs typeface="Arial" panose="020B0604020202020204" pitchFamily="34" charset="0"/>
              </a:rPr>
              <a:t>GIỚI THIỆU VỀ REALVNC</a:t>
            </a:r>
            <a:endParaRPr sz="2500" dirty="0">
              <a:latin typeface="Arial" panose="020B0604020202020204" pitchFamily="34" charset="0"/>
              <a:cs typeface="Arial" panose="020B0604020202020204" pitchFamily="34" charset="0"/>
            </a:endParaRPr>
          </a:p>
        </p:txBody>
      </p:sp>
      <p:sp>
        <p:nvSpPr>
          <p:cNvPr id="12" name="object 12"/>
          <p:cNvSpPr txBox="1"/>
          <p:nvPr/>
        </p:nvSpPr>
        <p:spPr>
          <a:xfrm>
            <a:off x="876401" y="2469860"/>
            <a:ext cx="3328035" cy="305212"/>
          </a:xfrm>
          <a:prstGeom prst="rect">
            <a:avLst/>
          </a:prstGeom>
        </p:spPr>
        <p:txBody>
          <a:bodyPr vert="horz" wrap="square" lIns="0" tIns="27940" rIns="0" bIns="0" rtlCol="0">
            <a:spAutoFit/>
          </a:bodyPr>
          <a:lstStyle/>
          <a:p>
            <a:pPr marL="12700">
              <a:lnSpc>
                <a:spcPct val="100000"/>
              </a:lnSpc>
              <a:spcBef>
                <a:spcPts val="220"/>
              </a:spcBef>
            </a:pPr>
            <a:r>
              <a:rPr lang="en-US" b="1" spc="-5" dirty="0" smtClean="0">
                <a:solidFill>
                  <a:srgbClr val="FFFFFF"/>
                </a:solidFill>
                <a:latin typeface="Arial"/>
                <a:cs typeface="Arial"/>
              </a:rPr>
              <a:t>VNC LÀ GÌ ?</a:t>
            </a:r>
            <a:endParaRPr sz="1800" dirty="0">
              <a:latin typeface="Arial"/>
              <a:cs typeface="Arial"/>
            </a:endParaRPr>
          </a:p>
        </p:txBody>
      </p:sp>
      <p:sp>
        <p:nvSpPr>
          <p:cNvPr id="14" name="object 14"/>
          <p:cNvSpPr txBox="1"/>
          <p:nvPr/>
        </p:nvSpPr>
        <p:spPr>
          <a:xfrm>
            <a:off x="876401" y="4692218"/>
            <a:ext cx="3166110" cy="494030"/>
          </a:xfrm>
          <a:prstGeom prst="rect">
            <a:avLst/>
          </a:prstGeom>
        </p:spPr>
        <p:txBody>
          <a:bodyPr vert="horz" wrap="square" lIns="0" tIns="28575" rIns="0" bIns="0" rtlCol="0">
            <a:spAutoFit/>
          </a:bodyPr>
          <a:lstStyle/>
          <a:p>
            <a:pPr marL="12700">
              <a:lnSpc>
                <a:spcPct val="100000"/>
              </a:lnSpc>
              <a:spcBef>
                <a:spcPts val="225"/>
              </a:spcBef>
            </a:pPr>
            <a:r>
              <a:rPr sz="1800" b="1" spc="-5" dirty="0">
                <a:solidFill>
                  <a:srgbClr val="FFFFFF"/>
                </a:solidFill>
                <a:latin typeface="Arial"/>
                <a:cs typeface="Arial"/>
              </a:rPr>
              <a:t>HỢP </a:t>
            </a:r>
            <a:r>
              <a:rPr sz="1800" b="1" dirty="0">
                <a:solidFill>
                  <a:srgbClr val="FFFFFF"/>
                </a:solidFill>
                <a:latin typeface="Arial"/>
                <a:cs typeface="Arial"/>
              </a:rPr>
              <a:t>TÁC VỚI </a:t>
            </a:r>
            <a:r>
              <a:rPr sz="1800" b="1" spc="-10" dirty="0">
                <a:solidFill>
                  <a:srgbClr val="FFFFFF"/>
                </a:solidFill>
                <a:latin typeface="Arial"/>
                <a:cs typeface="Arial"/>
              </a:rPr>
              <a:t>KHÁCH</a:t>
            </a:r>
            <a:r>
              <a:rPr sz="1800" b="1" spc="-95" dirty="0">
                <a:solidFill>
                  <a:srgbClr val="FFFFFF"/>
                </a:solidFill>
                <a:latin typeface="Arial"/>
                <a:cs typeface="Arial"/>
              </a:rPr>
              <a:t> </a:t>
            </a:r>
            <a:r>
              <a:rPr sz="1800" b="1" spc="-10" dirty="0">
                <a:solidFill>
                  <a:srgbClr val="FFFFFF"/>
                </a:solidFill>
                <a:latin typeface="Arial"/>
                <a:cs typeface="Arial"/>
              </a:rPr>
              <a:t>HÀNG</a:t>
            </a:r>
            <a:endParaRPr sz="1800" dirty="0">
              <a:latin typeface="Arial"/>
              <a:cs typeface="Arial"/>
            </a:endParaRPr>
          </a:p>
          <a:p>
            <a:pPr marL="12700">
              <a:lnSpc>
                <a:spcPct val="100000"/>
              </a:lnSpc>
              <a:spcBef>
                <a:spcPts val="80"/>
              </a:spcBef>
            </a:pPr>
            <a:r>
              <a:rPr sz="1100" spc="-5" dirty="0">
                <a:solidFill>
                  <a:srgbClr val="FFFFFF"/>
                </a:solidFill>
                <a:latin typeface="Arial"/>
                <a:cs typeface="Arial"/>
              </a:rPr>
              <a:t>hơn là đàm phán </a:t>
            </a:r>
            <a:r>
              <a:rPr sz="1100" dirty="0">
                <a:solidFill>
                  <a:srgbClr val="FFFFFF"/>
                </a:solidFill>
                <a:latin typeface="Arial"/>
                <a:cs typeface="Arial"/>
              </a:rPr>
              <a:t>dựa theo </a:t>
            </a:r>
            <a:r>
              <a:rPr sz="1100" spc="-5" dirty="0">
                <a:solidFill>
                  <a:srgbClr val="FFFFFF"/>
                </a:solidFill>
                <a:latin typeface="Arial"/>
                <a:cs typeface="Arial"/>
              </a:rPr>
              <a:t>hợp</a:t>
            </a:r>
            <a:r>
              <a:rPr sz="1100" spc="-60" dirty="0">
                <a:solidFill>
                  <a:srgbClr val="FFFFFF"/>
                </a:solidFill>
                <a:latin typeface="Arial"/>
                <a:cs typeface="Arial"/>
              </a:rPr>
              <a:t> </a:t>
            </a:r>
            <a:r>
              <a:rPr sz="1100" spc="-5" dirty="0">
                <a:solidFill>
                  <a:srgbClr val="FFFFFF"/>
                </a:solidFill>
                <a:latin typeface="Arial"/>
                <a:cs typeface="Arial"/>
              </a:rPr>
              <a:t>đồng</a:t>
            </a:r>
            <a:endParaRPr sz="1100" dirty="0">
              <a:latin typeface="Arial"/>
              <a:cs typeface="Arial"/>
            </a:endParaRPr>
          </a:p>
        </p:txBody>
      </p:sp>
      <p:pic>
        <p:nvPicPr>
          <p:cNvPr id="23" name="Picture 22"/>
          <p:cNvPicPr>
            <a:picLocks noChangeAspect="1"/>
          </p:cNvPicPr>
          <p:nvPr/>
        </p:nvPicPr>
        <p:blipFill>
          <a:blip r:embed="rId3"/>
          <a:stretch>
            <a:fillRect/>
          </a:stretch>
        </p:blipFill>
        <p:spPr>
          <a:xfrm>
            <a:off x="2574624" y="713903"/>
            <a:ext cx="5976347" cy="865714"/>
          </a:xfrm>
          <a:prstGeom prst="rect">
            <a:avLst/>
          </a:prstGeom>
        </p:spPr>
      </p:pic>
      <p:sp>
        <p:nvSpPr>
          <p:cNvPr id="24" name="TextBox 23"/>
          <p:cNvSpPr txBox="1"/>
          <p:nvPr/>
        </p:nvSpPr>
        <p:spPr>
          <a:xfrm>
            <a:off x="2744550" y="852282"/>
            <a:ext cx="5636493" cy="646331"/>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RealVNC là  một công ty cung cấp phần mềm truy cập từ xa giữa các máy tính với </a:t>
            </a:r>
            <a:r>
              <a:rPr lang="vi-VN" dirty="0" smtClean="0">
                <a:solidFill>
                  <a:schemeClr val="bg1"/>
                </a:solidFill>
                <a:latin typeface="Times New Roman" panose="02020603050405020304" pitchFamily="18" charset="0"/>
                <a:cs typeface="Times New Roman" panose="02020603050405020304" pitchFamily="18" charset="0"/>
              </a:rPr>
              <a:t>nhau</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7" name="object 8"/>
          <p:cNvSpPr/>
          <p:nvPr/>
        </p:nvSpPr>
        <p:spPr>
          <a:xfrm>
            <a:off x="2574624" y="1836666"/>
            <a:ext cx="5945080" cy="898395"/>
          </a:xfrm>
          <a:custGeom>
            <a:avLst/>
            <a:gdLst/>
            <a:ahLst/>
            <a:cxnLst/>
            <a:rect l="l" t="t" r="r" b="b"/>
            <a:pathLst>
              <a:path w="2560320" h="652780">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1386B0"/>
          </a:solidFill>
        </p:spPr>
        <p:txBody>
          <a:bodyPr wrap="square" lIns="0" tIns="0" rIns="0" bIns="0" rtlCol="0"/>
          <a:lstStyle/>
          <a:p>
            <a:endParaRPr dirty="0"/>
          </a:p>
        </p:txBody>
      </p:sp>
      <p:sp>
        <p:nvSpPr>
          <p:cNvPr id="28" name="TextBox 27"/>
          <p:cNvSpPr txBox="1"/>
          <p:nvPr/>
        </p:nvSpPr>
        <p:spPr>
          <a:xfrm>
            <a:off x="2669235" y="1991855"/>
            <a:ext cx="5851237" cy="646331"/>
          </a:xfrm>
          <a:prstGeom prst="rect">
            <a:avLst/>
          </a:prstGeom>
          <a:noFill/>
        </p:spPr>
        <p:txBody>
          <a:bodyPr wrap="square" rtlCol="0">
            <a:spAutoFit/>
          </a:bodyPr>
          <a:lstStyle/>
          <a:p>
            <a:pPr algn="ctr"/>
            <a:r>
              <a:rPr lang="vi-VN" dirty="0" smtClean="0">
                <a:solidFill>
                  <a:schemeClr val="bg1"/>
                </a:solidFill>
                <a:latin typeface="Times New Roman" panose="02020603050405020304" pitchFamily="18" charset="0"/>
                <a:cs typeface="Times New Roman" panose="02020603050405020304" pitchFamily="18" charset="0"/>
              </a:rPr>
              <a:t>Phần </a:t>
            </a:r>
            <a:r>
              <a:rPr lang="vi-VN" dirty="0">
                <a:solidFill>
                  <a:schemeClr val="bg1"/>
                </a:solidFill>
                <a:latin typeface="Times New Roman" panose="02020603050405020304" pitchFamily="18" charset="0"/>
                <a:cs typeface="Times New Roman" panose="02020603050405020304" pitchFamily="18" charset="0"/>
              </a:rPr>
              <a:t>mềm bao gồm (VNC Server) được cài đặt ở máy chủ và (VNC Viewer) được cài đặt ở máy khách</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9" name="object 10"/>
          <p:cNvSpPr/>
          <p:nvPr/>
        </p:nvSpPr>
        <p:spPr>
          <a:xfrm>
            <a:off x="2574624" y="2954953"/>
            <a:ext cx="5988702" cy="979478"/>
          </a:xfrm>
          <a:custGeom>
            <a:avLst/>
            <a:gdLst/>
            <a:ahLst/>
            <a:cxnLst/>
            <a:rect l="l" t="t" r="r" b="b"/>
            <a:pathLst>
              <a:path w="2525395" h="652779">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9CB833"/>
          </a:solidFill>
        </p:spPr>
        <p:txBody>
          <a:bodyPr wrap="square" lIns="0" tIns="0" rIns="0" bIns="0" rtlCol="0"/>
          <a:lstStyle/>
          <a:p>
            <a:endParaRPr dirty="0"/>
          </a:p>
        </p:txBody>
      </p:sp>
      <p:sp>
        <p:nvSpPr>
          <p:cNvPr id="30" name="TextBox 29"/>
          <p:cNvSpPr txBox="1"/>
          <p:nvPr/>
        </p:nvSpPr>
        <p:spPr>
          <a:xfrm>
            <a:off x="2863263" y="3016454"/>
            <a:ext cx="5517780" cy="923330"/>
          </a:xfrm>
          <a:prstGeom prst="rect">
            <a:avLst/>
          </a:prstGeom>
          <a:noFill/>
        </p:spPr>
        <p:txBody>
          <a:bodyPr wrap="square" rtlCol="0">
            <a:spAutoFit/>
          </a:bodyPr>
          <a:lstStyle/>
          <a:p>
            <a:pPr algn="ctr"/>
            <a:r>
              <a:rPr lang="vi-VN" dirty="0">
                <a:solidFill>
                  <a:schemeClr val="bg1"/>
                </a:solidFill>
              </a:rPr>
              <a:t>Chúng được </a:t>
            </a:r>
            <a:r>
              <a:rPr lang="vi-VN" dirty="0" smtClean="0">
                <a:solidFill>
                  <a:schemeClr val="bg1"/>
                </a:solidFill>
              </a:rPr>
              <a:t>thực</a:t>
            </a:r>
            <a:r>
              <a:rPr lang="en-US" dirty="0" smtClean="0">
                <a:solidFill>
                  <a:schemeClr val="bg1"/>
                </a:solidFill>
              </a:rPr>
              <a:t> </a:t>
            </a:r>
            <a:r>
              <a:rPr lang="en-US" dirty="0" err="1" smtClean="0">
                <a:solidFill>
                  <a:schemeClr val="bg1"/>
                </a:solidFill>
              </a:rPr>
              <a:t>hiện</a:t>
            </a:r>
            <a:r>
              <a:rPr lang="vi-VN" dirty="0" smtClean="0">
                <a:solidFill>
                  <a:schemeClr val="bg1"/>
                </a:solidFill>
              </a:rPr>
              <a:t> </a:t>
            </a:r>
            <a:r>
              <a:rPr lang="vi-VN" dirty="0">
                <a:solidFill>
                  <a:schemeClr val="bg1"/>
                </a:solidFill>
              </a:rPr>
              <a:t>dựa trên giao thức mạng máy tính ảo (VNC) để thao tác, điều khiển màn hình của máy tính khác ở từ xa</a:t>
            </a:r>
            <a:endParaRPr lang="en-US" dirty="0">
              <a:solidFill>
                <a:schemeClr val="bg1"/>
              </a:solidFill>
            </a:endParaRPr>
          </a:p>
        </p:txBody>
      </p:sp>
      <p:pic>
        <p:nvPicPr>
          <p:cNvPr id="3074" name="Picture 2" descr="Giới thiệu phần mềm RealVNC truy cập máy tính từ xa – Iworld Express – Tin  công nghệ, phần mềm, sản phẩm mớ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575" y="1866900"/>
            <a:ext cx="1792834" cy="17928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3175000" y="4100770"/>
            <a:ext cx="4080692" cy="1499930"/>
          </a:xfrm>
          <a:prstGeom prst="rect">
            <a:avLst/>
          </a:prstGeom>
        </p:spPr>
      </p:pic>
    </p:spTree>
    <p:extLst>
      <p:ext uri="{BB962C8B-B14F-4D97-AF65-F5344CB8AC3E}">
        <p14:creationId xmlns:p14="http://schemas.microsoft.com/office/powerpoint/2010/main" val="1511707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6</a:t>
            </a:r>
            <a:endParaRPr sz="900">
              <a:latin typeface="Arial"/>
              <a:cs typeface="Arial"/>
            </a:endParaRPr>
          </a:p>
        </p:txBody>
      </p:sp>
      <p:grpSp>
        <p:nvGrpSpPr>
          <p:cNvPr id="4" name="object 4"/>
          <p:cNvGrpSpPr/>
          <p:nvPr/>
        </p:nvGrpSpPr>
        <p:grpSpPr>
          <a:xfrm>
            <a:off x="83819" y="321563"/>
            <a:ext cx="320040" cy="285115"/>
            <a:chOff x="83819" y="321563"/>
            <a:chExt cx="320040" cy="285115"/>
          </a:xfrm>
        </p:grpSpPr>
        <p:sp>
          <p:nvSpPr>
            <p:cNvPr id="5" name="object 5"/>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6" name="object 6"/>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7" name="object 7"/>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13" name="object 13"/>
          <p:cNvSpPr txBox="1">
            <a:spLocks noGrp="1"/>
          </p:cNvSpPr>
          <p:nvPr>
            <p:ph type="title"/>
          </p:nvPr>
        </p:nvSpPr>
        <p:spPr>
          <a:xfrm>
            <a:off x="490219" y="124335"/>
            <a:ext cx="3894454" cy="779701"/>
          </a:xfrm>
          <a:prstGeom prst="rect">
            <a:avLst/>
          </a:prstGeom>
        </p:spPr>
        <p:txBody>
          <a:bodyPr vert="horz" wrap="square" lIns="0" tIns="127000" rIns="0" bIns="0" rtlCol="0">
            <a:spAutoFit/>
          </a:bodyPr>
          <a:lstStyle/>
          <a:p>
            <a:pPr marL="12700">
              <a:lnSpc>
                <a:spcPct val="100000"/>
              </a:lnSpc>
              <a:spcBef>
                <a:spcPts val="1000"/>
              </a:spcBef>
            </a:pPr>
            <a:r>
              <a:rPr lang="vi-VN" sz="2800" spc="-5" dirty="0" smtClean="0">
                <a:latin typeface="+mn-lt"/>
              </a:rPr>
              <a:t>Tính </a:t>
            </a:r>
            <a:r>
              <a:rPr lang="vi-VN" sz="2800" spc="-5" dirty="0">
                <a:latin typeface="+mn-lt"/>
              </a:rPr>
              <a:t>đơn giản của VNC </a:t>
            </a:r>
            <a:endParaRPr sz="2800" dirty="0" smtClean="0">
              <a:latin typeface="+mn-lt"/>
            </a:endParaRPr>
          </a:p>
          <a:p>
            <a:pPr marL="12700">
              <a:lnSpc>
                <a:spcPct val="100000"/>
              </a:lnSpc>
              <a:spcBef>
                <a:spcPts val="440"/>
              </a:spcBef>
            </a:pPr>
            <a:endParaRPr sz="1100" dirty="0">
              <a:latin typeface="Arial"/>
              <a:cs typeface="Arial"/>
            </a:endParaRPr>
          </a:p>
        </p:txBody>
      </p:sp>
      <p:sp>
        <p:nvSpPr>
          <p:cNvPr id="23" name="object 3"/>
          <p:cNvSpPr/>
          <p:nvPr/>
        </p:nvSpPr>
        <p:spPr>
          <a:xfrm>
            <a:off x="0" y="1028700"/>
            <a:ext cx="1228725" cy="652780"/>
          </a:xfrm>
          <a:custGeom>
            <a:avLst/>
            <a:gdLst/>
            <a:ahLst/>
            <a:cxnLst/>
            <a:rect l="l" t="t" r="r" b="b"/>
            <a:pathLst>
              <a:path w="1228725" h="652780">
                <a:moveTo>
                  <a:pt x="902208" y="0"/>
                </a:moveTo>
                <a:lnTo>
                  <a:pt x="0" y="0"/>
                </a:lnTo>
                <a:lnTo>
                  <a:pt x="0" y="652272"/>
                </a:lnTo>
                <a:lnTo>
                  <a:pt x="902208" y="652272"/>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6"/>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46546A"/>
          </a:solidFill>
        </p:spPr>
        <p:txBody>
          <a:bodyPr wrap="square" lIns="0" tIns="0" rIns="0" bIns="0" rtlCol="0"/>
          <a:lstStyle/>
          <a:p>
            <a:endParaRPr/>
          </a:p>
        </p:txBody>
      </p:sp>
      <p:sp>
        <p:nvSpPr>
          <p:cNvPr id="24" name="object 4"/>
          <p:cNvSpPr/>
          <p:nvPr/>
        </p:nvSpPr>
        <p:spPr>
          <a:xfrm>
            <a:off x="0" y="2260093"/>
            <a:ext cx="1228725" cy="652780"/>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1386B0"/>
          </a:solidFill>
        </p:spPr>
        <p:txBody>
          <a:bodyPr wrap="square" lIns="0" tIns="0" rIns="0" bIns="0" rtlCol="0"/>
          <a:lstStyle/>
          <a:p>
            <a:endParaRPr/>
          </a:p>
        </p:txBody>
      </p:sp>
      <p:sp>
        <p:nvSpPr>
          <p:cNvPr id="25" name="object 5"/>
          <p:cNvSpPr/>
          <p:nvPr/>
        </p:nvSpPr>
        <p:spPr>
          <a:xfrm>
            <a:off x="0" y="3338699"/>
            <a:ext cx="1228725" cy="652780"/>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9CB833"/>
          </a:solidFill>
        </p:spPr>
        <p:txBody>
          <a:bodyPr wrap="square" lIns="0" tIns="0" rIns="0" bIns="0" rtlCol="0"/>
          <a:lstStyle/>
          <a:p>
            <a:endParaRPr/>
          </a:p>
        </p:txBody>
      </p:sp>
      <p:sp>
        <p:nvSpPr>
          <p:cNvPr id="26" name="object 11"/>
          <p:cNvSpPr txBox="1"/>
          <p:nvPr/>
        </p:nvSpPr>
        <p:spPr>
          <a:xfrm>
            <a:off x="779170" y="1181100"/>
            <a:ext cx="16700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Arial"/>
                <a:cs typeface="Arial"/>
              </a:rPr>
              <a:t>1</a:t>
            </a:r>
            <a:endParaRPr sz="2000" dirty="0">
              <a:latin typeface="Arial"/>
              <a:cs typeface="Arial"/>
            </a:endParaRPr>
          </a:p>
        </p:txBody>
      </p:sp>
      <p:sp>
        <p:nvSpPr>
          <p:cNvPr id="27" name="object 13"/>
          <p:cNvSpPr txBox="1"/>
          <p:nvPr/>
        </p:nvSpPr>
        <p:spPr>
          <a:xfrm>
            <a:off x="779170" y="2412696"/>
            <a:ext cx="167640"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Arial"/>
                <a:cs typeface="Arial"/>
              </a:rPr>
              <a:t>2</a:t>
            </a:r>
            <a:endParaRPr sz="2000" dirty="0">
              <a:latin typeface="Arial"/>
              <a:cs typeface="Arial"/>
            </a:endParaRPr>
          </a:p>
        </p:txBody>
      </p:sp>
      <p:sp>
        <p:nvSpPr>
          <p:cNvPr id="28" name="object 15"/>
          <p:cNvSpPr txBox="1"/>
          <p:nvPr/>
        </p:nvSpPr>
        <p:spPr>
          <a:xfrm>
            <a:off x="779169" y="3499671"/>
            <a:ext cx="16700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Arial"/>
                <a:cs typeface="Arial"/>
              </a:rPr>
              <a:t>3</a:t>
            </a:r>
            <a:endParaRPr sz="2000" dirty="0">
              <a:latin typeface="Arial"/>
              <a:cs typeface="Arial"/>
            </a:endParaRPr>
          </a:p>
        </p:txBody>
      </p:sp>
      <p:sp>
        <p:nvSpPr>
          <p:cNvPr id="29" name="object 3"/>
          <p:cNvSpPr/>
          <p:nvPr/>
        </p:nvSpPr>
        <p:spPr>
          <a:xfrm>
            <a:off x="-6761" y="4719320"/>
            <a:ext cx="1228725" cy="652780"/>
          </a:xfrm>
          <a:custGeom>
            <a:avLst/>
            <a:gdLst/>
            <a:ahLst/>
            <a:cxnLst/>
            <a:rect l="l" t="t" r="r" b="b"/>
            <a:pathLst>
              <a:path w="1228725" h="652780">
                <a:moveTo>
                  <a:pt x="902208" y="0"/>
                </a:moveTo>
                <a:lnTo>
                  <a:pt x="0" y="0"/>
                </a:lnTo>
                <a:lnTo>
                  <a:pt x="0" y="652272"/>
                </a:lnTo>
                <a:lnTo>
                  <a:pt x="902208" y="652272"/>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6"/>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chemeClr val="accent5"/>
          </a:solidFill>
        </p:spPr>
        <p:txBody>
          <a:bodyPr wrap="square" lIns="0" tIns="0" rIns="0" bIns="0" rtlCol="0"/>
          <a:lstStyle/>
          <a:p>
            <a:endParaRPr/>
          </a:p>
        </p:txBody>
      </p:sp>
      <p:sp>
        <p:nvSpPr>
          <p:cNvPr id="30" name="object 15"/>
          <p:cNvSpPr txBox="1"/>
          <p:nvPr/>
        </p:nvSpPr>
        <p:spPr>
          <a:xfrm>
            <a:off x="779169" y="4880292"/>
            <a:ext cx="167005" cy="330835"/>
          </a:xfrm>
          <a:prstGeom prst="rect">
            <a:avLst/>
          </a:prstGeom>
        </p:spPr>
        <p:txBody>
          <a:bodyPr vert="horz" wrap="square" lIns="0" tIns="12700" rIns="0" bIns="0" rtlCol="0">
            <a:spAutoFit/>
          </a:bodyPr>
          <a:lstStyle/>
          <a:p>
            <a:pPr marL="12700">
              <a:lnSpc>
                <a:spcPct val="100000"/>
              </a:lnSpc>
              <a:spcBef>
                <a:spcPts val="100"/>
              </a:spcBef>
            </a:pPr>
            <a:r>
              <a:rPr lang="en-US" sz="2000" b="1" dirty="0">
                <a:solidFill>
                  <a:srgbClr val="FFFFFF"/>
                </a:solidFill>
                <a:latin typeface="Arial"/>
                <a:cs typeface="Arial"/>
              </a:rPr>
              <a:t>4</a:t>
            </a:r>
            <a:endParaRPr sz="2000" dirty="0">
              <a:latin typeface="Arial"/>
              <a:cs typeface="Arial"/>
            </a:endParaRPr>
          </a:p>
        </p:txBody>
      </p:sp>
      <p:sp>
        <p:nvSpPr>
          <p:cNvPr id="31" name="object 12"/>
          <p:cNvSpPr txBox="1"/>
          <p:nvPr/>
        </p:nvSpPr>
        <p:spPr>
          <a:xfrm>
            <a:off x="1485165" y="1146667"/>
            <a:ext cx="8075295" cy="473848"/>
          </a:xfrm>
          <a:prstGeom prst="rect">
            <a:avLst/>
          </a:prstGeom>
        </p:spPr>
        <p:txBody>
          <a:bodyPr vert="horz" wrap="square" lIns="0" tIns="12065" rIns="0" bIns="0" rtlCol="0">
            <a:spAutoFit/>
          </a:bodyPr>
          <a:lstStyle/>
          <a:p>
            <a:pPr marL="12700" marR="5080">
              <a:lnSpc>
                <a:spcPct val="150100"/>
              </a:lnSpc>
              <a:spcBef>
                <a:spcPts val="95"/>
              </a:spcBef>
            </a:pPr>
            <a:r>
              <a:rPr lang="en-US" sz="2000" b="1" dirty="0" err="1" smtClean="0">
                <a:solidFill>
                  <a:srgbClr val="006FC0"/>
                </a:solidFill>
                <a:latin typeface="Arial"/>
                <a:cs typeface="Arial"/>
              </a:rPr>
              <a:t>Dễ</a:t>
            </a:r>
            <a:r>
              <a:rPr lang="en-US" sz="2000" b="1" dirty="0" smtClean="0">
                <a:solidFill>
                  <a:srgbClr val="006FC0"/>
                </a:solidFill>
                <a:latin typeface="Arial"/>
                <a:cs typeface="Arial"/>
              </a:rPr>
              <a:t> </a:t>
            </a:r>
            <a:r>
              <a:rPr lang="en-US" sz="2000" b="1" dirty="0" err="1">
                <a:solidFill>
                  <a:srgbClr val="006FC0"/>
                </a:solidFill>
                <a:latin typeface="Arial"/>
                <a:cs typeface="Arial"/>
              </a:rPr>
              <a:t>dàng</a:t>
            </a:r>
            <a:r>
              <a:rPr lang="en-US" sz="2000" b="1" dirty="0">
                <a:solidFill>
                  <a:srgbClr val="006FC0"/>
                </a:solidFill>
                <a:latin typeface="Arial"/>
                <a:cs typeface="Arial"/>
              </a:rPr>
              <a:t> </a:t>
            </a:r>
            <a:r>
              <a:rPr lang="en-US" sz="2000" b="1" dirty="0" err="1">
                <a:solidFill>
                  <a:srgbClr val="006FC0"/>
                </a:solidFill>
                <a:latin typeface="Arial"/>
                <a:cs typeface="Arial"/>
              </a:rPr>
              <a:t>triển</a:t>
            </a:r>
            <a:r>
              <a:rPr lang="en-US" sz="2000" b="1" dirty="0">
                <a:solidFill>
                  <a:srgbClr val="006FC0"/>
                </a:solidFill>
                <a:latin typeface="Arial"/>
                <a:cs typeface="Arial"/>
              </a:rPr>
              <a:t> </a:t>
            </a:r>
            <a:r>
              <a:rPr lang="en-US" sz="2000" b="1" dirty="0" err="1">
                <a:solidFill>
                  <a:srgbClr val="006FC0"/>
                </a:solidFill>
                <a:latin typeface="Arial"/>
                <a:cs typeface="Arial"/>
              </a:rPr>
              <a:t>khai</a:t>
            </a:r>
            <a:r>
              <a:rPr lang="en-US" sz="2000" b="1" dirty="0">
                <a:solidFill>
                  <a:srgbClr val="006FC0"/>
                </a:solidFill>
                <a:latin typeface="Arial"/>
                <a:cs typeface="Arial"/>
              </a:rPr>
              <a:t> </a:t>
            </a:r>
            <a:r>
              <a:rPr lang="en-US" sz="2000" b="1" dirty="0" err="1">
                <a:solidFill>
                  <a:srgbClr val="006FC0"/>
                </a:solidFill>
                <a:latin typeface="Arial"/>
                <a:cs typeface="Arial"/>
              </a:rPr>
              <a:t>và</a:t>
            </a:r>
            <a:r>
              <a:rPr lang="en-US" sz="2000" b="1" dirty="0">
                <a:solidFill>
                  <a:srgbClr val="006FC0"/>
                </a:solidFill>
                <a:latin typeface="Arial"/>
                <a:cs typeface="Arial"/>
              </a:rPr>
              <a:t> </a:t>
            </a:r>
            <a:r>
              <a:rPr lang="en-US" sz="2000" b="1" dirty="0" err="1">
                <a:solidFill>
                  <a:srgbClr val="006FC0"/>
                </a:solidFill>
                <a:latin typeface="Arial"/>
                <a:cs typeface="Arial"/>
              </a:rPr>
              <a:t>quản</a:t>
            </a:r>
            <a:r>
              <a:rPr lang="en-US" sz="2000" b="1" dirty="0">
                <a:solidFill>
                  <a:srgbClr val="006FC0"/>
                </a:solidFill>
                <a:latin typeface="Arial"/>
                <a:cs typeface="Arial"/>
              </a:rPr>
              <a:t> </a:t>
            </a:r>
            <a:r>
              <a:rPr lang="en-US" sz="2000" b="1" dirty="0" err="1">
                <a:solidFill>
                  <a:srgbClr val="006FC0"/>
                </a:solidFill>
                <a:latin typeface="Arial"/>
                <a:cs typeface="Arial"/>
              </a:rPr>
              <a:t>lý</a:t>
            </a:r>
            <a:r>
              <a:rPr lang="en-US" sz="2000" b="1" dirty="0">
                <a:solidFill>
                  <a:srgbClr val="006FC0"/>
                </a:solidFill>
                <a:latin typeface="Arial"/>
                <a:cs typeface="Arial"/>
              </a:rPr>
              <a:t> </a:t>
            </a:r>
            <a:endParaRPr sz="2000" dirty="0">
              <a:latin typeface="Arial"/>
              <a:cs typeface="Arial"/>
            </a:endParaRPr>
          </a:p>
        </p:txBody>
      </p:sp>
      <p:sp>
        <p:nvSpPr>
          <p:cNvPr id="32" name="object 12"/>
          <p:cNvSpPr txBox="1"/>
          <p:nvPr/>
        </p:nvSpPr>
        <p:spPr>
          <a:xfrm>
            <a:off x="1493772" y="2341507"/>
            <a:ext cx="8075295" cy="473848"/>
          </a:xfrm>
          <a:prstGeom prst="rect">
            <a:avLst/>
          </a:prstGeom>
        </p:spPr>
        <p:txBody>
          <a:bodyPr vert="horz" wrap="square" lIns="0" tIns="12065" rIns="0" bIns="0" rtlCol="0">
            <a:spAutoFit/>
          </a:bodyPr>
          <a:lstStyle/>
          <a:p>
            <a:pPr marL="12700" marR="5080">
              <a:lnSpc>
                <a:spcPct val="150100"/>
              </a:lnSpc>
              <a:spcBef>
                <a:spcPts val="95"/>
              </a:spcBef>
            </a:pPr>
            <a:r>
              <a:rPr lang="vi-VN" sz="2000" b="1" dirty="0" smtClean="0">
                <a:solidFill>
                  <a:srgbClr val="006FC0"/>
                </a:solidFill>
                <a:latin typeface="Arial"/>
                <a:cs typeface="Arial"/>
              </a:rPr>
              <a:t>Đáp </a:t>
            </a:r>
            <a:r>
              <a:rPr lang="vi-VN" sz="2000" b="1" dirty="0">
                <a:solidFill>
                  <a:srgbClr val="006FC0"/>
                </a:solidFill>
                <a:latin typeface="Arial"/>
                <a:cs typeface="Arial"/>
              </a:rPr>
              <a:t>ứng một cách trực quan cho người dùng </a:t>
            </a:r>
            <a:endParaRPr sz="2000" dirty="0">
              <a:latin typeface="Arial"/>
              <a:cs typeface="Arial"/>
            </a:endParaRPr>
          </a:p>
        </p:txBody>
      </p:sp>
      <p:sp>
        <p:nvSpPr>
          <p:cNvPr id="33" name="object 12"/>
          <p:cNvSpPr txBox="1"/>
          <p:nvPr/>
        </p:nvSpPr>
        <p:spPr>
          <a:xfrm>
            <a:off x="1493772" y="3371570"/>
            <a:ext cx="8075295" cy="878510"/>
          </a:xfrm>
          <a:prstGeom prst="rect">
            <a:avLst/>
          </a:prstGeom>
        </p:spPr>
        <p:txBody>
          <a:bodyPr vert="horz" wrap="square" lIns="0" tIns="12065" rIns="0" bIns="0" rtlCol="0">
            <a:spAutoFit/>
          </a:bodyPr>
          <a:lstStyle/>
          <a:p>
            <a:pPr marL="12700" marR="5080">
              <a:lnSpc>
                <a:spcPct val="150100"/>
              </a:lnSpc>
              <a:spcBef>
                <a:spcPts val="95"/>
              </a:spcBef>
            </a:pPr>
            <a:r>
              <a:rPr lang="vi-VN" sz="2000" b="1" dirty="0" smtClean="0">
                <a:solidFill>
                  <a:srgbClr val="006FC0"/>
                </a:solidFill>
                <a:latin typeface="Arial"/>
                <a:cs typeface="Arial"/>
              </a:rPr>
              <a:t>Người </a:t>
            </a:r>
            <a:r>
              <a:rPr lang="vi-VN" sz="2000" b="1" dirty="0">
                <a:solidFill>
                  <a:srgbClr val="006FC0"/>
                </a:solidFill>
                <a:latin typeface="Arial"/>
                <a:cs typeface="Arial"/>
              </a:rPr>
              <a:t>dùng có thể sử dụng một cách dễ dàng mà không cần được đào tạo bài bản </a:t>
            </a:r>
            <a:endParaRPr sz="2000" dirty="0">
              <a:latin typeface="Arial"/>
              <a:cs typeface="Arial"/>
            </a:endParaRPr>
          </a:p>
        </p:txBody>
      </p:sp>
      <p:sp>
        <p:nvSpPr>
          <p:cNvPr id="34" name="object 12"/>
          <p:cNvSpPr txBox="1"/>
          <p:nvPr/>
        </p:nvSpPr>
        <p:spPr>
          <a:xfrm>
            <a:off x="1493772" y="4740445"/>
            <a:ext cx="8075295" cy="416845"/>
          </a:xfrm>
          <a:prstGeom prst="rect">
            <a:avLst/>
          </a:prstGeom>
        </p:spPr>
        <p:txBody>
          <a:bodyPr vert="horz" wrap="square" lIns="0" tIns="12065" rIns="0" bIns="0" rtlCol="0">
            <a:spAutoFit/>
          </a:bodyPr>
          <a:lstStyle/>
          <a:p>
            <a:pPr marL="12700" marR="5080">
              <a:lnSpc>
                <a:spcPct val="150100"/>
              </a:lnSpc>
              <a:spcBef>
                <a:spcPts val="95"/>
              </a:spcBef>
            </a:pPr>
            <a:r>
              <a:rPr lang="vi-VN" sz="2000" b="1" dirty="0" smtClean="0">
                <a:solidFill>
                  <a:srgbClr val="006FC0"/>
                </a:solidFill>
                <a:latin typeface="Arial"/>
                <a:cs typeface="Arial"/>
              </a:rPr>
              <a:t>Đáp </a:t>
            </a:r>
            <a:r>
              <a:rPr lang="vi-VN" sz="2000" b="1" dirty="0">
                <a:solidFill>
                  <a:srgbClr val="006FC0"/>
                </a:solidFill>
                <a:latin typeface="Arial"/>
                <a:cs typeface="Arial"/>
              </a:rPr>
              <a:t>ứng mọi tính năng mà người dùng mong muốn </a:t>
            </a:r>
            <a:endParaRPr sz="2000" dirty="0">
              <a:latin typeface="Arial"/>
              <a:cs typeface="Arial"/>
            </a:endParaRPr>
          </a:p>
        </p:txBody>
      </p:sp>
    </p:spTree>
    <p:extLst>
      <p:ext uri="{BB962C8B-B14F-4D97-AF65-F5344CB8AC3E}">
        <p14:creationId xmlns:p14="http://schemas.microsoft.com/office/powerpoint/2010/main" val="4229821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53345" y="73746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6</a:t>
            </a:r>
            <a:endParaRPr sz="900">
              <a:latin typeface="Arial"/>
              <a:cs typeface="Arial"/>
            </a:endParaRPr>
          </a:p>
        </p:txBody>
      </p:sp>
      <p:grpSp>
        <p:nvGrpSpPr>
          <p:cNvPr id="4" name="object 4"/>
          <p:cNvGrpSpPr/>
          <p:nvPr/>
        </p:nvGrpSpPr>
        <p:grpSpPr>
          <a:xfrm>
            <a:off x="83819" y="419100"/>
            <a:ext cx="320040" cy="285115"/>
            <a:chOff x="83819" y="321563"/>
            <a:chExt cx="320040" cy="285115"/>
          </a:xfrm>
        </p:grpSpPr>
        <p:sp>
          <p:nvSpPr>
            <p:cNvPr id="5" name="object 5"/>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6" name="object 6"/>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7" name="object 7"/>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13" name="object 13"/>
          <p:cNvSpPr txBox="1">
            <a:spLocks noGrp="1"/>
          </p:cNvSpPr>
          <p:nvPr>
            <p:ph type="title"/>
          </p:nvPr>
        </p:nvSpPr>
        <p:spPr>
          <a:xfrm>
            <a:off x="490219" y="172799"/>
            <a:ext cx="3894454" cy="779701"/>
          </a:xfrm>
          <a:prstGeom prst="rect">
            <a:avLst/>
          </a:prstGeom>
        </p:spPr>
        <p:txBody>
          <a:bodyPr vert="horz" wrap="square" lIns="0" tIns="127000" rIns="0" bIns="0" rtlCol="0">
            <a:spAutoFit/>
          </a:bodyPr>
          <a:lstStyle/>
          <a:p>
            <a:pPr marL="12700">
              <a:lnSpc>
                <a:spcPct val="100000"/>
              </a:lnSpc>
              <a:spcBef>
                <a:spcPts val="1000"/>
              </a:spcBef>
            </a:pPr>
            <a:r>
              <a:rPr lang="vi-VN" sz="2800" spc="-5" dirty="0" smtClean="0">
                <a:latin typeface="+mn-lt"/>
              </a:rPr>
              <a:t>Tính </a:t>
            </a:r>
            <a:r>
              <a:rPr lang="en-US" sz="2800" spc="-5" dirty="0" err="1" smtClean="0">
                <a:latin typeface="Arial" panose="020B0604020202020204" pitchFamily="34" charset="0"/>
                <a:cs typeface="Arial" panose="020B0604020202020204" pitchFamily="34" charset="0"/>
              </a:rPr>
              <a:t>linh</a:t>
            </a:r>
            <a:r>
              <a:rPr lang="en-US" sz="2800" spc="-5" dirty="0" smtClean="0">
                <a:latin typeface="Arial" panose="020B0604020202020204" pitchFamily="34" charset="0"/>
                <a:cs typeface="Arial" panose="020B0604020202020204" pitchFamily="34" charset="0"/>
              </a:rPr>
              <a:t> </a:t>
            </a:r>
            <a:r>
              <a:rPr lang="en-US" sz="2800" spc="-5" dirty="0" err="1" smtClean="0">
                <a:latin typeface="Arial" panose="020B0604020202020204" pitchFamily="34" charset="0"/>
                <a:cs typeface="Arial" panose="020B0604020202020204" pitchFamily="34" charset="0"/>
              </a:rPr>
              <a:t>hoạt</a:t>
            </a:r>
            <a:r>
              <a:rPr lang="vi-VN" sz="2800" spc="-5" dirty="0" smtClean="0">
                <a:latin typeface="Arial" panose="020B0604020202020204" pitchFamily="34" charset="0"/>
                <a:cs typeface="Arial" panose="020B0604020202020204" pitchFamily="34" charset="0"/>
              </a:rPr>
              <a:t> </a:t>
            </a:r>
            <a:r>
              <a:rPr lang="vi-VN" sz="2800" spc="-5" dirty="0" smtClean="0">
                <a:latin typeface="+mn-lt"/>
              </a:rPr>
              <a:t>của </a:t>
            </a:r>
            <a:r>
              <a:rPr lang="vi-VN" sz="2800" spc="-5" dirty="0">
                <a:latin typeface="+mn-lt"/>
              </a:rPr>
              <a:t>VNC </a:t>
            </a:r>
            <a:endParaRPr sz="2800" dirty="0" smtClean="0">
              <a:latin typeface="+mn-lt"/>
            </a:endParaRPr>
          </a:p>
          <a:p>
            <a:pPr marL="12700">
              <a:lnSpc>
                <a:spcPct val="100000"/>
              </a:lnSpc>
              <a:spcBef>
                <a:spcPts val="440"/>
              </a:spcBef>
            </a:pPr>
            <a:endParaRPr sz="1100" dirty="0">
              <a:latin typeface="+mn-lt"/>
              <a:cs typeface="Arial"/>
            </a:endParaRPr>
          </a:p>
        </p:txBody>
      </p:sp>
      <p:sp>
        <p:nvSpPr>
          <p:cNvPr id="23" name="object 3"/>
          <p:cNvSpPr/>
          <p:nvPr/>
        </p:nvSpPr>
        <p:spPr>
          <a:xfrm>
            <a:off x="0" y="1464920"/>
            <a:ext cx="1228725" cy="652780"/>
          </a:xfrm>
          <a:custGeom>
            <a:avLst/>
            <a:gdLst/>
            <a:ahLst/>
            <a:cxnLst/>
            <a:rect l="l" t="t" r="r" b="b"/>
            <a:pathLst>
              <a:path w="1228725" h="652780">
                <a:moveTo>
                  <a:pt x="902208" y="0"/>
                </a:moveTo>
                <a:lnTo>
                  <a:pt x="0" y="0"/>
                </a:lnTo>
                <a:lnTo>
                  <a:pt x="0" y="652272"/>
                </a:lnTo>
                <a:lnTo>
                  <a:pt x="902208" y="652272"/>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6"/>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46546A"/>
          </a:solidFill>
        </p:spPr>
        <p:txBody>
          <a:bodyPr wrap="square" lIns="0" tIns="0" rIns="0" bIns="0" rtlCol="0"/>
          <a:lstStyle/>
          <a:p>
            <a:endParaRPr/>
          </a:p>
        </p:txBody>
      </p:sp>
      <p:sp>
        <p:nvSpPr>
          <p:cNvPr id="24" name="object 4"/>
          <p:cNvSpPr/>
          <p:nvPr/>
        </p:nvSpPr>
        <p:spPr>
          <a:xfrm>
            <a:off x="0" y="2696313"/>
            <a:ext cx="1228725" cy="652780"/>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1386B0"/>
          </a:solidFill>
        </p:spPr>
        <p:txBody>
          <a:bodyPr wrap="square" lIns="0" tIns="0" rIns="0" bIns="0" rtlCol="0"/>
          <a:lstStyle/>
          <a:p>
            <a:endParaRPr/>
          </a:p>
        </p:txBody>
      </p:sp>
      <p:sp>
        <p:nvSpPr>
          <p:cNvPr id="25" name="object 5"/>
          <p:cNvSpPr/>
          <p:nvPr/>
        </p:nvSpPr>
        <p:spPr>
          <a:xfrm>
            <a:off x="0" y="3774919"/>
            <a:ext cx="1228725" cy="652780"/>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9CB833"/>
          </a:solidFill>
        </p:spPr>
        <p:txBody>
          <a:bodyPr wrap="square" lIns="0" tIns="0" rIns="0" bIns="0" rtlCol="0"/>
          <a:lstStyle/>
          <a:p>
            <a:endParaRPr/>
          </a:p>
        </p:txBody>
      </p:sp>
      <p:sp>
        <p:nvSpPr>
          <p:cNvPr id="26" name="object 11"/>
          <p:cNvSpPr txBox="1"/>
          <p:nvPr/>
        </p:nvSpPr>
        <p:spPr>
          <a:xfrm>
            <a:off x="779170" y="1617320"/>
            <a:ext cx="16700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Arial"/>
                <a:cs typeface="Arial"/>
              </a:rPr>
              <a:t>1</a:t>
            </a:r>
            <a:endParaRPr sz="2000" dirty="0">
              <a:latin typeface="Arial"/>
              <a:cs typeface="Arial"/>
            </a:endParaRPr>
          </a:p>
        </p:txBody>
      </p:sp>
      <p:sp>
        <p:nvSpPr>
          <p:cNvPr id="27" name="object 13"/>
          <p:cNvSpPr txBox="1"/>
          <p:nvPr/>
        </p:nvSpPr>
        <p:spPr>
          <a:xfrm>
            <a:off x="779170" y="2848916"/>
            <a:ext cx="167640"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Arial"/>
                <a:cs typeface="Arial"/>
              </a:rPr>
              <a:t>2</a:t>
            </a:r>
            <a:endParaRPr sz="2000" dirty="0">
              <a:latin typeface="Arial"/>
              <a:cs typeface="Arial"/>
            </a:endParaRPr>
          </a:p>
        </p:txBody>
      </p:sp>
      <p:sp>
        <p:nvSpPr>
          <p:cNvPr id="28" name="object 15"/>
          <p:cNvSpPr txBox="1"/>
          <p:nvPr/>
        </p:nvSpPr>
        <p:spPr>
          <a:xfrm>
            <a:off x="779169" y="3935891"/>
            <a:ext cx="16700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Arial"/>
                <a:cs typeface="Arial"/>
              </a:rPr>
              <a:t>3</a:t>
            </a:r>
            <a:endParaRPr sz="2000" dirty="0">
              <a:latin typeface="Arial"/>
              <a:cs typeface="Arial"/>
            </a:endParaRPr>
          </a:p>
        </p:txBody>
      </p:sp>
      <p:sp>
        <p:nvSpPr>
          <p:cNvPr id="31" name="object 12"/>
          <p:cNvSpPr txBox="1"/>
          <p:nvPr/>
        </p:nvSpPr>
        <p:spPr>
          <a:xfrm>
            <a:off x="1485165" y="1582887"/>
            <a:ext cx="8075295" cy="416845"/>
          </a:xfrm>
          <a:prstGeom prst="rect">
            <a:avLst/>
          </a:prstGeom>
        </p:spPr>
        <p:txBody>
          <a:bodyPr vert="horz" wrap="square" lIns="0" tIns="12065" rIns="0" bIns="0" rtlCol="0">
            <a:spAutoFit/>
          </a:bodyPr>
          <a:lstStyle/>
          <a:p>
            <a:pPr marL="12700" marR="5080">
              <a:lnSpc>
                <a:spcPct val="150100"/>
              </a:lnSpc>
              <a:spcBef>
                <a:spcPts val="95"/>
              </a:spcBef>
            </a:pPr>
            <a:r>
              <a:rPr lang="vi-VN" sz="2000" b="1" dirty="0" smtClean="0">
                <a:solidFill>
                  <a:srgbClr val="006FC0"/>
                </a:solidFill>
                <a:latin typeface="Arial"/>
                <a:cs typeface="Arial"/>
              </a:rPr>
              <a:t>Truy </a:t>
            </a:r>
            <a:r>
              <a:rPr lang="vi-VN" sz="2000" b="1" dirty="0">
                <a:solidFill>
                  <a:srgbClr val="006FC0"/>
                </a:solidFill>
                <a:latin typeface="Arial"/>
                <a:cs typeface="Arial"/>
              </a:rPr>
              <a:t>cập dưới sự giám sát và không giám sát của máy chủ </a:t>
            </a:r>
            <a:r>
              <a:rPr lang="en-US" sz="2000" b="1" dirty="0" smtClean="0">
                <a:solidFill>
                  <a:srgbClr val="006FC0"/>
                </a:solidFill>
                <a:latin typeface="Arial"/>
                <a:cs typeface="Arial"/>
              </a:rPr>
              <a:t> </a:t>
            </a:r>
            <a:endParaRPr sz="2000" dirty="0">
              <a:latin typeface="Arial"/>
              <a:cs typeface="Arial"/>
            </a:endParaRPr>
          </a:p>
        </p:txBody>
      </p:sp>
      <p:sp>
        <p:nvSpPr>
          <p:cNvPr id="32" name="object 12"/>
          <p:cNvSpPr txBox="1"/>
          <p:nvPr/>
        </p:nvSpPr>
        <p:spPr>
          <a:xfrm>
            <a:off x="1493772" y="2777727"/>
            <a:ext cx="8075295" cy="416845"/>
          </a:xfrm>
          <a:prstGeom prst="rect">
            <a:avLst/>
          </a:prstGeom>
        </p:spPr>
        <p:txBody>
          <a:bodyPr vert="horz" wrap="square" lIns="0" tIns="12065" rIns="0" bIns="0" rtlCol="0">
            <a:spAutoFit/>
          </a:bodyPr>
          <a:lstStyle/>
          <a:p>
            <a:pPr marL="12700" marR="5080">
              <a:lnSpc>
                <a:spcPct val="150100"/>
              </a:lnSpc>
              <a:spcBef>
                <a:spcPts val="95"/>
              </a:spcBef>
            </a:pPr>
            <a:r>
              <a:rPr lang="vi-VN" sz="2000" b="1" dirty="0" smtClean="0">
                <a:solidFill>
                  <a:srgbClr val="006FC0"/>
                </a:solidFill>
                <a:latin typeface="Arial"/>
                <a:cs typeface="Arial"/>
              </a:rPr>
              <a:t>Dễ </a:t>
            </a:r>
            <a:r>
              <a:rPr lang="vi-VN" sz="2000" b="1" dirty="0">
                <a:solidFill>
                  <a:srgbClr val="006FC0"/>
                </a:solidFill>
                <a:latin typeface="Arial"/>
                <a:cs typeface="Arial"/>
              </a:rPr>
              <a:t>dàng truy cập, kết nối đến máy chủ </a:t>
            </a:r>
            <a:endParaRPr sz="2000" dirty="0">
              <a:latin typeface="Arial"/>
              <a:cs typeface="Arial"/>
            </a:endParaRPr>
          </a:p>
        </p:txBody>
      </p:sp>
      <p:sp>
        <p:nvSpPr>
          <p:cNvPr id="33" name="object 12"/>
          <p:cNvSpPr txBox="1"/>
          <p:nvPr/>
        </p:nvSpPr>
        <p:spPr>
          <a:xfrm>
            <a:off x="1493772" y="3807790"/>
            <a:ext cx="8075295" cy="878510"/>
          </a:xfrm>
          <a:prstGeom prst="rect">
            <a:avLst/>
          </a:prstGeom>
        </p:spPr>
        <p:txBody>
          <a:bodyPr vert="horz" wrap="square" lIns="0" tIns="12065" rIns="0" bIns="0" rtlCol="0">
            <a:spAutoFit/>
          </a:bodyPr>
          <a:lstStyle/>
          <a:p>
            <a:pPr marL="12700" marR="5080">
              <a:lnSpc>
                <a:spcPct val="150100"/>
              </a:lnSpc>
              <a:spcBef>
                <a:spcPts val="95"/>
              </a:spcBef>
            </a:pPr>
            <a:r>
              <a:rPr lang="vi-VN" sz="2000" b="1" dirty="0" smtClean="0">
                <a:solidFill>
                  <a:srgbClr val="006FC0"/>
                </a:solidFill>
                <a:latin typeface="Arial"/>
                <a:cs typeface="Arial"/>
              </a:rPr>
              <a:t>Có </a:t>
            </a:r>
            <a:r>
              <a:rPr lang="vi-VN" sz="2000" b="1" dirty="0">
                <a:solidFill>
                  <a:srgbClr val="006FC0"/>
                </a:solidFill>
                <a:latin typeface="Arial"/>
                <a:cs typeface="Arial"/>
              </a:rPr>
              <a:t>thể sử dụng để truyền tệp, in dữ liệu, và trò chuyện mới nhau giữa máy khách và máy chủ </a:t>
            </a:r>
            <a:endParaRPr sz="2000" dirty="0">
              <a:latin typeface="Arial"/>
              <a:cs typeface="Arial"/>
            </a:endParaRPr>
          </a:p>
        </p:txBody>
      </p:sp>
    </p:spTree>
    <p:extLst>
      <p:ext uri="{BB962C8B-B14F-4D97-AF65-F5344CB8AC3E}">
        <p14:creationId xmlns:p14="http://schemas.microsoft.com/office/powerpoint/2010/main" val="1467717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21342" y="301244"/>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10</a:t>
            </a:r>
            <a:endParaRPr sz="900">
              <a:latin typeface="Arial"/>
              <a:cs typeface="Arial"/>
            </a:endParaRPr>
          </a:p>
        </p:txBody>
      </p:sp>
      <p:sp>
        <p:nvSpPr>
          <p:cNvPr id="3" name="object 3"/>
          <p:cNvSpPr/>
          <p:nvPr/>
        </p:nvSpPr>
        <p:spPr>
          <a:xfrm>
            <a:off x="0" y="1429511"/>
            <a:ext cx="1228725" cy="652780"/>
          </a:xfrm>
          <a:custGeom>
            <a:avLst/>
            <a:gdLst/>
            <a:ahLst/>
            <a:cxnLst/>
            <a:rect l="l" t="t" r="r" b="b"/>
            <a:pathLst>
              <a:path w="1228725" h="652780">
                <a:moveTo>
                  <a:pt x="902208" y="0"/>
                </a:moveTo>
                <a:lnTo>
                  <a:pt x="0" y="0"/>
                </a:lnTo>
                <a:lnTo>
                  <a:pt x="0" y="652272"/>
                </a:lnTo>
                <a:lnTo>
                  <a:pt x="902208" y="652272"/>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6"/>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46546A"/>
          </a:solidFill>
        </p:spPr>
        <p:txBody>
          <a:bodyPr wrap="square" lIns="0" tIns="0" rIns="0" bIns="0" rtlCol="0"/>
          <a:lstStyle/>
          <a:p>
            <a:endParaRPr/>
          </a:p>
        </p:txBody>
      </p:sp>
      <p:sp>
        <p:nvSpPr>
          <p:cNvPr id="4" name="object 4"/>
          <p:cNvSpPr/>
          <p:nvPr/>
        </p:nvSpPr>
        <p:spPr>
          <a:xfrm>
            <a:off x="0" y="2660904"/>
            <a:ext cx="1228725" cy="652780"/>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1386B0"/>
          </a:solidFill>
        </p:spPr>
        <p:txBody>
          <a:bodyPr wrap="square" lIns="0" tIns="0" rIns="0" bIns="0" rtlCol="0"/>
          <a:lstStyle/>
          <a:p>
            <a:endParaRPr/>
          </a:p>
        </p:txBody>
      </p:sp>
      <p:sp>
        <p:nvSpPr>
          <p:cNvPr id="5" name="object 5"/>
          <p:cNvSpPr/>
          <p:nvPr/>
        </p:nvSpPr>
        <p:spPr>
          <a:xfrm>
            <a:off x="0" y="3893820"/>
            <a:ext cx="1228725" cy="652780"/>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9CB833"/>
          </a:solidFill>
        </p:spPr>
        <p:txBody>
          <a:bodyPr wrap="square" lIns="0" tIns="0" rIns="0" bIns="0" rtlCol="0"/>
          <a:lstStyle/>
          <a:p>
            <a:endParaRPr/>
          </a:p>
        </p:txBody>
      </p:sp>
      <p:grpSp>
        <p:nvGrpSpPr>
          <p:cNvPr id="6" name="object 6"/>
          <p:cNvGrpSpPr/>
          <p:nvPr/>
        </p:nvGrpSpPr>
        <p:grpSpPr>
          <a:xfrm>
            <a:off x="83819" y="321563"/>
            <a:ext cx="320040" cy="285115"/>
            <a:chOff x="83819" y="321563"/>
            <a:chExt cx="320040" cy="285115"/>
          </a:xfrm>
        </p:grpSpPr>
        <p:sp>
          <p:nvSpPr>
            <p:cNvPr id="7" name="object 7"/>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8" name="object 8"/>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9" name="object 9"/>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10" name="object 10"/>
          <p:cNvSpPr txBox="1">
            <a:spLocks noGrp="1"/>
          </p:cNvSpPr>
          <p:nvPr>
            <p:ph type="title"/>
          </p:nvPr>
        </p:nvSpPr>
        <p:spPr>
          <a:xfrm>
            <a:off x="490219" y="239648"/>
            <a:ext cx="3260725" cy="781624"/>
          </a:xfrm>
          <a:prstGeom prst="rect">
            <a:avLst/>
          </a:prstGeom>
        </p:spPr>
        <p:txBody>
          <a:bodyPr vert="horz" wrap="square" lIns="0" tIns="12065" rIns="0" bIns="0" rtlCol="0">
            <a:spAutoFit/>
          </a:bodyPr>
          <a:lstStyle/>
          <a:p>
            <a:pPr marL="12700">
              <a:lnSpc>
                <a:spcPct val="100000"/>
              </a:lnSpc>
              <a:spcBef>
                <a:spcPts val="95"/>
              </a:spcBef>
            </a:pPr>
            <a:r>
              <a:rPr lang="en-US" sz="2500" spc="-5" dirty="0" err="1" smtClean="0">
                <a:latin typeface="Arial" panose="020B0604020202020204" pitchFamily="34" charset="0"/>
                <a:cs typeface="Arial" panose="020B0604020202020204" pitchFamily="34" charset="0"/>
              </a:rPr>
              <a:t>Đảm</a:t>
            </a:r>
            <a:r>
              <a:rPr lang="en-US" sz="2500" spc="-5" dirty="0" smtClean="0">
                <a:latin typeface="Arial" panose="020B0604020202020204" pitchFamily="34" charset="0"/>
                <a:cs typeface="Arial" panose="020B0604020202020204" pitchFamily="34" charset="0"/>
              </a:rPr>
              <a:t> </a:t>
            </a:r>
            <a:r>
              <a:rPr lang="en-US" sz="2500" spc="-5" dirty="0" err="1">
                <a:latin typeface="Arial" panose="020B0604020202020204" pitchFamily="34" charset="0"/>
                <a:cs typeface="Arial" panose="020B0604020202020204" pitchFamily="34" charset="0"/>
              </a:rPr>
              <a:t>bảo</a:t>
            </a:r>
            <a:r>
              <a:rPr lang="en-US" sz="2500" spc="-5" dirty="0">
                <a:latin typeface="Arial" panose="020B0604020202020204" pitchFamily="34" charset="0"/>
                <a:cs typeface="Arial" panose="020B0604020202020204" pitchFamily="34" charset="0"/>
              </a:rPr>
              <a:t> an </a:t>
            </a:r>
            <a:r>
              <a:rPr lang="en-US" sz="2500" spc="-5" dirty="0" err="1">
                <a:latin typeface="Arial" panose="020B0604020202020204" pitchFamily="34" charset="0"/>
                <a:cs typeface="Arial" panose="020B0604020202020204" pitchFamily="34" charset="0"/>
              </a:rPr>
              <a:t>toàn</a:t>
            </a:r>
            <a:r>
              <a:rPr lang="en-US" sz="2500" spc="-5" dirty="0">
                <a:latin typeface="Arial" panose="020B0604020202020204" pitchFamily="34" charset="0"/>
                <a:cs typeface="Arial" panose="020B0604020202020204" pitchFamily="34" charset="0"/>
              </a:rPr>
              <a:t> </a:t>
            </a:r>
            <a:r>
              <a:rPr lang="en-US" sz="2500" spc="-5" dirty="0" err="1">
                <a:latin typeface="Arial" panose="020B0604020202020204" pitchFamily="34" charset="0"/>
                <a:cs typeface="Arial" panose="020B0604020202020204" pitchFamily="34" charset="0"/>
              </a:rPr>
              <a:t>bảo</a:t>
            </a:r>
            <a:r>
              <a:rPr lang="en-US" sz="2500" spc="-5" dirty="0">
                <a:latin typeface="Arial" panose="020B0604020202020204" pitchFamily="34" charset="0"/>
                <a:cs typeface="Arial" panose="020B0604020202020204" pitchFamily="34" charset="0"/>
              </a:rPr>
              <a:t> </a:t>
            </a:r>
            <a:r>
              <a:rPr lang="en-US" sz="2500" spc="-5" dirty="0" err="1">
                <a:latin typeface="Arial" panose="020B0604020202020204" pitchFamily="34" charset="0"/>
                <a:cs typeface="Arial" panose="020B0604020202020204" pitchFamily="34" charset="0"/>
              </a:rPr>
              <a:t>mật</a:t>
            </a:r>
            <a:r>
              <a:rPr lang="en-US" sz="2500" spc="-5" dirty="0">
                <a:latin typeface="Arial" panose="020B0604020202020204" pitchFamily="34" charset="0"/>
                <a:cs typeface="Arial" panose="020B0604020202020204" pitchFamily="34" charset="0"/>
              </a:rPr>
              <a:t> </a:t>
            </a:r>
            <a:r>
              <a:rPr lang="en-US" sz="2500" spc="-5" dirty="0" err="1">
                <a:latin typeface="Arial" panose="020B0604020202020204" pitchFamily="34" charset="0"/>
                <a:cs typeface="Arial" panose="020B0604020202020204" pitchFamily="34" charset="0"/>
              </a:rPr>
              <a:t>cao</a:t>
            </a:r>
            <a:endParaRPr sz="2500" dirty="0">
              <a:latin typeface="Arial" panose="020B0604020202020204" pitchFamily="34" charset="0"/>
              <a:cs typeface="Arial" panose="020B0604020202020204" pitchFamily="34" charset="0"/>
            </a:endParaRPr>
          </a:p>
        </p:txBody>
      </p:sp>
      <p:sp>
        <p:nvSpPr>
          <p:cNvPr id="11" name="object 11"/>
          <p:cNvSpPr txBox="1"/>
          <p:nvPr/>
        </p:nvSpPr>
        <p:spPr>
          <a:xfrm>
            <a:off x="779170" y="1576577"/>
            <a:ext cx="16700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Arial"/>
                <a:cs typeface="Arial"/>
              </a:rPr>
              <a:t>1</a:t>
            </a:r>
            <a:endParaRPr sz="2000" dirty="0">
              <a:latin typeface="Arial"/>
              <a:cs typeface="Arial"/>
            </a:endParaRPr>
          </a:p>
        </p:txBody>
      </p:sp>
      <p:sp>
        <p:nvSpPr>
          <p:cNvPr id="12" name="object 12"/>
          <p:cNvSpPr txBox="1"/>
          <p:nvPr/>
        </p:nvSpPr>
        <p:spPr>
          <a:xfrm>
            <a:off x="1500729" y="1490567"/>
            <a:ext cx="8075295" cy="416845"/>
          </a:xfrm>
          <a:prstGeom prst="rect">
            <a:avLst/>
          </a:prstGeom>
        </p:spPr>
        <p:txBody>
          <a:bodyPr vert="horz" wrap="square" lIns="0" tIns="12065" rIns="0" bIns="0" rtlCol="0">
            <a:spAutoFit/>
          </a:bodyPr>
          <a:lstStyle/>
          <a:p>
            <a:pPr marL="12700" marR="5080">
              <a:lnSpc>
                <a:spcPct val="150100"/>
              </a:lnSpc>
              <a:spcBef>
                <a:spcPts val="95"/>
              </a:spcBef>
            </a:pPr>
            <a:r>
              <a:rPr lang="en-US" sz="2000" b="1" dirty="0" err="1" smtClean="0">
                <a:solidFill>
                  <a:srgbClr val="006FC0"/>
                </a:solidFill>
                <a:latin typeface="Arial"/>
                <a:cs typeface="Arial"/>
              </a:rPr>
              <a:t>Sử</a:t>
            </a:r>
            <a:r>
              <a:rPr lang="en-US" sz="2000" b="1" dirty="0" smtClean="0">
                <a:solidFill>
                  <a:srgbClr val="006FC0"/>
                </a:solidFill>
                <a:latin typeface="Arial"/>
                <a:cs typeface="Arial"/>
              </a:rPr>
              <a:t> </a:t>
            </a:r>
            <a:r>
              <a:rPr lang="en-US" sz="2000" b="1" dirty="0" err="1">
                <a:solidFill>
                  <a:srgbClr val="006FC0"/>
                </a:solidFill>
                <a:latin typeface="Arial"/>
                <a:cs typeface="Arial"/>
              </a:rPr>
              <a:t>dụng</a:t>
            </a:r>
            <a:r>
              <a:rPr lang="en-US" sz="2000" b="1" dirty="0">
                <a:solidFill>
                  <a:srgbClr val="006FC0"/>
                </a:solidFill>
                <a:latin typeface="Arial"/>
                <a:cs typeface="Arial"/>
              </a:rPr>
              <a:t> </a:t>
            </a:r>
            <a:r>
              <a:rPr lang="en-US" sz="2000" b="1" dirty="0" err="1">
                <a:solidFill>
                  <a:srgbClr val="006FC0"/>
                </a:solidFill>
                <a:latin typeface="Arial"/>
                <a:cs typeface="Arial"/>
              </a:rPr>
              <a:t>phiên</a:t>
            </a:r>
            <a:r>
              <a:rPr lang="en-US" sz="2000" b="1" dirty="0">
                <a:solidFill>
                  <a:srgbClr val="006FC0"/>
                </a:solidFill>
                <a:latin typeface="Arial"/>
                <a:cs typeface="Arial"/>
              </a:rPr>
              <a:t> </a:t>
            </a:r>
            <a:r>
              <a:rPr lang="en-US" sz="2000" b="1" dirty="0" err="1">
                <a:solidFill>
                  <a:srgbClr val="006FC0"/>
                </a:solidFill>
                <a:latin typeface="Arial"/>
                <a:cs typeface="Arial"/>
              </a:rPr>
              <a:t>bản</a:t>
            </a:r>
            <a:r>
              <a:rPr lang="en-US" sz="2000" b="1" dirty="0">
                <a:solidFill>
                  <a:srgbClr val="006FC0"/>
                </a:solidFill>
                <a:latin typeface="Arial"/>
                <a:cs typeface="Arial"/>
              </a:rPr>
              <a:t> </a:t>
            </a:r>
            <a:r>
              <a:rPr lang="en-US" sz="2000" b="1" dirty="0" err="1">
                <a:solidFill>
                  <a:srgbClr val="006FC0"/>
                </a:solidFill>
                <a:latin typeface="Arial"/>
                <a:cs typeface="Arial"/>
              </a:rPr>
              <a:t>mã</a:t>
            </a:r>
            <a:r>
              <a:rPr lang="en-US" sz="2000" b="1" dirty="0">
                <a:solidFill>
                  <a:srgbClr val="006FC0"/>
                </a:solidFill>
                <a:latin typeface="Arial"/>
                <a:cs typeface="Arial"/>
              </a:rPr>
              <a:t> </a:t>
            </a:r>
            <a:r>
              <a:rPr lang="en-US" sz="2000" b="1" dirty="0" err="1">
                <a:solidFill>
                  <a:srgbClr val="006FC0"/>
                </a:solidFill>
                <a:latin typeface="Arial"/>
                <a:cs typeface="Arial"/>
              </a:rPr>
              <a:t>hóa</a:t>
            </a:r>
            <a:r>
              <a:rPr lang="en-US" sz="2000" b="1" dirty="0">
                <a:solidFill>
                  <a:srgbClr val="006FC0"/>
                </a:solidFill>
                <a:latin typeface="Arial"/>
                <a:cs typeface="Arial"/>
              </a:rPr>
              <a:t> AES 256-bit</a:t>
            </a:r>
            <a:endParaRPr sz="2000" dirty="0">
              <a:latin typeface="Arial"/>
              <a:cs typeface="Arial"/>
            </a:endParaRPr>
          </a:p>
        </p:txBody>
      </p:sp>
      <p:sp>
        <p:nvSpPr>
          <p:cNvPr id="13" name="object 13"/>
          <p:cNvSpPr txBox="1"/>
          <p:nvPr/>
        </p:nvSpPr>
        <p:spPr>
          <a:xfrm>
            <a:off x="779170" y="2808173"/>
            <a:ext cx="167640" cy="3314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Arial"/>
                <a:cs typeface="Arial"/>
              </a:rPr>
              <a:t>2</a:t>
            </a:r>
            <a:endParaRPr sz="2000" dirty="0">
              <a:latin typeface="Arial"/>
              <a:cs typeface="Arial"/>
            </a:endParaRPr>
          </a:p>
        </p:txBody>
      </p:sp>
      <p:sp>
        <p:nvSpPr>
          <p:cNvPr id="15" name="object 15"/>
          <p:cNvSpPr txBox="1"/>
          <p:nvPr/>
        </p:nvSpPr>
        <p:spPr>
          <a:xfrm>
            <a:off x="779170" y="4040885"/>
            <a:ext cx="16700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FFFF"/>
                </a:solidFill>
                <a:latin typeface="Arial"/>
                <a:cs typeface="Arial"/>
              </a:rPr>
              <a:t>3</a:t>
            </a:r>
            <a:endParaRPr sz="2000" dirty="0">
              <a:latin typeface="Arial"/>
              <a:cs typeface="Arial"/>
            </a:endParaRPr>
          </a:p>
        </p:txBody>
      </p:sp>
      <p:sp>
        <p:nvSpPr>
          <p:cNvPr id="18" name="object 12"/>
          <p:cNvSpPr txBox="1"/>
          <p:nvPr/>
        </p:nvSpPr>
        <p:spPr>
          <a:xfrm>
            <a:off x="1500505" y="2745455"/>
            <a:ext cx="8075295" cy="416845"/>
          </a:xfrm>
          <a:prstGeom prst="rect">
            <a:avLst/>
          </a:prstGeom>
        </p:spPr>
        <p:txBody>
          <a:bodyPr vert="horz" wrap="square" lIns="0" tIns="12065" rIns="0" bIns="0" rtlCol="0">
            <a:spAutoFit/>
          </a:bodyPr>
          <a:lstStyle/>
          <a:p>
            <a:pPr marL="12700" marR="5080">
              <a:lnSpc>
                <a:spcPct val="150100"/>
              </a:lnSpc>
              <a:spcBef>
                <a:spcPts val="95"/>
              </a:spcBef>
            </a:pPr>
            <a:r>
              <a:rPr lang="en-US" sz="2000" b="1" dirty="0" err="1" smtClean="0">
                <a:solidFill>
                  <a:srgbClr val="006FC0"/>
                </a:solidFill>
                <a:latin typeface="Arial"/>
                <a:cs typeface="Arial"/>
              </a:rPr>
              <a:t>Xác</a:t>
            </a:r>
            <a:r>
              <a:rPr lang="en-US" sz="2000" b="1" dirty="0" smtClean="0">
                <a:solidFill>
                  <a:srgbClr val="006FC0"/>
                </a:solidFill>
                <a:latin typeface="Arial"/>
                <a:cs typeface="Arial"/>
              </a:rPr>
              <a:t> </a:t>
            </a:r>
            <a:r>
              <a:rPr lang="en-US" sz="2000" b="1" dirty="0" err="1">
                <a:solidFill>
                  <a:srgbClr val="006FC0"/>
                </a:solidFill>
                <a:latin typeface="Arial"/>
                <a:cs typeface="Arial"/>
              </a:rPr>
              <a:t>thực</a:t>
            </a:r>
            <a:r>
              <a:rPr lang="en-US" sz="2000" b="1" dirty="0">
                <a:solidFill>
                  <a:srgbClr val="006FC0"/>
                </a:solidFill>
                <a:latin typeface="Arial"/>
                <a:cs typeface="Arial"/>
              </a:rPr>
              <a:t> </a:t>
            </a:r>
            <a:r>
              <a:rPr lang="en-US" sz="2000" b="1" dirty="0" err="1">
                <a:solidFill>
                  <a:srgbClr val="006FC0"/>
                </a:solidFill>
                <a:latin typeface="Arial"/>
                <a:cs typeface="Arial"/>
              </a:rPr>
              <a:t>đa</a:t>
            </a:r>
            <a:r>
              <a:rPr lang="en-US" sz="2000" b="1" dirty="0">
                <a:solidFill>
                  <a:srgbClr val="006FC0"/>
                </a:solidFill>
                <a:latin typeface="Arial"/>
                <a:cs typeface="Arial"/>
              </a:rPr>
              <a:t> </a:t>
            </a:r>
            <a:r>
              <a:rPr lang="en-US" sz="2000" b="1" dirty="0" err="1">
                <a:solidFill>
                  <a:srgbClr val="006FC0"/>
                </a:solidFill>
                <a:latin typeface="Arial"/>
                <a:cs typeface="Arial"/>
              </a:rPr>
              <a:t>yếu</a:t>
            </a:r>
            <a:r>
              <a:rPr lang="en-US" sz="2000" b="1" dirty="0">
                <a:solidFill>
                  <a:srgbClr val="006FC0"/>
                </a:solidFill>
                <a:latin typeface="Arial"/>
                <a:cs typeface="Arial"/>
              </a:rPr>
              <a:t> </a:t>
            </a:r>
            <a:r>
              <a:rPr lang="en-US" sz="2000" b="1" dirty="0" err="1">
                <a:solidFill>
                  <a:srgbClr val="006FC0"/>
                </a:solidFill>
                <a:latin typeface="Arial"/>
                <a:cs typeface="Arial"/>
              </a:rPr>
              <a:t>tố</a:t>
            </a:r>
            <a:r>
              <a:rPr lang="en-US" sz="2000" b="1" dirty="0">
                <a:solidFill>
                  <a:srgbClr val="006FC0"/>
                </a:solidFill>
                <a:latin typeface="Arial"/>
                <a:cs typeface="Arial"/>
              </a:rPr>
              <a:t> </a:t>
            </a:r>
            <a:endParaRPr sz="2000" dirty="0">
              <a:latin typeface="Arial"/>
              <a:cs typeface="Arial"/>
            </a:endParaRPr>
          </a:p>
        </p:txBody>
      </p:sp>
      <p:sp>
        <p:nvSpPr>
          <p:cNvPr id="19" name="object 12"/>
          <p:cNvSpPr txBox="1"/>
          <p:nvPr/>
        </p:nvSpPr>
        <p:spPr>
          <a:xfrm>
            <a:off x="1498600" y="3964655"/>
            <a:ext cx="8075295" cy="416845"/>
          </a:xfrm>
          <a:prstGeom prst="rect">
            <a:avLst/>
          </a:prstGeom>
        </p:spPr>
        <p:txBody>
          <a:bodyPr vert="horz" wrap="square" lIns="0" tIns="12065" rIns="0" bIns="0" rtlCol="0">
            <a:spAutoFit/>
          </a:bodyPr>
          <a:lstStyle/>
          <a:p>
            <a:pPr marL="12700" marR="5080">
              <a:lnSpc>
                <a:spcPct val="150100"/>
              </a:lnSpc>
              <a:spcBef>
                <a:spcPts val="95"/>
              </a:spcBef>
            </a:pPr>
            <a:r>
              <a:rPr lang="en-US" sz="2000" b="1" dirty="0" err="1" smtClean="0">
                <a:solidFill>
                  <a:srgbClr val="006FC0"/>
                </a:solidFill>
                <a:latin typeface="Arial"/>
                <a:cs typeface="Arial"/>
              </a:rPr>
              <a:t>Phân</a:t>
            </a:r>
            <a:r>
              <a:rPr lang="en-US" sz="2000" b="1" dirty="0" smtClean="0">
                <a:solidFill>
                  <a:srgbClr val="006FC0"/>
                </a:solidFill>
                <a:latin typeface="Arial"/>
                <a:cs typeface="Arial"/>
              </a:rPr>
              <a:t> </a:t>
            </a:r>
            <a:r>
              <a:rPr lang="en-US" sz="2000" b="1" dirty="0" err="1">
                <a:solidFill>
                  <a:srgbClr val="006FC0"/>
                </a:solidFill>
                <a:latin typeface="Arial"/>
                <a:cs typeface="Arial"/>
              </a:rPr>
              <a:t>quyền</a:t>
            </a:r>
            <a:r>
              <a:rPr lang="en-US" sz="2000" b="1" dirty="0">
                <a:solidFill>
                  <a:srgbClr val="006FC0"/>
                </a:solidFill>
                <a:latin typeface="Arial"/>
                <a:cs typeface="Arial"/>
              </a:rPr>
              <a:t> </a:t>
            </a:r>
            <a:r>
              <a:rPr lang="en-US" sz="2000" b="1" dirty="0" err="1">
                <a:solidFill>
                  <a:srgbClr val="006FC0"/>
                </a:solidFill>
                <a:latin typeface="Arial"/>
                <a:cs typeface="Arial"/>
              </a:rPr>
              <a:t>cho</a:t>
            </a:r>
            <a:r>
              <a:rPr lang="en-US" sz="2000" b="1" dirty="0">
                <a:solidFill>
                  <a:srgbClr val="006FC0"/>
                </a:solidFill>
                <a:latin typeface="Arial"/>
                <a:cs typeface="Arial"/>
              </a:rPr>
              <a:t> </a:t>
            </a:r>
            <a:r>
              <a:rPr lang="en-US" sz="2000" b="1" dirty="0" err="1">
                <a:solidFill>
                  <a:srgbClr val="006FC0"/>
                </a:solidFill>
                <a:latin typeface="Arial"/>
                <a:cs typeface="Arial"/>
              </a:rPr>
              <a:t>các</a:t>
            </a:r>
            <a:r>
              <a:rPr lang="en-US" sz="2000" b="1" dirty="0">
                <a:solidFill>
                  <a:srgbClr val="006FC0"/>
                </a:solidFill>
                <a:latin typeface="Arial"/>
                <a:cs typeface="Arial"/>
              </a:rPr>
              <a:t> </a:t>
            </a:r>
            <a:r>
              <a:rPr lang="en-US" sz="2000" b="1" dirty="0" err="1">
                <a:solidFill>
                  <a:srgbClr val="006FC0"/>
                </a:solidFill>
                <a:latin typeface="Arial"/>
                <a:cs typeface="Arial"/>
              </a:rPr>
              <a:t>máy</a:t>
            </a:r>
            <a:r>
              <a:rPr lang="en-US" sz="2000" b="1" dirty="0">
                <a:solidFill>
                  <a:srgbClr val="006FC0"/>
                </a:solidFill>
                <a:latin typeface="Arial"/>
                <a:cs typeface="Arial"/>
              </a:rPr>
              <a:t> </a:t>
            </a:r>
            <a:r>
              <a:rPr lang="en-US" sz="2000" b="1" dirty="0" err="1">
                <a:solidFill>
                  <a:srgbClr val="006FC0"/>
                </a:solidFill>
                <a:latin typeface="Arial"/>
                <a:cs typeface="Arial"/>
              </a:rPr>
              <a:t>khách</a:t>
            </a:r>
            <a:r>
              <a:rPr lang="en-US" sz="2000" b="1" dirty="0">
                <a:solidFill>
                  <a:srgbClr val="006FC0"/>
                </a:solidFill>
                <a:latin typeface="Arial"/>
                <a:cs typeface="Arial"/>
              </a:rPr>
              <a:t> </a:t>
            </a:r>
            <a:r>
              <a:rPr lang="en-US" sz="2000" b="1" dirty="0" err="1">
                <a:solidFill>
                  <a:srgbClr val="006FC0"/>
                </a:solidFill>
                <a:latin typeface="Arial"/>
                <a:cs typeface="Arial"/>
              </a:rPr>
              <a:t>một</a:t>
            </a:r>
            <a:r>
              <a:rPr lang="en-US" sz="2000" b="1" dirty="0">
                <a:solidFill>
                  <a:srgbClr val="006FC0"/>
                </a:solidFill>
                <a:latin typeface="Arial"/>
                <a:cs typeface="Arial"/>
              </a:rPr>
              <a:t> </a:t>
            </a:r>
            <a:r>
              <a:rPr lang="en-US" sz="2000" b="1" dirty="0" err="1">
                <a:solidFill>
                  <a:srgbClr val="006FC0"/>
                </a:solidFill>
                <a:latin typeface="Arial"/>
                <a:cs typeface="Arial"/>
              </a:rPr>
              <a:t>cách</a:t>
            </a:r>
            <a:r>
              <a:rPr lang="en-US" sz="2000" b="1" dirty="0">
                <a:solidFill>
                  <a:srgbClr val="006FC0"/>
                </a:solidFill>
                <a:latin typeface="Arial"/>
                <a:cs typeface="Arial"/>
              </a:rPr>
              <a:t> </a:t>
            </a:r>
            <a:r>
              <a:rPr lang="en-US" sz="2000" b="1" dirty="0" err="1">
                <a:solidFill>
                  <a:srgbClr val="006FC0"/>
                </a:solidFill>
                <a:latin typeface="Arial"/>
                <a:cs typeface="Arial"/>
              </a:rPr>
              <a:t>đa</a:t>
            </a:r>
            <a:r>
              <a:rPr lang="en-US" sz="2000" b="1" dirty="0">
                <a:solidFill>
                  <a:srgbClr val="006FC0"/>
                </a:solidFill>
                <a:latin typeface="Arial"/>
                <a:cs typeface="Arial"/>
              </a:rPr>
              <a:t> </a:t>
            </a:r>
            <a:r>
              <a:rPr lang="en-US" sz="2000" b="1" dirty="0" err="1">
                <a:solidFill>
                  <a:srgbClr val="006FC0"/>
                </a:solidFill>
                <a:latin typeface="Arial"/>
                <a:cs typeface="Arial"/>
              </a:rPr>
              <a:t>dạng</a:t>
            </a:r>
            <a:r>
              <a:rPr lang="en-US" sz="2000" b="1" dirty="0">
                <a:solidFill>
                  <a:srgbClr val="006FC0"/>
                </a:solidFill>
                <a:latin typeface="Arial"/>
                <a:cs typeface="Arial"/>
              </a:rPr>
              <a:t> </a:t>
            </a:r>
            <a:endParaRPr sz="2000" dirty="0">
              <a:latin typeface="Arial"/>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6</a:t>
            </a:r>
            <a:endParaRPr sz="900">
              <a:latin typeface="Arial"/>
              <a:cs typeface="Arial"/>
            </a:endParaRPr>
          </a:p>
        </p:txBody>
      </p:sp>
      <p:sp>
        <p:nvSpPr>
          <p:cNvPr id="3" name="object 3"/>
          <p:cNvSpPr/>
          <p:nvPr/>
        </p:nvSpPr>
        <p:spPr>
          <a:xfrm>
            <a:off x="167637" y="823053"/>
            <a:ext cx="3095752" cy="923703"/>
          </a:xfrm>
          <a:custGeom>
            <a:avLst/>
            <a:gdLst/>
            <a:ahLst/>
            <a:cxnLst/>
            <a:rect l="l" t="t" r="r" b="b"/>
            <a:pathLst>
              <a:path w="2525395" h="652780">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46546A"/>
          </a:solidFill>
        </p:spPr>
        <p:txBody>
          <a:bodyPr wrap="square" lIns="0" tIns="0" rIns="0" bIns="0" rtlCol="0"/>
          <a:lstStyle/>
          <a:p>
            <a:endParaRPr/>
          </a:p>
        </p:txBody>
      </p:sp>
      <p:grpSp>
        <p:nvGrpSpPr>
          <p:cNvPr id="4" name="object 4"/>
          <p:cNvGrpSpPr/>
          <p:nvPr/>
        </p:nvGrpSpPr>
        <p:grpSpPr>
          <a:xfrm>
            <a:off x="83819" y="321563"/>
            <a:ext cx="320040" cy="285115"/>
            <a:chOff x="83819" y="321563"/>
            <a:chExt cx="320040" cy="285115"/>
          </a:xfrm>
        </p:grpSpPr>
        <p:sp>
          <p:nvSpPr>
            <p:cNvPr id="5" name="object 5"/>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6" name="object 6"/>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7" name="object 7"/>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8" name="object 8"/>
          <p:cNvSpPr/>
          <p:nvPr/>
        </p:nvSpPr>
        <p:spPr>
          <a:xfrm>
            <a:off x="3790188" y="884430"/>
            <a:ext cx="2560320" cy="583308"/>
          </a:xfrm>
          <a:custGeom>
            <a:avLst/>
            <a:gdLst/>
            <a:ahLst/>
            <a:cxnLst/>
            <a:rect l="l" t="t" r="r" b="b"/>
            <a:pathLst>
              <a:path w="2560320" h="652780">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1386B0"/>
          </a:solidFill>
        </p:spPr>
        <p:txBody>
          <a:bodyPr wrap="square" lIns="0" tIns="0" rIns="0" bIns="0" rtlCol="0"/>
          <a:lstStyle/>
          <a:p>
            <a:endParaRPr/>
          </a:p>
        </p:txBody>
      </p:sp>
      <p:sp>
        <p:nvSpPr>
          <p:cNvPr id="9" name="object 9"/>
          <p:cNvSpPr/>
          <p:nvPr/>
        </p:nvSpPr>
        <p:spPr>
          <a:xfrm>
            <a:off x="6756400" y="866997"/>
            <a:ext cx="3041712" cy="652780"/>
          </a:xfrm>
          <a:custGeom>
            <a:avLst/>
            <a:gdLst/>
            <a:ahLst/>
            <a:cxnLst/>
            <a:rect l="l" t="t" r="r" b="b"/>
            <a:pathLst>
              <a:path w="2560320" h="652780">
                <a:moveTo>
                  <a:pt x="2234183" y="0"/>
                </a:moveTo>
                <a:lnTo>
                  <a:pt x="326135"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5" y="652272"/>
                </a:lnTo>
                <a:lnTo>
                  <a:pt x="2234183"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3" y="0"/>
                </a:lnTo>
                <a:close/>
              </a:path>
            </a:pathLst>
          </a:custGeom>
          <a:solidFill>
            <a:srgbClr val="44BD9B"/>
          </a:solidFill>
        </p:spPr>
        <p:txBody>
          <a:bodyPr wrap="square" lIns="0" tIns="0" rIns="0" bIns="0" rtlCol="0"/>
          <a:lstStyle/>
          <a:p>
            <a:endParaRPr/>
          </a:p>
        </p:txBody>
      </p:sp>
      <p:sp>
        <p:nvSpPr>
          <p:cNvPr id="10" name="object 10"/>
          <p:cNvSpPr/>
          <p:nvPr/>
        </p:nvSpPr>
        <p:spPr>
          <a:xfrm>
            <a:off x="167637" y="3389375"/>
            <a:ext cx="3095751" cy="855749"/>
          </a:xfrm>
          <a:custGeom>
            <a:avLst/>
            <a:gdLst/>
            <a:ahLst/>
            <a:cxnLst/>
            <a:rect l="l" t="t" r="r" b="b"/>
            <a:pathLst>
              <a:path w="2525395" h="652779">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9CB833"/>
          </a:solidFill>
        </p:spPr>
        <p:txBody>
          <a:bodyPr wrap="square" lIns="0" tIns="0" rIns="0" bIns="0" rtlCol="0"/>
          <a:lstStyle/>
          <a:p>
            <a:endParaRPr/>
          </a:p>
        </p:txBody>
      </p:sp>
      <p:sp>
        <p:nvSpPr>
          <p:cNvPr id="11" name="object 11"/>
          <p:cNvSpPr/>
          <p:nvPr/>
        </p:nvSpPr>
        <p:spPr>
          <a:xfrm>
            <a:off x="3790188" y="3389375"/>
            <a:ext cx="2560320" cy="534925"/>
          </a:xfrm>
          <a:custGeom>
            <a:avLst/>
            <a:gdLst/>
            <a:ahLst/>
            <a:cxnLst/>
            <a:rect l="l" t="t" r="r" b="b"/>
            <a:pathLst>
              <a:path w="2560320" h="652779">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F88534"/>
          </a:solidFill>
        </p:spPr>
        <p:txBody>
          <a:bodyPr wrap="square" lIns="0" tIns="0" rIns="0" bIns="0" rtlCol="0"/>
          <a:lstStyle/>
          <a:p>
            <a:endParaRPr/>
          </a:p>
        </p:txBody>
      </p:sp>
      <p:sp>
        <p:nvSpPr>
          <p:cNvPr id="12" name="object 12"/>
          <p:cNvSpPr/>
          <p:nvPr/>
        </p:nvSpPr>
        <p:spPr>
          <a:xfrm>
            <a:off x="6756400" y="3389376"/>
            <a:ext cx="3041712" cy="652780"/>
          </a:xfrm>
          <a:custGeom>
            <a:avLst/>
            <a:gdLst/>
            <a:ahLst/>
            <a:cxnLst/>
            <a:rect l="l" t="t" r="r" b="b"/>
            <a:pathLst>
              <a:path w="2560320" h="652779">
                <a:moveTo>
                  <a:pt x="2234183" y="0"/>
                </a:moveTo>
                <a:lnTo>
                  <a:pt x="326135"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5" y="652272"/>
                </a:lnTo>
                <a:lnTo>
                  <a:pt x="2234183"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3" y="0"/>
                </a:lnTo>
                <a:close/>
              </a:path>
            </a:pathLst>
          </a:custGeom>
          <a:solidFill>
            <a:srgbClr val="D34023"/>
          </a:solidFill>
        </p:spPr>
        <p:txBody>
          <a:bodyPr wrap="square" lIns="0" tIns="0" rIns="0" bIns="0" rtlCol="0"/>
          <a:lstStyle/>
          <a:p>
            <a:endParaRPr/>
          </a:p>
        </p:txBody>
      </p:sp>
      <p:sp>
        <p:nvSpPr>
          <p:cNvPr id="13" name="object 13"/>
          <p:cNvSpPr txBox="1">
            <a:spLocks noGrp="1"/>
          </p:cNvSpPr>
          <p:nvPr>
            <p:ph type="title"/>
          </p:nvPr>
        </p:nvSpPr>
        <p:spPr>
          <a:xfrm>
            <a:off x="490219" y="124335"/>
            <a:ext cx="3894454" cy="779701"/>
          </a:xfrm>
          <a:prstGeom prst="rect">
            <a:avLst/>
          </a:prstGeom>
        </p:spPr>
        <p:txBody>
          <a:bodyPr vert="horz" wrap="square" lIns="0" tIns="127000" rIns="0" bIns="0" rtlCol="0">
            <a:spAutoFit/>
          </a:bodyPr>
          <a:lstStyle/>
          <a:p>
            <a:pPr marL="12700">
              <a:lnSpc>
                <a:spcPct val="100000"/>
              </a:lnSpc>
              <a:spcBef>
                <a:spcPts val="1000"/>
              </a:spcBef>
            </a:pPr>
            <a:r>
              <a:rPr lang="en-US" sz="2800" spc="-5" dirty="0" err="1" smtClean="0">
                <a:latin typeface="Arial" panose="020B0604020202020204" pitchFamily="34" charset="0"/>
                <a:cs typeface="Arial" panose="020B0604020202020204" pitchFamily="34" charset="0"/>
              </a:rPr>
              <a:t>Tính</a:t>
            </a:r>
            <a:r>
              <a:rPr lang="en-US" sz="2800" spc="-5" dirty="0" smtClean="0">
                <a:latin typeface="Arial" panose="020B0604020202020204" pitchFamily="34" charset="0"/>
                <a:cs typeface="Arial" panose="020B0604020202020204" pitchFamily="34" charset="0"/>
              </a:rPr>
              <a:t> </a:t>
            </a:r>
            <a:r>
              <a:rPr lang="en-US" sz="2800" spc="-5" dirty="0" err="1" smtClean="0">
                <a:latin typeface="Arial" panose="020B0604020202020204" pitchFamily="34" charset="0"/>
                <a:cs typeface="Arial" panose="020B0604020202020204" pitchFamily="34" charset="0"/>
              </a:rPr>
              <a:t>năng</a:t>
            </a:r>
            <a:r>
              <a:rPr lang="en-US" sz="2800" spc="-5" dirty="0" smtClean="0">
                <a:latin typeface="Arial" panose="020B0604020202020204" pitchFamily="34" charset="0"/>
                <a:cs typeface="Arial" panose="020B0604020202020204" pitchFamily="34" charset="0"/>
              </a:rPr>
              <a:t> </a:t>
            </a:r>
            <a:r>
              <a:rPr lang="en-US" sz="2800" spc="-5" dirty="0" err="1" smtClean="0">
                <a:latin typeface="Arial" panose="020B0604020202020204" pitchFamily="34" charset="0"/>
                <a:cs typeface="Arial" panose="020B0604020202020204" pitchFamily="34" charset="0"/>
              </a:rPr>
              <a:t>chính</a:t>
            </a:r>
            <a:endParaRPr sz="2800" dirty="0">
              <a:latin typeface="Arial" panose="020B0604020202020204" pitchFamily="34" charset="0"/>
              <a:cs typeface="Arial" panose="020B0604020202020204" pitchFamily="34" charset="0"/>
            </a:endParaRPr>
          </a:p>
          <a:p>
            <a:pPr marL="12700">
              <a:lnSpc>
                <a:spcPct val="100000"/>
              </a:lnSpc>
              <a:spcBef>
                <a:spcPts val="440"/>
              </a:spcBef>
            </a:pPr>
            <a:endParaRPr sz="1050" dirty="0">
              <a:latin typeface="Arial" panose="020B0604020202020204" pitchFamily="34" charset="0"/>
              <a:cs typeface="Arial" panose="020B0604020202020204" pitchFamily="34" charset="0"/>
            </a:endParaRPr>
          </a:p>
        </p:txBody>
      </p:sp>
      <p:sp>
        <p:nvSpPr>
          <p:cNvPr id="14" name="object 14"/>
          <p:cNvSpPr txBox="1"/>
          <p:nvPr/>
        </p:nvSpPr>
        <p:spPr>
          <a:xfrm>
            <a:off x="209771" y="904036"/>
            <a:ext cx="3145601" cy="2189702"/>
          </a:xfrm>
          <a:prstGeom prst="rect">
            <a:avLst/>
          </a:prstGeom>
        </p:spPr>
        <p:txBody>
          <a:bodyPr vert="horz" wrap="square" lIns="0" tIns="12065" rIns="0" bIns="0" rtlCol="0">
            <a:spAutoFit/>
          </a:bodyPr>
          <a:lstStyle/>
          <a:p>
            <a:pPr algn="ctr">
              <a:lnSpc>
                <a:spcPct val="100000"/>
              </a:lnSpc>
              <a:spcBef>
                <a:spcPts val="95"/>
              </a:spcBef>
            </a:pPr>
            <a:r>
              <a:rPr lang="en-US" sz="2500" b="1" spc="-5" dirty="0" err="1" smtClean="0">
                <a:solidFill>
                  <a:srgbClr val="FFFFFF"/>
                </a:solidFill>
                <a:latin typeface="Arial"/>
                <a:cs typeface="Arial"/>
              </a:rPr>
              <a:t>Điều</a:t>
            </a:r>
            <a:r>
              <a:rPr lang="en-US" sz="2500" b="1" spc="-5" dirty="0" smtClean="0">
                <a:solidFill>
                  <a:srgbClr val="FFFFFF"/>
                </a:solidFill>
                <a:latin typeface="Arial"/>
                <a:cs typeface="Arial"/>
              </a:rPr>
              <a:t> </a:t>
            </a:r>
            <a:r>
              <a:rPr lang="en-US" sz="2500" b="1" spc="-5" dirty="0" err="1">
                <a:solidFill>
                  <a:srgbClr val="FFFFFF"/>
                </a:solidFill>
                <a:latin typeface="Arial"/>
                <a:cs typeface="Arial"/>
              </a:rPr>
              <a:t>khiển</a:t>
            </a:r>
            <a:r>
              <a:rPr lang="en-US" sz="2500" b="1" spc="-5" dirty="0">
                <a:solidFill>
                  <a:srgbClr val="FFFFFF"/>
                </a:solidFill>
                <a:latin typeface="Arial"/>
                <a:cs typeface="Arial"/>
              </a:rPr>
              <a:t> </a:t>
            </a:r>
            <a:r>
              <a:rPr lang="en-US" sz="2500" b="1" spc="-5" dirty="0" err="1">
                <a:solidFill>
                  <a:srgbClr val="FFFFFF"/>
                </a:solidFill>
                <a:latin typeface="Arial"/>
                <a:cs typeface="Arial"/>
              </a:rPr>
              <a:t>từ</a:t>
            </a:r>
            <a:r>
              <a:rPr lang="en-US" sz="2500" b="1" spc="-5" dirty="0">
                <a:solidFill>
                  <a:srgbClr val="FFFFFF"/>
                </a:solidFill>
                <a:latin typeface="Arial"/>
                <a:cs typeface="Arial"/>
              </a:rPr>
              <a:t> </a:t>
            </a:r>
            <a:r>
              <a:rPr lang="en-US" sz="2500" b="1" spc="-5" dirty="0" err="1">
                <a:solidFill>
                  <a:srgbClr val="FFFFFF"/>
                </a:solidFill>
                <a:latin typeface="Arial"/>
                <a:cs typeface="Arial"/>
              </a:rPr>
              <a:t>xa</a:t>
            </a:r>
            <a:r>
              <a:rPr lang="en-US" sz="2500" b="1" spc="-5" dirty="0">
                <a:solidFill>
                  <a:srgbClr val="FFFFFF"/>
                </a:solidFill>
                <a:latin typeface="Arial"/>
                <a:cs typeface="Arial"/>
              </a:rPr>
              <a:t> </a:t>
            </a:r>
            <a:r>
              <a:rPr lang="en-US" sz="2500" b="1" spc="-5" dirty="0" err="1">
                <a:solidFill>
                  <a:srgbClr val="FFFFFF"/>
                </a:solidFill>
                <a:latin typeface="Arial"/>
                <a:cs typeface="Arial"/>
              </a:rPr>
              <a:t>trực</a:t>
            </a:r>
            <a:r>
              <a:rPr lang="en-US" sz="2500" b="1" spc="-5" dirty="0">
                <a:solidFill>
                  <a:srgbClr val="FFFFFF"/>
                </a:solidFill>
                <a:latin typeface="Arial"/>
                <a:cs typeface="Arial"/>
              </a:rPr>
              <a:t> </a:t>
            </a:r>
            <a:r>
              <a:rPr lang="en-US" sz="2500" b="1" spc="-5" dirty="0" err="1">
                <a:solidFill>
                  <a:srgbClr val="FFFFFF"/>
                </a:solidFill>
                <a:latin typeface="Arial"/>
                <a:cs typeface="Arial"/>
              </a:rPr>
              <a:t>quan</a:t>
            </a:r>
            <a:r>
              <a:rPr lang="en-US" sz="2500" b="1" spc="-5" dirty="0">
                <a:solidFill>
                  <a:srgbClr val="FFFFFF"/>
                </a:solidFill>
                <a:latin typeface="Arial"/>
                <a:cs typeface="Arial"/>
              </a:rPr>
              <a:t> </a:t>
            </a:r>
            <a:endParaRPr sz="2400" dirty="0">
              <a:latin typeface="Arial"/>
              <a:cs typeface="Arial"/>
            </a:endParaRPr>
          </a:p>
          <a:p>
            <a:pPr marL="12700" marR="5080" indent="109220" algn="ctr">
              <a:lnSpc>
                <a:spcPct val="150100"/>
              </a:lnSpc>
              <a:spcBef>
                <a:spcPts val="875"/>
              </a:spcBef>
            </a:pPr>
            <a:r>
              <a:rPr lang="vi-VN" sz="1400" spc="-5" dirty="0">
                <a:latin typeface="Arial"/>
                <a:cs typeface="Arial"/>
              </a:rPr>
              <a:t>Sử dụng chuột và bàn phím hoặc màn hình cảm ứng. Gửi các phím Ctrl-Alt-Del và phím tắt, sao chép và dán văn bản </a:t>
            </a:r>
            <a:r>
              <a:rPr lang="vi-VN" sz="1400" spc="-5" dirty="0" smtClean="0">
                <a:latin typeface="Arial"/>
                <a:cs typeface="Arial"/>
              </a:rPr>
              <a:t>qua</a:t>
            </a:r>
            <a:r>
              <a:rPr lang="en-US" sz="1400" spc="-5" dirty="0" smtClean="0">
                <a:latin typeface="Arial"/>
                <a:cs typeface="Arial"/>
              </a:rPr>
              <a:t> </a:t>
            </a:r>
            <a:r>
              <a:rPr lang="en-US" sz="1400" spc="-5" dirty="0" err="1" smtClean="0">
                <a:latin typeface="Arial"/>
                <a:cs typeface="Arial"/>
              </a:rPr>
              <a:t>lại</a:t>
            </a:r>
            <a:endParaRPr sz="1400" dirty="0">
              <a:latin typeface="Arial"/>
              <a:cs typeface="Arial"/>
            </a:endParaRPr>
          </a:p>
        </p:txBody>
      </p:sp>
      <p:sp>
        <p:nvSpPr>
          <p:cNvPr id="15" name="object 15"/>
          <p:cNvSpPr txBox="1"/>
          <p:nvPr/>
        </p:nvSpPr>
        <p:spPr>
          <a:xfrm>
            <a:off x="3639055" y="4027551"/>
            <a:ext cx="2637790" cy="1628651"/>
          </a:xfrm>
          <a:prstGeom prst="rect">
            <a:avLst/>
          </a:prstGeom>
        </p:spPr>
        <p:txBody>
          <a:bodyPr vert="horz" wrap="square" lIns="0" tIns="12700" rIns="0" bIns="0" rtlCol="0">
            <a:spAutoFit/>
          </a:bodyPr>
          <a:lstStyle/>
          <a:p>
            <a:pPr marL="329565" marR="5080" indent="-317500" algn="ctr">
              <a:lnSpc>
                <a:spcPct val="150000"/>
              </a:lnSpc>
              <a:spcBef>
                <a:spcPts val="100"/>
              </a:spcBef>
            </a:pPr>
            <a:r>
              <a:rPr lang="en-US" sz="1400" spc="-5" dirty="0" smtClean="0">
                <a:latin typeface="Arial"/>
                <a:cs typeface="Arial"/>
              </a:rPr>
              <a:t>	</a:t>
            </a:r>
            <a:r>
              <a:rPr lang="en-US" sz="1400" spc="-5" dirty="0" err="1" smtClean="0">
                <a:latin typeface="Arial"/>
                <a:cs typeface="Arial"/>
              </a:rPr>
              <a:t>Đăng</a:t>
            </a:r>
            <a:r>
              <a:rPr lang="en-US" sz="1400" spc="-5" dirty="0" smtClean="0">
                <a:latin typeface="Arial"/>
                <a:cs typeface="Arial"/>
              </a:rPr>
              <a:t> </a:t>
            </a:r>
            <a:r>
              <a:rPr lang="en-US" sz="1400" spc="-5" dirty="0" err="1">
                <a:latin typeface="Arial"/>
                <a:cs typeface="Arial"/>
              </a:rPr>
              <a:t>ký</a:t>
            </a:r>
            <a:r>
              <a:rPr lang="en-US" sz="1400" spc="-5" dirty="0">
                <a:latin typeface="Arial"/>
                <a:cs typeface="Arial"/>
              </a:rPr>
              <a:t> Enterprise </a:t>
            </a:r>
            <a:r>
              <a:rPr lang="en-US" sz="1400" spc="-5" dirty="0" err="1">
                <a:latin typeface="Arial"/>
                <a:cs typeface="Arial"/>
              </a:rPr>
              <a:t>cho</a:t>
            </a:r>
            <a:r>
              <a:rPr lang="en-US" sz="1400" spc="-5" dirty="0">
                <a:latin typeface="Arial"/>
                <a:cs typeface="Arial"/>
              </a:rPr>
              <a:t> </a:t>
            </a:r>
            <a:r>
              <a:rPr lang="en-US" sz="1400" spc="-5" dirty="0" err="1">
                <a:latin typeface="Arial"/>
                <a:cs typeface="Arial"/>
              </a:rPr>
              <a:t>phép</a:t>
            </a:r>
            <a:r>
              <a:rPr lang="en-US" sz="1400" spc="-5" dirty="0">
                <a:latin typeface="Arial"/>
                <a:cs typeface="Arial"/>
              </a:rPr>
              <a:t> </a:t>
            </a:r>
            <a:r>
              <a:rPr lang="en-US" sz="1400" spc="-5" dirty="0" err="1">
                <a:latin typeface="Arial"/>
                <a:cs typeface="Arial"/>
              </a:rPr>
              <a:t>bạn</a:t>
            </a:r>
            <a:r>
              <a:rPr lang="en-US" sz="1400" spc="-5" dirty="0">
                <a:latin typeface="Arial"/>
                <a:cs typeface="Arial"/>
              </a:rPr>
              <a:t> </a:t>
            </a:r>
            <a:r>
              <a:rPr lang="en-US" sz="1400" spc="-5" dirty="0" err="1">
                <a:latin typeface="Arial"/>
                <a:cs typeface="Arial"/>
              </a:rPr>
              <a:t>triển</a:t>
            </a:r>
            <a:r>
              <a:rPr lang="en-US" sz="1400" spc="-5" dirty="0">
                <a:latin typeface="Arial"/>
                <a:cs typeface="Arial"/>
              </a:rPr>
              <a:t> </a:t>
            </a:r>
            <a:r>
              <a:rPr lang="en-US" sz="1400" spc="-5" dirty="0" err="1">
                <a:latin typeface="Arial"/>
                <a:cs typeface="Arial"/>
              </a:rPr>
              <a:t>khai</a:t>
            </a:r>
            <a:r>
              <a:rPr lang="en-US" sz="1400" spc="-5" dirty="0">
                <a:latin typeface="Arial"/>
                <a:cs typeface="Arial"/>
              </a:rPr>
              <a:t> VNC Connect </a:t>
            </a:r>
            <a:r>
              <a:rPr lang="en-US" sz="1400" spc="-5" dirty="0" err="1">
                <a:latin typeface="Arial"/>
                <a:cs typeface="Arial"/>
              </a:rPr>
              <a:t>hàng</a:t>
            </a:r>
            <a:r>
              <a:rPr lang="en-US" sz="1400" spc="-5" dirty="0">
                <a:latin typeface="Arial"/>
                <a:cs typeface="Arial"/>
              </a:rPr>
              <a:t> </a:t>
            </a:r>
            <a:r>
              <a:rPr lang="en-US" sz="1400" spc="-5" dirty="0" err="1">
                <a:latin typeface="Arial"/>
                <a:cs typeface="Arial"/>
              </a:rPr>
              <a:t>loạt</a:t>
            </a:r>
            <a:r>
              <a:rPr lang="en-US" sz="1400" spc="-5" dirty="0">
                <a:latin typeface="Arial"/>
                <a:cs typeface="Arial"/>
              </a:rPr>
              <a:t>, </a:t>
            </a:r>
            <a:r>
              <a:rPr lang="en-US" sz="1400" spc="-5" dirty="0" err="1">
                <a:latin typeface="Arial"/>
                <a:cs typeface="Arial"/>
              </a:rPr>
              <a:t>ngoại</a:t>
            </a:r>
            <a:r>
              <a:rPr lang="en-US" sz="1400" spc="-5" dirty="0">
                <a:latin typeface="Arial"/>
                <a:cs typeface="Arial"/>
              </a:rPr>
              <a:t> </a:t>
            </a:r>
            <a:r>
              <a:rPr lang="en-US" sz="1400" spc="-5" dirty="0" err="1">
                <a:latin typeface="Arial"/>
                <a:cs typeface="Arial"/>
              </a:rPr>
              <a:t>tuyến</a:t>
            </a:r>
            <a:r>
              <a:rPr lang="en-US" sz="1400" spc="-5" dirty="0">
                <a:latin typeface="Arial"/>
                <a:cs typeface="Arial"/>
              </a:rPr>
              <a:t> </a:t>
            </a:r>
            <a:r>
              <a:rPr lang="en-US" sz="1400" spc="-5" dirty="0" err="1">
                <a:latin typeface="Arial"/>
                <a:cs typeface="Arial"/>
              </a:rPr>
              <a:t>hoặc</a:t>
            </a:r>
            <a:r>
              <a:rPr lang="en-US" sz="1400" spc="-5" dirty="0">
                <a:latin typeface="Arial"/>
                <a:cs typeface="Arial"/>
              </a:rPr>
              <a:t> </a:t>
            </a:r>
            <a:r>
              <a:rPr lang="en-US" sz="1400" spc="-5" dirty="0" err="1">
                <a:latin typeface="Arial"/>
                <a:cs typeface="Arial"/>
              </a:rPr>
              <a:t>từ</a:t>
            </a:r>
            <a:r>
              <a:rPr lang="en-US" sz="1400" spc="-5" dirty="0">
                <a:latin typeface="Arial"/>
                <a:cs typeface="Arial"/>
              </a:rPr>
              <a:t> </a:t>
            </a:r>
            <a:r>
              <a:rPr lang="en-US" sz="1400" spc="-5" dirty="0" err="1">
                <a:latin typeface="Arial"/>
                <a:cs typeface="Arial"/>
              </a:rPr>
              <a:t>xa</a:t>
            </a:r>
            <a:r>
              <a:rPr lang="en-US" sz="1400" spc="-5" dirty="0">
                <a:latin typeface="Arial"/>
                <a:cs typeface="Arial"/>
              </a:rPr>
              <a:t> </a:t>
            </a:r>
            <a:r>
              <a:rPr lang="en-US" sz="1400" spc="-5" dirty="0" err="1">
                <a:latin typeface="Arial"/>
                <a:cs typeface="Arial"/>
              </a:rPr>
              <a:t>bằng</a:t>
            </a:r>
            <a:r>
              <a:rPr lang="en-US" sz="1400" spc="-5" dirty="0">
                <a:latin typeface="Arial"/>
                <a:cs typeface="Arial"/>
              </a:rPr>
              <a:t> </a:t>
            </a:r>
            <a:r>
              <a:rPr lang="en-US" sz="1400" spc="-5" dirty="0" err="1">
                <a:latin typeface="Arial"/>
                <a:cs typeface="Arial"/>
              </a:rPr>
              <a:t>các</a:t>
            </a:r>
            <a:r>
              <a:rPr lang="en-US" sz="1400" spc="-5" dirty="0">
                <a:latin typeface="Arial"/>
                <a:cs typeface="Arial"/>
              </a:rPr>
              <a:t> </a:t>
            </a:r>
            <a:r>
              <a:rPr lang="en-US" sz="1400" spc="-5" dirty="0" err="1">
                <a:latin typeface="Arial"/>
                <a:cs typeface="Arial"/>
              </a:rPr>
              <a:t>công</a:t>
            </a:r>
            <a:r>
              <a:rPr lang="en-US" sz="1400" spc="-5" dirty="0">
                <a:latin typeface="Arial"/>
                <a:cs typeface="Arial"/>
              </a:rPr>
              <a:t> </a:t>
            </a:r>
            <a:r>
              <a:rPr lang="en-US" sz="1400" spc="-5" dirty="0" err="1">
                <a:latin typeface="Arial"/>
                <a:cs typeface="Arial"/>
              </a:rPr>
              <a:t>cụ</a:t>
            </a:r>
            <a:r>
              <a:rPr lang="en-US" sz="1400" spc="-5" dirty="0">
                <a:latin typeface="Arial"/>
                <a:cs typeface="Arial"/>
              </a:rPr>
              <a:t> </a:t>
            </a:r>
            <a:r>
              <a:rPr lang="en-US" sz="1400" spc="-5" dirty="0" err="1">
                <a:latin typeface="Arial"/>
                <a:cs typeface="Arial"/>
              </a:rPr>
              <a:t>kinh</a:t>
            </a:r>
            <a:r>
              <a:rPr lang="en-US" sz="1400" spc="-5" dirty="0">
                <a:latin typeface="Arial"/>
                <a:cs typeface="Arial"/>
              </a:rPr>
              <a:t> </a:t>
            </a:r>
            <a:r>
              <a:rPr lang="en-US" sz="1400" spc="-5" dirty="0" err="1">
                <a:latin typeface="Arial"/>
                <a:cs typeface="Arial"/>
              </a:rPr>
              <a:t>doanh</a:t>
            </a:r>
            <a:r>
              <a:rPr lang="en-US" sz="1400" spc="-5" dirty="0">
                <a:latin typeface="Arial"/>
                <a:cs typeface="Arial"/>
              </a:rPr>
              <a:t> </a:t>
            </a:r>
            <a:r>
              <a:rPr lang="en-US" sz="1400" spc="-5" dirty="0" err="1">
                <a:latin typeface="Arial"/>
                <a:cs typeface="Arial"/>
              </a:rPr>
              <a:t>tiêu</a:t>
            </a:r>
            <a:r>
              <a:rPr lang="en-US" sz="1400" spc="-5" dirty="0">
                <a:latin typeface="Arial"/>
                <a:cs typeface="Arial"/>
              </a:rPr>
              <a:t> </a:t>
            </a:r>
            <a:r>
              <a:rPr lang="en-US" sz="1400" spc="-5" dirty="0" err="1">
                <a:latin typeface="Arial"/>
                <a:cs typeface="Arial"/>
              </a:rPr>
              <a:t>chuẩn</a:t>
            </a:r>
            <a:r>
              <a:rPr lang="en-US" sz="1400" spc="-5" dirty="0">
                <a:latin typeface="Arial"/>
                <a:cs typeface="Arial"/>
              </a:rPr>
              <a:t> </a:t>
            </a:r>
            <a:r>
              <a:rPr lang="en-US" sz="1400" spc="-5" dirty="0" err="1">
                <a:latin typeface="Arial"/>
                <a:cs typeface="Arial"/>
              </a:rPr>
              <a:t>của</a:t>
            </a:r>
            <a:r>
              <a:rPr lang="en-US" sz="1400" spc="-5" dirty="0">
                <a:latin typeface="Arial"/>
                <a:cs typeface="Arial"/>
              </a:rPr>
              <a:t> </a:t>
            </a:r>
            <a:r>
              <a:rPr lang="en-US" sz="1400" spc="-5" dirty="0" err="1">
                <a:latin typeface="Arial"/>
                <a:cs typeface="Arial"/>
              </a:rPr>
              <a:t>bạn</a:t>
            </a:r>
            <a:endParaRPr sz="1400" dirty="0">
              <a:latin typeface="Arial"/>
              <a:cs typeface="Arial"/>
            </a:endParaRPr>
          </a:p>
        </p:txBody>
      </p:sp>
      <p:sp>
        <p:nvSpPr>
          <p:cNvPr id="16" name="object 16"/>
          <p:cNvSpPr txBox="1"/>
          <p:nvPr/>
        </p:nvSpPr>
        <p:spPr>
          <a:xfrm>
            <a:off x="6792086" y="4079094"/>
            <a:ext cx="2794633" cy="1265539"/>
          </a:xfrm>
          <a:prstGeom prst="rect">
            <a:avLst/>
          </a:prstGeom>
        </p:spPr>
        <p:txBody>
          <a:bodyPr vert="horz" wrap="square" lIns="0" tIns="12700" rIns="0" bIns="0" rtlCol="0">
            <a:spAutoFit/>
          </a:bodyPr>
          <a:lstStyle/>
          <a:p>
            <a:pPr marR="5080" indent="112713" algn="ctr">
              <a:lnSpc>
                <a:spcPct val="150000"/>
              </a:lnSpc>
              <a:spcBef>
                <a:spcPts val="100"/>
              </a:spcBef>
            </a:pPr>
            <a:r>
              <a:rPr lang="en-US" sz="1400" spc="-5" dirty="0" smtClean="0">
                <a:latin typeface="Arial"/>
                <a:cs typeface="Arial"/>
              </a:rPr>
              <a:t>N</a:t>
            </a:r>
            <a:r>
              <a:rPr lang="vi-VN" sz="1400" spc="-5" dirty="0" smtClean="0">
                <a:latin typeface="Arial"/>
                <a:cs typeface="Arial"/>
              </a:rPr>
              <a:t>hững </a:t>
            </a:r>
            <a:r>
              <a:rPr lang="vi-VN" sz="1400" spc="-5" dirty="0">
                <a:latin typeface="Arial"/>
                <a:cs typeface="Arial"/>
              </a:rPr>
              <a:t>người dùng mà bạn mời vào nhóm của mình để chia sẻ quyền truy cập từ xa cũng như vai trò và quyền của họ</a:t>
            </a:r>
            <a:endParaRPr sz="1400" b="1" dirty="0">
              <a:latin typeface="Arial"/>
              <a:cs typeface="Arial"/>
            </a:endParaRPr>
          </a:p>
        </p:txBody>
      </p:sp>
      <p:sp>
        <p:nvSpPr>
          <p:cNvPr id="17" name="object 17"/>
          <p:cNvSpPr txBox="1"/>
          <p:nvPr/>
        </p:nvSpPr>
        <p:spPr>
          <a:xfrm>
            <a:off x="3782441" y="848296"/>
            <a:ext cx="2669160" cy="2484655"/>
          </a:xfrm>
          <a:prstGeom prst="rect">
            <a:avLst/>
          </a:prstGeom>
        </p:spPr>
        <p:txBody>
          <a:bodyPr vert="horz" wrap="square" lIns="0" tIns="12065" rIns="0" bIns="0" rtlCol="0">
            <a:spAutoFit/>
          </a:bodyPr>
          <a:lstStyle/>
          <a:p>
            <a:pPr algn="ctr">
              <a:lnSpc>
                <a:spcPct val="150000"/>
              </a:lnSpc>
              <a:spcBef>
                <a:spcPts val="95"/>
              </a:spcBef>
            </a:pPr>
            <a:r>
              <a:rPr lang="en-US" sz="2400" b="1" spc="-5" dirty="0" err="1" smtClean="0">
                <a:solidFill>
                  <a:srgbClr val="FFFFFF"/>
                </a:solidFill>
                <a:latin typeface="Arial"/>
                <a:cs typeface="Arial"/>
              </a:rPr>
              <a:t>Hiệu</a:t>
            </a:r>
            <a:r>
              <a:rPr lang="en-US" sz="2400" b="1" spc="-5" dirty="0" smtClean="0">
                <a:solidFill>
                  <a:srgbClr val="FFFFFF"/>
                </a:solidFill>
                <a:latin typeface="Arial"/>
                <a:cs typeface="Arial"/>
              </a:rPr>
              <a:t> </a:t>
            </a:r>
            <a:r>
              <a:rPr lang="en-US" sz="2400" b="1" spc="-5" dirty="0" err="1">
                <a:solidFill>
                  <a:srgbClr val="FFFFFF"/>
                </a:solidFill>
                <a:latin typeface="Arial"/>
                <a:cs typeface="Arial"/>
              </a:rPr>
              <a:t>suất</a:t>
            </a:r>
            <a:r>
              <a:rPr lang="en-US" sz="2400" b="1" spc="-5" dirty="0">
                <a:solidFill>
                  <a:srgbClr val="FFFFFF"/>
                </a:solidFill>
                <a:latin typeface="Arial"/>
                <a:cs typeface="Arial"/>
              </a:rPr>
              <a:t> </a:t>
            </a:r>
            <a:r>
              <a:rPr lang="en-US" sz="2400" b="1" spc="-5" dirty="0" smtClean="0">
                <a:solidFill>
                  <a:srgbClr val="FFFFFF"/>
                </a:solidFill>
                <a:latin typeface="Arial"/>
                <a:cs typeface="Arial"/>
              </a:rPr>
              <a:t> </a:t>
            </a:r>
          </a:p>
          <a:p>
            <a:pPr algn="ctr">
              <a:lnSpc>
                <a:spcPct val="100000"/>
              </a:lnSpc>
              <a:spcBef>
                <a:spcPts val="95"/>
              </a:spcBef>
            </a:pPr>
            <a:endParaRPr lang="en-US" dirty="0" smtClean="0"/>
          </a:p>
          <a:p>
            <a:pPr algn="ctr">
              <a:lnSpc>
                <a:spcPct val="150000"/>
              </a:lnSpc>
              <a:spcBef>
                <a:spcPts val="95"/>
              </a:spcBef>
            </a:pPr>
            <a:r>
              <a:rPr lang="vi-VN" sz="1400" dirty="0" smtClean="0"/>
              <a:t>RealVNC </a:t>
            </a:r>
            <a:r>
              <a:rPr lang="vi-VN" sz="1400" dirty="0"/>
              <a:t>tối ưu hóa mạng của người dùng, khiến cho tốc điều khiển một cách nhanh chóng, như thể người dùng đang sử dụng máy tính của mình</a:t>
            </a:r>
            <a:endParaRPr sz="1400" dirty="0">
              <a:latin typeface="Arial"/>
              <a:cs typeface="Arial"/>
            </a:endParaRPr>
          </a:p>
        </p:txBody>
      </p:sp>
      <p:sp>
        <p:nvSpPr>
          <p:cNvPr id="18" name="object 18"/>
          <p:cNvSpPr txBox="1"/>
          <p:nvPr/>
        </p:nvSpPr>
        <p:spPr>
          <a:xfrm>
            <a:off x="6860288" y="985385"/>
            <a:ext cx="2883535" cy="1745991"/>
          </a:xfrm>
          <a:prstGeom prst="rect">
            <a:avLst/>
          </a:prstGeom>
        </p:spPr>
        <p:txBody>
          <a:bodyPr vert="horz" wrap="square" lIns="0" tIns="12065" rIns="0" bIns="0" rtlCol="0">
            <a:spAutoFit/>
          </a:bodyPr>
          <a:lstStyle/>
          <a:p>
            <a:pPr algn="ctr">
              <a:spcBef>
                <a:spcPts val="95"/>
              </a:spcBef>
            </a:pPr>
            <a:r>
              <a:rPr lang="en-US" sz="2400" b="1" spc="-5" dirty="0" err="1" smtClean="0">
                <a:solidFill>
                  <a:srgbClr val="FFFFFF"/>
                </a:solidFill>
                <a:latin typeface="Arial"/>
                <a:cs typeface="Arial"/>
              </a:rPr>
              <a:t>Hỗ</a:t>
            </a:r>
            <a:r>
              <a:rPr lang="en-US" sz="2400" b="1" spc="-5" dirty="0" smtClean="0">
                <a:solidFill>
                  <a:srgbClr val="FFFFFF"/>
                </a:solidFill>
                <a:latin typeface="Arial"/>
                <a:cs typeface="Arial"/>
              </a:rPr>
              <a:t> </a:t>
            </a:r>
            <a:r>
              <a:rPr lang="en-US" sz="2400" b="1" spc="-5" dirty="0" err="1">
                <a:solidFill>
                  <a:srgbClr val="FFFFFF"/>
                </a:solidFill>
                <a:latin typeface="Arial"/>
                <a:cs typeface="Arial"/>
              </a:rPr>
              <a:t>trợ</a:t>
            </a:r>
            <a:r>
              <a:rPr lang="en-US" sz="2400" b="1" spc="-5" dirty="0">
                <a:solidFill>
                  <a:srgbClr val="FFFFFF"/>
                </a:solidFill>
                <a:latin typeface="Arial"/>
                <a:cs typeface="Arial"/>
              </a:rPr>
              <a:t> </a:t>
            </a:r>
            <a:r>
              <a:rPr lang="en-US" sz="2400" b="1" spc="-5" dirty="0" err="1">
                <a:solidFill>
                  <a:srgbClr val="FFFFFF"/>
                </a:solidFill>
                <a:latin typeface="Arial"/>
                <a:cs typeface="Arial"/>
              </a:rPr>
              <a:t>đa</a:t>
            </a:r>
            <a:r>
              <a:rPr lang="en-US" sz="2400" b="1" spc="-5" dirty="0">
                <a:solidFill>
                  <a:srgbClr val="FFFFFF"/>
                </a:solidFill>
                <a:latin typeface="Arial"/>
                <a:cs typeface="Arial"/>
              </a:rPr>
              <a:t> </a:t>
            </a:r>
            <a:r>
              <a:rPr lang="en-US" sz="2400" b="1" spc="-5" dirty="0" err="1">
                <a:solidFill>
                  <a:srgbClr val="FFFFFF"/>
                </a:solidFill>
                <a:latin typeface="Arial"/>
                <a:cs typeface="Arial"/>
              </a:rPr>
              <a:t>nền</a:t>
            </a:r>
            <a:r>
              <a:rPr lang="en-US" sz="2400" b="1" spc="-5" dirty="0">
                <a:solidFill>
                  <a:srgbClr val="FFFFFF"/>
                </a:solidFill>
                <a:latin typeface="Arial"/>
                <a:cs typeface="Arial"/>
              </a:rPr>
              <a:t> </a:t>
            </a:r>
            <a:r>
              <a:rPr lang="en-US" sz="2400" b="1" spc="-5" dirty="0" err="1" smtClean="0">
                <a:solidFill>
                  <a:srgbClr val="FFFFFF"/>
                </a:solidFill>
                <a:latin typeface="Arial"/>
                <a:cs typeface="Arial"/>
              </a:rPr>
              <a:t>tảng</a:t>
            </a:r>
            <a:endParaRPr lang="en-US" sz="2400" b="1" spc="-5" dirty="0" smtClean="0">
              <a:solidFill>
                <a:srgbClr val="FFFFFF"/>
              </a:solidFill>
              <a:latin typeface="Arial"/>
              <a:cs typeface="Arial"/>
            </a:endParaRPr>
          </a:p>
          <a:p>
            <a:pPr algn="ctr">
              <a:spcBef>
                <a:spcPts val="95"/>
              </a:spcBef>
            </a:pPr>
            <a:endParaRPr lang="en-US" sz="2400" b="1" spc="-5" dirty="0" smtClean="0">
              <a:solidFill>
                <a:srgbClr val="FFFFFF"/>
              </a:solidFill>
              <a:latin typeface="Arial"/>
              <a:cs typeface="Arial"/>
            </a:endParaRPr>
          </a:p>
          <a:p>
            <a:pPr algn="ctr">
              <a:lnSpc>
                <a:spcPct val="150000"/>
              </a:lnSpc>
              <a:spcBef>
                <a:spcPts val="95"/>
              </a:spcBef>
            </a:pPr>
            <a:r>
              <a:rPr lang="vi-VN" sz="1400" spc="-5" dirty="0" smtClean="0">
                <a:latin typeface="Arial"/>
                <a:cs typeface="Arial"/>
              </a:rPr>
              <a:t>RealVNC </a:t>
            </a:r>
            <a:r>
              <a:rPr lang="vi-VN" sz="1400" spc="-5" dirty="0">
                <a:latin typeface="Arial"/>
                <a:cs typeface="Arial"/>
              </a:rPr>
              <a:t>hỗ trợ đa nền đảng như các hệ điều hành Windows, Mac, Linux, Raspberry Pi, iOS và Android</a:t>
            </a:r>
            <a:endParaRPr sz="1400" dirty="0">
              <a:latin typeface="Arial"/>
              <a:cs typeface="Arial"/>
            </a:endParaRPr>
          </a:p>
        </p:txBody>
      </p:sp>
      <p:sp>
        <p:nvSpPr>
          <p:cNvPr id="19" name="object 19"/>
          <p:cNvSpPr txBox="1"/>
          <p:nvPr/>
        </p:nvSpPr>
        <p:spPr>
          <a:xfrm>
            <a:off x="404240" y="3494278"/>
            <a:ext cx="2484120" cy="2056332"/>
          </a:xfrm>
          <a:prstGeom prst="rect">
            <a:avLst/>
          </a:prstGeom>
        </p:spPr>
        <p:txBody>
          <a:bodyPr vert="horz" wrap="square" lIns="0" tIns="12065" rIns="0" bIns="0" rtlCol="0">
            <a:spAutoFit/>
          </a:bodyPr>
          <a:lstStyle/>
          <a:p>
            <a:pPr algn="ctr">
              <a:lnSpc>
                <a:spcPct val="100000"/>
              </a:lnSpc>
              <a:spcBef>
                <a:spcPts val="95"/>
              </a:spcBef>
            </a:pPr>
            <a:r>
              <a:rPr lang="en-US" sz="2400" b="1" spc="-10" dirty="0" err="1" smtClean="0">
                <a:solidFill>
                  <a:srgbClr val="FFFFFF"/>
                </a:solidFill>
                <a:latin typeface="Arial"/>
                <a:cs typeface="Arial"/>
              </a:rPr>
              <a:t>Hỗ</a:t>
            </a:r>
            <a:r>
              <a:rPr lang="en-US" sz="2400" b="1" spc="-10" dirty="0" smtClean="0">
                <a:solidFill>
                  <a:srgbClr val="FFFFFF"/>
                </a:solidFill>
                <a:latin typeface="Arial"/>
                <a:cs typeface="Arial"/>
              </a:rPr>
              <a:t> </a:t>
            </a:r>
            <a:r>
              <a:rPr lang="en-US" sz="2400" b="1" spc="-10" dirty="0" err="1">
                <a:solidFill>
                  <a:srgbClr val="FFFFFF"/>
                </a:solidFill>
                <a:latin typeface="Arial"/>
                <a:cs typeface="Arial"/>
              </a:rPr>
              <a:t>trợ</a:t>
            </a:r>
            <a:r>
              <a:rPr lang="en-US" sz="2400" b="1" spc="-10" dirty="0">
                <a:solidFill>
                  <a:srgbClr val="FFFFFF"/>
                </a:solidFill>
                <a:latin typeface="Arial"/>
                <a:cs typeface="Arial"/>
              </a:rPr>
              <a:t> </a:t>
            </a:r>
            <a:r>
              <a:rPr lang="en-US" sz="2400" b="1" spc="-10" dirty="0" err="1">
                <a:solidFill>
                  <a:srgbClr val="FFFFFF"/>
                </a:solidFill>
                <a:latin typeface="Arial"/>
                <a:cs typeface="Arial"/>
              </a:rPr>
              <a:t>đa</a:t>
            </a:r>
            <a:r>
              <a:rPr lang="en-US" sz="2400" b="1" spc="-10" dirty="0">
                <a:solidFill>
                  <a:srgbClr val="FFFFFF"/>
                </a:solidFill>
                <a:latin typeface="Arial"/>
                <a:cs typeface="Arial"/>
              </a:rPr>
              <a:t> </a:t>
            </a:r>
            <a:r>
              <a:rPr lang="en-US" sz="2400" b="1" spc="-10" dirty="0" err="1" smtClean="0">
                <a:solidFill>
                  <a:srgbClr val="FFFFFF"/>
                </a:solidFill>
                <a:latin typeface="Arial"/>
                <a:cs typeface="Arial"/>
              </a:rPr>
              <a:t>ngôn</a:t>
            </a:r>
            <a:r>
              <a:rPr lang="en-US" sz="2400" b="1" spc="-10" dirty="0" smtClean="0">
                <a:solidFill>
                  <a:srgbClr val="FFFFFF"/>
                </a:solidFill>
                <a:latin typeface="Arial"/>
                <a:cs typeface="Arial"/>
              </a:rPr>
              <a:t> </a:t>
            </a:r>
            <a:r>
              <a:rPr lang="en-US" sz="2400" b="1" spc="-10" dirty="0" err="1" smtClean="0">
                <a:solidFill>
                  <a:srgbClr val="FFFFFF"/>
                </a:solidFill>
                <a:latin typeface="Arial"/>
                <a:cs typeface="Arial"/>
              </a:rPr>
              <a:t>ngữ</a:t>
            </a:r>
            <a:r>
              <a:rPr lang="en-US" sz="2400" b="1" spc="-10" dirty="0" smtClean="0">
                <a:solidFill>
                  <a:srgbClr val="FFFFFF"/>
                </a:solidFill>
                <a:latin typeface="Arial"/>
                <a:cs typeface="Arial"/>
              </a:rPr>
              <a:t> </a:t>
            </a:r>
            <a:endParaRPr lang="en-US" sz="2500" b="1" spc="-10" dirty="0" smtClean="0">
              <a:solidFill>
                <a:srgbClr val="FFFFFF"/>
              </a:solidFill>
              <a:latin typeface="Arial"/>
              <a:cs typeface="Arial"/>
            </a:endParaRPr>
          </a:p>
          <a:p>
            <a:pPr algn="ctr">
              <a:lnSpc>
                <a:spcPct val="150000"/>
              </a:lnSpc>
              <a:spcBef>
                <a:spcPts val="95"/>
              </a:spcBef>
            </a:pPr>
            <a:r>
              <a:rPr lang="en-US" sz="1400" spc="-5" dirty="0" err="1" smtClean="0">
                <a:latin typeface="Arial"/>
                <a:cs typeface="Arial"/>
              </a:rPr>
              <a:t>Ngoài</a:t>
            </a:r>
            <a:r>
              <a:rPr lang="en-US" sz="1400" spc="-5" dirty="0" smtClean="0">
                <a:latin typeface="Arial"/>
                <a:cs typeface="Arial"/>
              </a:rPr>
              <a:t> </a:t>
            </a:r>
            <a:r>
              <a:rPr lang="en-US" sz="1400" spc="-5" dirty="0" err="1" smtClean="0">
                <a:latin typeface="Arial"/>
                <a:cs typeface="Arial"/>
              </a:rPr>
              <a:t>tiếng</a:t>
            </a:r>
            <a:r>
              <a:rPr lang="en-US" sz="1400" spc="-5" dirty="0" smtClean="0">
                <a:latin typeface="Arial"/>
                <a:cs typeface="Arial"/>
              </a:rPr>
              <a:t> </a:t>
            </a:r>
            <a:r>
              <a:rPr lang="en-US" sz="1400" spc="-5" dirty="0" err="1" smtClean="0">
                <a:latin typeface="Arial"/>
                <a:cs typeface="Arial"/>
              </a:rPr>
              <a:t>Anh</a:t>
            </a:r>
            <a:r>
              <a:rPr lang="en-US" sz="1400" spc="-5" dirty="0" smtClean="0">
                <a:latin typeface="Arial"/>
                <a:cs typeface="Arial"/>
              </a:rPr>
              <a:t>, VNC Connect </a:t>
            </a:r>
            <a:r>
              <a:rPr lang="en-US" sz="1400" spc="-5" dirty="0" err="1" smtClean="0">
                <a:latin typeface="Arial"/>
                <a:cs typeface="Arial"/>
              </a:rPr>
              <a:t>có</a:t>
            </a:r>
            <a:r>
              <a:rPr lang="en-US" sz="1400" spc="-5" dirty="0" smtClean="0">
                <a:latin typeface="Arial"/>
                <a:cs typeface="Arial"/>
              </a:rPr>
              <a:t> </a:t>
            </a:r>
            <a:r>
              <a:rPr lang="en-US" sz="1400" spc="-5" dirty="0" err="1" smtClean="0">
                <a:latin typeface="Arial"/>
                <a:cs typeface="Arial"/>
              </a:rPr>
              <a:t>sẵn</a:t>
            </a:r>
            <a:r>
              <a:rPr lang="en-US" sz="1400" spc="-5" dirty="0" smtClean="0">
                <a:latin typeface="Arial"/>
                <a:cs typeface="Arial"/>
              </a:rPr>
              <a:t> </a:t>
            </a:r>
            <a:r>
              <a:rPr lang="en-US" sz="1400" spc="-5" dirty="0" err="1" smtClean="0">
                <a:latin typeface="Arial"/>
                <a:cs typeface="Arial"/>
              </a:rPr>
              <a:t>bằng</a:t>
            </a:r>
            <a:r>
              <a:rPr lang="en-US" sz="1400" spc="-5" dirty="0" smtClean="0">
                <a:latin typeface="Arial"/>
                <a:cs typeface="Arial"/>
              </a:rPr>
              <a:t> </a:t>
            </a:r>
            <a:r>
              <a:rPr lang="en-US" sz="1400" spc="-5" dirty="0" err="1" smtClean="0">
                <a:latin typeface="Arial"/>
                <a:cs typeface="Arial"/>
              </a:rPr>
              <a:t>tiếng</a:t>
            </a:r>
            <a:r>
              <a:rPr lang="en-US" sz="1400" spc="-5" dirty="0" smtClean="0">
                <a:latin typeface="Arial"/>
                <a:cs typeface="Arial"/>
              </a:rPr>
              <a:t> </a:t>
            </a:r>
            <a:r>
              <a:rPr lang="en-US" sz="1400" spc="-5" dirty="0" err="1" smtClean="0">
                <a:latin typeface="Arial"/>
                <a:cs typeface="Arial"/>
              </a:rPr>
              <a:t>Pháp</a:t>
            </a:r>
            <a:r>
              <a:rPr lang="en-US" sz="1400" spc="-5" dirty="0" smtClean="0">
                <a:latin typeface="Arial"/>
                <a:cs typeface="Arial"/>
              </a:rPr>
              <a:t>, </a:t>
            </a:r>
            <a:r>
              <a:rPr lang="en-US" sz="1400" spc="-5" dirty="0" err="1" smtClean="0">
                <a:latin typeface="Arial"/>
                <a:cs typeface="Arial"/>
              </a:rPr>
              <a:t>Đức</a:t>
            </a:r>
            <a:r>
              <a:rPr lang="en-US" sz="1400" spc="-5" dirty="0" smtClean="0">
                <a:latin typeface="Arial"/>
                <a:cs typeface="Arial"/>
              </a:rPr>
              <a:t>, </a:t>
            </a:r>
            <a:r>
              <a:rPr lang="en-US" sz="1400" spc="-5" dirty="0" err="1" smtClean="0">
                <a:latin typeface="Arial"/>
                <a:cs typeface="Arial"/>
              </a:rPr>
              <a:t>Tây</a:t>
            </a:r>
            <a:r>
              <a:rPr lang="en-US" sz="1400" spc="-5" dirty="0" smtClean="0">
                <a:latin typeface="Arial"/>
                <a:cs typeface="Arial"/>
              </a:rPr>
              <a:t> Ban </a:t>
            </a:r>
            <a:r>
              <a:rPr lang="en-US" sz="1400" spc="-5" dirty="0" err="1" smtClean="0">
                <a:latin typeface="Arial"/>
                <a:cs typeface="Arial"/>
              </a:rPr>
              <a:t>Nha</a:t>
            </a:r>
            <a:r>
              <a:rPr lang="en-US" sz="1400" spc="-5" dirty="0" smtClean="0">
                <a:latin typeface="Arial"/>
                <a:cs typeface="Arial"/>
              </a:rPr>
              <a:t> </a:t>
            </a:r>
            <a:r>
              <a:rPr lang="en-US" sz="1400" spc="-5" dirty="0" err="1" smtClean="0">
                <a:latin typeface="Arial"/>
                <a:cs typeface="Arial"/>
              </a:rPr>
              <a:t>và</a:t>
            </a:r>
            <a:r>
              <a:rPr lang="en-US" sz="1400" spc="-5" dirty="0" smtClean="0">
                <a:latin typeface="Arial"/>
                <a:cs typeface="Arial"/>
              </a:rPr>
              <a:t> </a:t>
            </a:r>
            <a:r>
              <a:rPr lang="en-US" sz="1400" spc="-5" dirty="0" err="1" smtClean="0">
                <a:latin typeface="Arial"/>
                <a:cs typeface="Arial"/>
              </a:rPr>
              <a:t>Bồ</a:t>
            </a:r>
            <a:r>
              <a:rPr lang="en-US" sz="1400" spc="-5" dirty="0" smtClean="0">
                <a:latin typeface="Arial"/>
                <a:cs typeface="Arial"/>
              </a:rPr>
              <a:t> </a:t>
            </a:r>
            <a:r>
              <a:rPr lang="en-US" sz="1400" spc="-5" dirty="0" err="1" smtClean="0">
                <a:latin typeface="Arial"/>
                <a:cs typeface="Arial"/>
              </a:rPr>
              <a:t>Đào</a:t>
            </a:r>
            <a:r>
              <a:rPr lang="en-US" sz="1400" spc="-5" dirty="0" smtClean="0">
                <a:latin typeface="Arial"/>
                <a:cs typeface="Arial"/>
              </a:rPr>
              <a:t> </a:t>
            </a:r>
            <a:r>
              <a:rPr lang="en-US" sz="1400" spc="-5" dirty="0" err="1" smtClean="0">
                <a:latin typeface="Arial"/>
                <a:cs typeface="Arial"/>
              </a:rPr>
              <a:t>Nha</a:t>
            </a:r>
            <a:r>
              <a:rPr lang="en-US" sz="1400" spc="-5" dirty="0" smtClean="0">
                <a:latin typeface="Arial"/>
                <a:cs typeface="Arial"/>
              </a:rPr>
              <a:t> Brazil</a:t>
            </a:r>
            <a:endParaRPr sz="1400" dirty="0">
              <a:latin typeface="Arial"/>
              <a:cs typeface="Arial"/>
            </a:endParaRPr>
          </a:p>
        </p:txBody>
      </p:sp>
      <p:sp>
        <p:nvSpPr>
          <p:cNvPr id="20" name="object 20"/>
          <p:cNvSpPr txBox="1"/>
          <p:nvPr/>
        </p:nvSpPr>
        <p:spPr>
          <a:xfrm>
            <a:off x="3860800" y="3494278"/>
            <a:ext cx="2438399" cy="319959"/>
          </a:xfrm>
          <a:prstGeom prst="rect">
            <a:avLst/>
          </a:prstGeom>
        </p:spPr>
        <p:txBody>
          <a:bodyPr vert="horz" wrap="square" lIns="0" tIns="12065" rIns="0" bIns="0" rtlCol="0">
            <a:spAutoFit/>
          </a:bodyPr>
          <a:lstStyle/>
          <a:p>
            <a:pPr marL="12700" algn="ctr">
              <a:lnSpc>
                <a:spcPct val="100000"/>
              </a:lnSpc>
              <a:spcBef>
                <a:spcPts val="95"/>
              </a:spcBef>
            </a:pPr>
            <a:r>
              <a:rPr lang="en-US" sz="2000" b="1" spc="-20" dirty="0" err="1" smtClean="0">
                <a:solidFill>
                  <a:srgbClr val="FFFFFF"/>
                </a:solidFill>
                <a:latin typeface="Arial"/>
                <a:cs typeface="Arial"/>
              </a:rPr>
              <a:t>Triển</a:t>
            </a:r>
            <a:r>
              <a:rPr lang="en-US" sz="2000" b="1" spc="-20" dirty="0" smtClean="0">
                <a:solidFill>
                  <a:srgbClr val="FFFFFF"/>
                </a:solidFill>
                <a:latin typeface="Arial"/>
                <a:cs typeface="Arial"/>
              </a:rPr>
              <a:t> </a:t>
            </a:r>
            <a:r>
              <a:rPr lang="en-US" sz="2000" b="1" spc="-20" dirty="0" err="1">
                <a:solidFill>
                  <a:srgbClr val="FFFFFF"/>
                </a:solidFill>
                <a:latin typeface="Arial"/>
                <a:cs typeface="Arial"/>
              </a:rPr>
              <a:t>khai</a:t>
            </a:r>
            <a:r>
              <a:rPr lang="en-US" sz="2000" b="1" spc="-20" dirty="0">
                <a:solidFill>
                  <a:srgbClr val="FFFFFF"/>
                </a:solidFill>
                <a:latin typeface="Arial"/>
                <a:cs typeface="Arial"/>
              </a:rPr>
              <a:t> </a:t>
            </a:r>
            <a:r>
              <a:rPr lang="en-US" sz="2000" b="1" spc="-20" dirty="0" err="1">
                <a:solidFill>
                  <a:srgbClr val="FFFFFF"/>
                </a:solidFill>
                <a:latin typeface="Arial"/>
                <a:cs typeface="Arial"/>
              </a:rPr>
              <a:t>từ</a:t>
            </a:r>
            <a:r>
              <a:rPr lang="en-US" sz="2000" b="1" spc="-20" dirty="0">
                <a:solidFill>
                  <a:srgbClr val="FFFFFF"/>
                </a:solidFill>
                <a:latin typeface="Arial"/>
                <a:cs typeface="Arial"/>
              </a:rPr>
              <a:t> </a:t>
            </a:r>
            <a:r>
              <a:rPr lang="en-US" sz="2000" b="1" spc="-20" dirty="0" err="1">
                <a:solidFill>
                  <a:srgbClr val="FFFFFF"/>
                </a:solidFill>
                <a:latin typeface="Arial"/>
                <a:cs typeface="Arial"/>
              </a:rPr>
              <a:t>xa</a:t>
            </a:r>
            <a:r>
              <a:rPr lang="en-US" sz="2000" b="1" spc="-20" dirty="0">
                <a:solidFill>
                  <a:srgbClr val="FFFFFF"/>
                </a:solidFill>
                <a:latin typeface="Arial"/>
                <a:cs typeface="Arial"/>
              </a:rPr>
              <a:t> </a:t>
            </a:r>
            <a:endParaRPr sz="2000" dirty="0">
              <a:latin typeface="Arial"/>
              <a:cs typeface="Arial"/>
            </a:endParaRPr>
          </a:p>
        </p:txBody>
      </p:sp>
      <p:sp>
        <p:nvSpPr>
          <p:cNvPr id="21" name="object 21"/>
          <p:cNvSpPr txBox="1"/>
          <p:nvPr/>
        </p:nvSpPr>
        <p:spPr>
          <a:xfrm>
            <a:off x="6852598" y="3426314"/>
            <a:ext cx="2883534" cy="627736"/>
          </a:xfrm>
          <a:prstGeom prst="rect">
            <a:avLst/>
          </a:prstGeom>
        </p:spPr>
        <p:txBody>
          <a:bodyPr vert="horz" wrap="square" lIns="0" tIns="12065" rIns="0" bIns="0" rtlCol="0">
            <a:spAutoFit/>
          </a:bodyPr>
          <a:lstStyle/>
          <a:p>
            <a:pPr marL="12700" algn="ctr">
              <a:lnSpc>
                <a:spcPct val="100000"/>
              </a:lnSpc>
              <a:spcBef>
                <a:spcPts val="95"/>
              </a:spcBef>
            </a:pPr>
            <a:r>
              <a:rPr lang="en-US" sz="2000" b="1" spc="-5" dirty="0" err="1" smtClean="0">
                <a:solidFill>
                  <a:srgbClr val="FFFFFF"/>
                </a:solidFill>
                <a:latin typeface="Arial"/>
                <a:cs typeface="Arial"/>
              </a:rPr>
              <a:t>Quản</a:t>
            </a:r>
            <a:r>
              <a:rPr lang="en-US" sz="2000" b="1" spc="-5" dirty="0" smtClean="0">
                <a:solidFill>
                  <a:srgbClr val="FFFFFF"/>
                </a:solidFill>
                <a:latin typeface="Arial"/>
                <a:cs typeface="Arial"/>
              </a:rPr>
              <a:t> </a:t>
            </a:r>
            <a:r>
              <a:rPr lang="en-US" sz="2000" b="1" spc="-5" dirty="0" err="1">
                <a:solidFill>
                  <a:srgbClr val="FFFFFF"/>
                </a:solidFill>
                <a:latin typeface="Arial"/>
                <a:cs typeface="Arial"/>
              </a:rPr>
              <a:t>lý</a:t>
            </a:r>
            <a:r>
              <a:rPr lang="en-US" sz="2000" b="1" spc="-5" dirty="0">
                <a:solidFill>
                  <a:srgbClr val="FFFFFF"/>
                </a:solidFill>
                <a:latin typeface="Arial"/>
                <a:cs typeface="Arial"/>
              </a:rPr>
              <a:t> </a:t>
            </a:r>
            <a:r>
              <a:rPr lang="en-US" sz="2000" b="1" spc="-5" dirty="0" err="1">
                <a:solidFill>
                  <a:srgbClr val="FFFFFF"/>
                </a:solidFill>
                <a:latin typeface="Arial"/>
                <a:cs typeface="Arial"/>
              </a:rPr>
              <a:t>nhóm</a:t>
            </a:r>
            <a:r>
              <a:rPr lang="en-US" sz="2000" b="1" spc="-5" dirty="0">
                <a:solidFill>
                  <a:srgbClr val="FFFFFF"/>
                </a:solidFill>
                <a:latin typeface="Arial"/>
                <a:cs typeface="Arial"/>
              </a:rPr>
              <a:t> </a:t>
            </a:r>
            <a:r>
              <a:rPr lang="en-US" sz="2000" b="1" spc="-5" dirty="0" err="1">
                <a:solidFill>
                  <a:srgbClr val="FFFFFF"/>
                </a:solidFill>
                <a:latin typeface="Arial"/>
                <a:cs typeface="Arial"/>
              </a:rPr>
              <a:t>trực</a:t>
            </a:r>
            <a:r>
              <a:rPr lang="en-US" sz="2000" b="1" spc="-5" dirty="0">
                <a:solidFill>
                  <a:srgbClr val="FFFFFF"/>
                </a:solidFill>
                <a:latin typeface="Arial"/>
                <a:cs typeface="Arial"/>
              </a:rPr>
              <a:t> </a:t>
            </a:r>
            <a:r>
              <a:rPr lang="en-US" sz="2000" b="1" spc="-5" dirty="0" err="1">
                <a:solidFill>
                  <a:srgbClr val="FFFFFF"/>
                </a:solidFill>
                <a:latin typeface="Arial"/>
                <a:cs typeface="Arial"/>
              </a:rPr>
              <a:t>tuyến</a:t>
            </a:r>
            <a:r>
              <a:rPr lang="en-US" sz="2000" b="1" spc="-5" dirty="0">
                <a:solidFill>
                  <a:srgbClr val="FFFFFF"/>
                </a:solidFill>
                <a:latin typeface="Arial"/>
                <a:cs typeface="Arial"/>
              </a:rPr>
              <a:t> </a:t>
            </a:r>
            <a:endParaRPr lang="en-US" sz="2000" b="1" spc="-5" dirty="0" smtClean="0">
              <a:solidFill>
                <a:srgbClr val="FFFFFF"/>
              </a:solidFill>
              <a:latin typeface="Arial"/>
              <a:cs typeface="Arial"/>
            </a:endParaRPr>
          </a:p>
        </p:txBody>
      </p:sp>
    </p:spTree>
    <p:extLst>
      <p:ext uri="{BB962C8B-B14F-4D97-AF65-F5344CB8AC3E}">
        <p14:creationId xmlns:p14="http://schemas.microsoft.com/office/powerpoint/2010/main" val="1971966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6</a:t>
            </a:r>
            <a:endParaRPr sz="900">
              <a:latin typeface="Arial"/>
              <a:cs typeface="Arial"/>
            </a:endParaRPr>
          </a:p>
        </p:txBody>
      </p:sp>
      <p:sp>
        <p:nvSpPr>
          <p:cNvPr id="3" name="object 3"/>
          <p:cNvSpPr/>
          <p:nvPr/>
        </p:nvSpPr>
        <p:spPr>
          <a:xfrm>
            <a:off x="167637" y="823053"/>
            <a:ext cx="3095752" cy="923703"/>
          </a:xfrm>
          <a:custGeom>
            <a:avLst/>
            <a:gdLst/>
            <a:ahLst/>
            <a:cxnLst/>
            <a:rect l="l" t="t" r="r" b="b"/>
            <a:pathLst>
              <a:path w="2525395" h="652780">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46546A"/>
          </a:solidFill>
        </p:spPr>
        <p:txBody>
          <a:bodyPr wrap="square" lIns="0" tIns="0" rIns="0" bIns="0" rtlCol="0"/>
          <a:lstStyle/>
          <a:p>
            <a:endParaRPr/>
          </a:p>
        </p:txBody>
      </p:sp>
      <p:grpSp>
        <p:nvGrpSpPr>
          <p:cNvPr id="4" name="object 4"/>
          <p:cNvGrpSpPr/>
          <p:nvPr/>
        </p:nvGrpSpPr>
        <p:grpSpPr>
          <a:xfrm>
            <a:off x="83819" y="321563"/>
            <a:ext cx="320040" cy="285115"/>
            <a:chOff x="83819" y="321563"/>
            <a:chExt cx="320040" cy="285115"/>
          </a:xfrm>
        </p:grpSpPr>
        <p:sp>
          <p:nvSpPr>
            <p:cNvPr id="5" name="object 5"/>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6" name="object 6"/>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7" name="object 7"/>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8" name="object 8"/>
          <p:cNvSpPr/>
          <p:nvPr/>
        </p:nvSpPr>
        <p:spPr>
          <a:xfrm>
            <a:off x="3543837" y="823053"/>
            <a:ext cx="2983963" cy="923703"/>
          </a:xfrm>
          <a:custGeom>
            <a:avLst/>
            <a:gdLst/>
            <a:ahLst/>
            <a:cxnLst/>
            <a:rect l="l" t="t" r="r" b="b"/>
            <a:pathLst>
              <a:path w="2560320" h="652780">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1386B0"/>
          </a:solidFill>
        </p:spPr>
        <p:txBody>
          <a:bodyPr wrap="square" lIns="0" tIns="0" rIns="0" bIns="0" rtlCol="0"/>
          <a:lstStyle/>
          <a:p>
            <a:endParaRPr/>
          </a:p>
        </p:txBody>
      </p:sp>
      <p:sp>
        <p:nvSpPr>
          <p:cNvPr id="9" name="object 9"/>
          <p:cNvSpPr/>
          <p:nvPr/>
        </p:nvSpPr>
        <p:spPr>
          <a:xfrm>
            <a:off x="6756400" y="823054"/>
            <a:ext cx="3041712" cy="923702"/>
          </a:xfrm>
          <a:custGeom>
            <a:avLst/>
            <a:gdLst/>
            <a:ahLst/>
            <a:cxnLst/>
            <a:rect l="l" t="t" r="r" b="b"/>
            <a:pathLst>
              <a:path w="2560320" h="652780">
                <a:moveTo>
                  <a:pt x="2234183" y="0"/>
                </a:moveTo>
                <a:lnTo>
                  <a:pt x="326135"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5" y="652272"/>
                </a:lnTo>
                <a:lnTo>
                  <a:pt x="2234183"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3" y="0"/>
                </a:lnTo>
                <a:close/>
              </a:path>
            </a:pathLst>
          </a:custGeom>
          <a:solidFill>
            <a:srgbClr val="44BD9B"/>
          </a:solidFill>
        </p:spPr>
        <p:txBody>
          <a:bodyPr wrap="square" lIns="0" tIns="0" rIns="0" bIns="0" rtlCol="0"/>
          <a:lstStyle/>
          <a:p>
            <a:endParaRPr/>
          </a:p>
        </p:txBody>
      </p:sp>
      <p:sp>
        <p:nvSpPr>
          <p:cNvPr id="13" name="object 13"/>
          <p:cNvSpPr txBox="1">
            <a:spLocks noGrp="1"/>
          </p:cNvSpPr>
          <p:nvPr>
            <p:ph type="title"/>
          </p:nvPr>
        </p:nvSpPr>
        <p:spPr>
          <a:xfrm>
            <a:off x="490219" y="124335"/>
            <a:ext cx="3894454" cy="779701"/>
          </a:xfrm>
          <a:prstGeom prst="rect">
            <a:avLst/>
          </a:prstGeom>
        </p:spPr>
        <p:txBody>
          <a:bodyPr vert="horz" wrap="square" lIns="0" tIns="127000" rIns="0" bIns="0" rtlCol="0">
            <a:spAutoFit/>
          </a:bodyPr>
          <a:lstStyle/>
          <a:p>
            <a:pPr marL="12700">
              <a:lnSpc>
                <a:spcPct val="100000"/>
              </a:lnSpc>
              <a:spcBef>
                <a:spcPts val="1000"/>
              </a:spcBef>
            </a:pPr>
            <a:r>
              <a:rPr lang="en-US" sz="2800" spc="-5" dirty="0" err="1" smtClean="0">
                <a:latin typeface="Arial" panose="020B0604020202020204" pitchFamily="34" charset="0"/>
                <a:cs typeface="Arial" panose="020B0604020202020204" pitchFamily="34" charset="0"/>
              </a:rPr>
              <a:t>Tính</a:t>
            </a:r>
            <a:r>
              <a:rPr lang="en-US" sz="2800" spc="-5" dirty="0" smtClean="0">
                <a:latin typeface="Arial" panose="020B0604020202020204" pitchFamily="34" charset="0"/>
                <a:cs typeface="Arial" panose="020B0604020202020204" pitchFamily="34" charset="0"/>
              </a:rPr>
              <a:t> </a:t>
            </a:r>
            <a:r>
              <a:rPr lang="en-US" sz="2800" spc="-5" dirty="0" err="1" smtClean="0">
                <a:latin typeface="Arial" panose="020B0604020202020204" pitchFamily="34" charset="0"/>
                <a:cs typeface="Arial" panose="020B0604020202020204" pitchFamily="34" charset="0"/>
              </a:rPr>
              <a:t>năng</a:t>
            </a:r>
            <a:r>
              <a:rPr lang="en-US" sz="2800" spc="-5" dirty="0" smtClean="0">
                <a:latin typeface="Arial" panose="020B0604020202020204" pitchFamily="34" charset="0"/>
                <a:cs typeface="Arial" panose="020B0604020202020204" pitchFamily="34" charset="0"/>
              </a:rPr>
              <a:t> </a:t>
            </a:r>
            <a:r>
              <a:rPr lang="en-US" sz="2800" spc="-5" dirty="0" err="1" smtClean="0">
                <a:latin typeface="Arial" panose="020B0604020202020204" pitchFamily="34" charset="0"/>
                <a:cs typeface="Arial" panose="020B0604020202020204" pitchFamily="34" charset="0"/>
              </a:rPr>
              <a:t>chính</a:t>
            </a:r>
            <a:endParaRPr sz="2800" dirty="0">
              <a:latin typeface="Arial" panose="020B0604020202020204" pitchFamily="34" charset="0"/>
              <a:cs typeface="Arial" panose="020B0604020202020204" pitchFamily="34" charset="0"/>
            </a:endParaRPr>
          </a:p>
          <a:p>
            <a:pPr marL="12700">
              <a:lnSpc>
                <a:spcPct val="100000"/>
              </a:lnSpc>
              <a:spcBef>
                <a:spcPts val="440"/>
              </a:spcBef>
            </a:pPr>
            <a:endParaRPr sz="1050" dirty="0">
              <a:latin typeface="Arial" panose="020B0604020202020204" pitchFamily="34" charset="0"/>
              <a:cs typeface="Arial" panose="020B0604020202020204" pitchFamily="34" charset="0"/>
            </a:endParaRPr>
          </a:p>
        </p:txBody>
      </p:sp>
      <p:sp>
        <p:nvSpPr>
          <p:cNvPr id="14" name="object 14"/>
          <p:cNvSpPr txBox="1"/>
          <p:nvPr/>
        </p:nvSpPr>
        <p:spPr>
          <a:xfrm>
            <a:off x="209771" y="904036"/>
            <a:ext cx="3145601" cy="2820644"/>
          </a:xfrm>
          <a:prstGeom prst="rect">
            <a:avLst/>
          </a:prstGeom>
        </p:spPr>
        <p:txBody>
          <a:bodyPr vert="horz" wrap="square" lIns="0" tIns="12065" rIns="0" bIns="0" rtlCol="0">
            <a:spAutoFit/>
          </a:bodyPr>
          <a:lstStyle/>
          <a:p>
            <a:pPr algn="ctr">
              <a:lnSpc>
                <a:spcPct val="100000"/>
              </a:lnSpc>
              <a:spcBef>
                <a:spcPts val="95"/>
              </a:spcBef>
            </a:pPr>
            <a:r>
              <a:rPr lang="en-US" sz="2500" b="1" spc="-5" dirty="0" err="1" smtClean="0">
                <a:solidFill>
                  <a:srgbClr val="FFFFFF"/>
                </a:solidFill>
                <a:latin typeface="Arial"/>
                <a:cs typeface="Arial"/>
              </a:rPr>
              <a:t>Truyền</a:t>
            </a:r>
            <a:r>
              <a:rPr lang="en-US" sz="2500" b="1" spc="-5" dirty="0" smtClean="0">
                <a:solidFill>
                  <a:srgbClr val="FFFFFF"/>
                </a:solidFill>
                <a:latin typeface="Arial"/>
                <a:cs typeface="Arial"/>
              </a:rPr>
              <a:t> </a:t>
            </a:r>
            <a:r>
              <a:rPr lang="en-US" sz="2500" b="1" spc="-5" dirty="0" err="1" smtClean="0">
                <a:solidFill>
                  <a:srgbClr val="FFFFFF"/>
                </a:solidFill>
                <a:latin typeface="Arial"/>
                <a:cs typeface="Arial"/>
              </a:rPr>
              <a:t>tệp</a:t>
            </a:r>
            <a:r>
              <a:rPr lang="en-US" sz="2500" b="1" spc="-5" dirty="0" smtClean="0">
                <a:solidFill>
                  <a:srgbClr val="FFFFFF"/>
                </a:solidFill>
                <a:latin typeface="Arial"/>
                <a:cs typeface="Arial"/>
              </a:rPr>
              <a:t>,</a:t>
            </a:r>
          </a:p>
          <a:p>
            <a:pPr algn="ctr">
              <a:lnSpc>
                <a:spcPct val="100000"/>
              </a:lnSpc>
              <a:spcBef>
                <a:spcPts val="95"/>
              </a:spcBef>
            </a:pPr>
            <a:r>
              <a:rPr lang="en-US" sz="2500" b="1" spc="-5" dirty="0" smtClean="0">
                <a:solidFill>
                  <a:srgbClr val="FFFFFF"/>
                </a:solidFill>
                <a:latin typeface="Arial"/>
                <a:cs typeface="Arial"/>
              </a:rPr>
              <a:t>in </a:t>
            </a:r>
            <a:r>
              <a:rPr lang="en-US" sz="2500" b="1" spc="-5" dirty="0" err="1">
                <a:solidFill>
                  <a:srgbClr val="FFFFFF"/>
                </a:solidFill>
                <a:latin typeface="Arial"/>
                <a:cs typeface="Arial"/>
              </a:rPr>
              <a:t>và</a:t>
            </a:r>
            <a:r>
              <a:rPr lang="en-US" sz="2500" b="1" spc="-5" dirty="0">
                <a:solidFill>
                  <a:srgbClr val="FFFFFF"/>
                </a:solidFill>
                <a:latin typeface="Arial"/>
                <a:cs typeface="Arial"/>
              </a:rPr>
              <a:t> </a:t>
            </a:r>
            <a:r>
              <a:rPr lang="en-US" sz="2500" b="1" spc="-5" dirty="0" err="1">
                <a:solidFill>
                  <a:srgbClr val="FFFFFF"/>
                </a:solidFill>
                <a:latin typeface="Arial"/>
                <a:cs typeface="Arial"/>
              </a:rPr>
              <a:t>trò</a:t>
            </a:r>
            <a:r>
              <a:rPr lang="en-US" sz="2500" b="1" spc="-5" dirty="0">
                <a:solidFill>
                  <a:srgbClr val="FFFFFF"/>
                </a:solidFill>
                <a:latin typeface="Arial"/>
                <a:cs typeface="Arial"/>
              </a:rPr>
              <a:t> </a:t>
            </a:r>
            <a:r>
              <a:rPr lang="en-US" sz="2500" b="1" spc="-5" dirty="0" err="1" smtClean="0">
                <a:solidFill>
                  <a:srgbClr val="FFFFFF"/>
                </a:solidFill>
                <a:latin typeface="Arial"/>
                <a:cs typeface="Arial"/>
              </a:rPr>
              <a:t>chuyện</a:t>
            </a:r>
            <a:endParaRPr lang="en-US" sz="2500" b="1" spc="-5" dirty="0" smtClean="0">
              <a:solidFill>
                <a:srgbClr val="FFFFFF"/>
              </a:solidFill>
              <a:latin typeface="Arial"/>
              <a:cs typeface="Arial"/>
            </a:endParaRPr>
          </a:p>
          <a:p>
            <a:pPr algn="ctr">
              <a:lnSpc>
                <a:spcPct val="100000"/>
              </a:lnSpc>
              <a:spcBef>
                <a:spcPts val="95"/>
              </a:spcBef>
            </a:pPr>
            <a:r>
              <a:rPr lang="en-US" sz="2500" b="1" spc="-5" dirty="0" smtClean="0">
                <a:solidFill>
                  <a:srgbClr val="FFFFFF"/>
                </a:solidFill>
                <a:latin typeface="Arial"/>
                <a:cs typeface="Arial"/>
              </a:rPr>
              <a:t> </a:t>
            </a:r>
          </a:p>
          <a:p>
            <a:pPr algn="ctr">
              <a:lnSpc>
                <a:spcPct val="150000"/>
              </a:lnSpc>
              <a:spcBef>
                <a:spcPts val="95"/>
              </a:spcBef>
            </a:pPr>
            <a:r>
              <a:rPr lang="vi-VN" sz="1400" spc="-5" dirty="0">
                <a:latin typeface="Arial"/>
                <a:cs typeface="Arial"/>
              </a:rPr>
              <a:t>Bạn có thể chuyển tệp qua lại, in tệp trực tiếp đến máy in cục bộ (thay vì máy in được gắn vào máy tính từ xa) và trò chuyện an toàn với những người dùng khác đã đăng nhập cùng lúc với bạn</a:t>
            </a:r>
            <a:endParaRPr sz="1400" dirty="0">
              <a:latin typeface="Arial"/>
              <a:cs typeface="Arial"/>
            </a:endParaRPr>
          </a:p>
        </p:txBody>
      </p:sp>
      <p:sp>
        <p:nvSpPr>
          <p:cNvPr id="17" name="object 17"/>
          <p:cNvSpPr txBox="1"/>
          <p:nvPr/>
        </p:nvSpPr>
        <p:spPr>
          <a:xfrm>
            <a:off x="3701238" y="904036"/>
            <a:ext cx="2669160" cy="2761653"/>
          </a:xfrm>
          <a:prstGeom prst="rect">
            <a:avLst/>
          </a:prstGeom>
        </p:spPr>
        <p:txBody>
          <a:bodyPr vert="horz" wrap="square" lIns="0" tIns="12065" rIns="0" bIns="0" rtlCol="0">
            <a:spAutoFit/>
          </a:bodyPr>
          <a:lstStyle/>
          <a:p>
            <a:pPr algn="ctr">
              <a:spcBef>
                <a:spcPts val="95"/>
              </a:spcBef>
            </a:pPr>
            <a:r>
              <a:rPr lang="en-US" sz="2400" b="1" spc="-5" dirty="0" smtClean="0">
                <a:solidFill>
                  <a:srgbClr val="FFFFFF"/>
                </a:solidFill>
                <a:latin typeface="Arial"/>
                <a:cs typeface="Arial"/>
              </a:rPr>
              <a:t>An </a:t>
            </a:r>
            <a:r>
              <a:rPr lang="en-US" sz="2400" b="1" spc="-5" dirty="0" err="1">
                <a:solidFill>
                  <a:srgbClr val="FFFFFF"/>
                </a:solidFill>
                <a:latin typeface="Arial"/>
                <a:cs typeface="Arial"/>
              </a:rPr>
              <a:t>toàn</a:t>
            </a:r>
            <a:r>
              <a:rPr lang="en-US" sz="2400" b="1" spc="-5" dirty="0">
                <a:solidFill>
                  <a:srgbClr val="FFFFFF"/>
                </a:solidFill>
                <a:latin typeface="Arial"/>
                <a:cs typeface="Arial"/>
              </a:rPr>
              <a:t> </a:t>
            </a:r>
            <a:r>
              <a:rPr lang="en-US" sz="2400" b="1" spc="-5" dirty="0" err="1">
                <a:solidFill>
                  <a:srgbClr val="FFFFFF"/>
                </a:solidFill>
                <a:latin typeface="Arial"/>
                <a:cs typeface="Arial"/>
              </a:rPr>
              <a:t>là</a:t>
            </a:r>
            <a:r>
              <a:rPr lang="en-US" sz="2400" b="1" spc="-5" dirty="0">
                <a:solidFill>
                  <a:srgbClr val="FFFFFF"/>
                </a:solidFill>
                <a:latin typeface="Arial"/>
                <a:cs typeface="Arial"/>
              </a:rPr>
              <a:t> </a:t>
            </a:r>
            <a:r>
              <a:rPr lang="en-US" sz="2400" b="1" spc="-5" dirty="0" err="1">
                <a:solidFill>
                  <a:srgbClr val="FFFFFF"/>
                </a:solidFill>
                <a:latin typeface="Arial"/>
                <a:cs typeface="Arial"/>
              </a:rPr>
              <a:t>trọng</a:t>
            </a:r>
            <a:r>
              <a:rPr lang="en-US" sz="2400" b="1" spc="-5" dirty="0">
                <a:solidFill>
                  <a:srgbClr val="FFFFFF"/>
                </a:solidFill>
                <a:latin typeface="Arial"/>
                <a:cs typeface="Arial"/>
              </a:rPr>
              <a:t> </a:t>
            </a:r>
            <a:r>
              <a:rPr lang="en-US" sz="2400" b="1" spc="-5" dirty="0" err="1">
                <a:solidFill>
                  <a:srgbClr val="FFFFFF"/>
                </a:solidFill>
                <a:latin typeface="Arial"/>
                <a:cs typeface="Arial"/>
              </a:rPr>
              <a:t>tâm</a:t>
            </a:r>
            <a:r>
              <a:rPr lang="en-US" sz="2400" b="1" spc="-5" dirty="0">
                <a:solidFill>
                  <a:srgbClr val="FFFFFF"/>
                </a:solidFill>
                <a:latin typeface="Arial"/>
                <a:cs typeface="Arial"/>
              </a:rPr>
              <a:t> </a:t>
            </a:r>
            <a:r>
              <a:rPr lang="en-US" sz="2400" b="1" spc="-5" dirty="0" err="1">
                <a:solidFill>
                  <a:srgbClr val="FFFFFF"/>
                </a:solidFill>
                <a:latin typeface="Arial"/>
                <a:cs typeface="Arial"/>
              </a:rPr>
              <a:t>của</a:t>
            </a:r>
            <a:r>
              <a:rPr lang="en-US" sz="2400" b="1" spc="-5" dirty="0">
                <a:solidFill>
                  <a:srgbClr val="FFFFFF"/>
                </a:solidFill>
                <a:latin typeface="Arial"/>
                <a:cs typeface="Arial"/>
              </a:rPr>
              <a:t> </a:t>
            </a:r>
            <a:r>
              <a:rPr lang="en-US" sz="2400" b="1" spc="-5" dirty="0" err="1">
                <a:solidFill>
                  <a:srgbClr val="FFFFFF"/>
                </a:solidFill>
                <a:latin typeface="Arial"/>
                <a:cs typeface="Arial"/>
              </a:rPr>
              <a:t>thiết</a:t>
            </a:r>
            <a:r>
              <a:rPr lang="en-US" sz="2400" b="1" spc="-5" dirty="0">
                <a:solidFill>
                  <a:srgbClr val="FFFFFF"/>
                </a:solidFill>
                <a:latin typeface="Arial"/>
                <a:cs typeface="Arial"/>
              </a:rPr>
              <a:t> </a:t>
            </a:r>
            <a:r>
              <a:rPr lang="en-US" sz="2400" b="1" spc="-5" dirty="0" err="1" smtClean="0">
                <a:solidFill>
                  <a:srgbClr val="FFFFFF"/>
                </a:solidFill>
                <a:latin typeface="Arial"/>
                <a:cs typeface="Arial"/>
              </a:rPr>
              <a:t>kế</a:t>
            </a:r>
            <a:endParaRPr lang="en-US" sz="2400" b="1" spc="-5" dirty="0" smtClean="0">
              <a:solidFill>
                <a:srgbClr val="FFFFFF"/>
              </a:solidFill>
              <a:latin typeface="Arial"/>
              <a:cs typeface="Arial"/>
            </a:endParaRPr>
          </a:p>
          <a:p>
            <a:pPr algn="ctr">
              <a:spcBef>
                <a:spcPts val="95"/>
              </a:spcBef>
            </a:pPr>
            <a:r>
              <a:rPr lang="en-US" sz="2400" b="1" spc="-5" dirty="0" smtClean="0">
                <a:solidFill>
                  <a:srgbClr val="FFFFFF"/>
                </a:solidFill>
                <a:latin typeface="Arial"/>
                <a:cs typeface="Arial"/>
              </a:rPr>
              <a:t> </a:t>
            </a:r>
            <a:endParaRPr lang="en-US" dirty="0" smtClean="0"/>
          </a:p>
          <a:p>
            <a:pPr algn="ctr">
              <a:lnSpc>
                <a:spcPct val="150000"/>
              </a:lnSpc>
              <a:spcBef>
                <a:spcPts val="95"/>
              </a:spcBef>
            </a:pPr>
            <a:r>
              <a:rPr lang="vi-VN" sz="1400" dirty="0"/>
              <a:t>VNC Connect được thiết kế từ đầu với tính bảo mật và cân bằng nhu cầu kiểm soát của bạn với các yêu cầu về quyền riêng tư theo quy định</a:t>
            </a:r>
            <a:endParaRPr sz="1400" dirty="0">
              <a:latin typeface="Arial"/>
              <a:cs typeface="Arial"/>
            </a:endParaRPr>
          </a:p>
        </p:txBody>
      </p:sp>
      <p:sp>
        <p:nvSpPr>
          <p:cNvPr id="18" name="object 18"/>
          <p:cNvSpPr txBox="1"/>
          <p:nvPr/>
        </p:nvSpPr>
        <p:spPr>
          <a:xfrm>
            <a:off x="6869810" y="904036"/>
            <a:ext cx="2883535" cy="3731150"/>
          </a:xfrm>
          <a:prstGeom prst="rect">
            <a:avLst/>
          </a:prstGeom>
        </p:spPr>
        <p:txBody>
          <a:bodyPr vert="horz" wrap="square" lIns="0" tIns="12065" rIns="0" bIns="0" rtlCol="0">
            <a:spAutoFit/>
          </a:bodyPr>
          <a:lstStyle/>
          <a:p>
            <a:pPr algn="ctr">
              <a:spcBef>
                <a:spcPts val="95"/>
              </a:spcBef>
            </a:pPr>
            <a:r>
              <a:rPr lang="en-US" sz="2400" b="1" spc="-5" dirty="0" err="1" smtClean="0">
                <a:solidFill>
                  <a:srgbClr val="FFFFFF"/>
                </a:solidFill>
                <a:latin typeface="Arial"/>
                <a:cs typeface="Arial"/>
              </a:rPr>
              <a:t>Máy</a:t>
            </a:r>
            <a:r>
              <a:rPr lang="en-US" sz="2400" b="1" spc="-5" dirty="0" smtClean="0">
                <a:solidFill>
                  <a:srgbClr val="FFFFFF"/>
                </a:solidFill>
                <a:latin typeface="Arial"/>
                <a:cs typeface="Arial"/>
              </a:rPr>
              <a:t> </a:t>
            </a:r>
            <a:r>
              <a:rPr lang="en-US" sz="2400" b="1" spc="-5" dirty="0" err="1">
                <a:solidFill>
                  <a:srgbClr val="FFFFFF"/>
                </a:solidFill>
                <a:latin typeface="Arial"/>
                <a:cs typeface="Arial"/>
              </a:rPr>
              <a:t>tính</a:t>
            </a:r>
            <a:r>
              <a:rPr lang="en-US" sz="2400" b="1" spc="-5" dirty="0">
                <a:solidFill>
                  <a:srgbClr val="FFFFFF"/>
                </a:solidFill>
                <a:latin typeface="Arial"/>
                <a:cs typeface="Arial"/>
              </a:rPr>
              <a:t> </a:t>
            </a:r>
            <a:r>
              <a:rPr lang="en-US" sz="2400" b="1" spc="-5" dirty="0" err="1">
                <a:solidFill>
                  <a:srgbClr val="FFFFFF"/>
                </a:solidFill>
                <a:latin typeface="Arial"/>
                <a:cs typeface="Arial"/>
              </a:rPr>
              <a:t>để</a:t>
            </a:r>
            <a:r>
              <a:rPr lang="en-US" sz="2400" b="1" spc="-5" dirty="0">
                <a:solidFill>
                  <a:srgbClr val="FFFFFF"/>
                </a:solidFill>
                <a:latin typeface="Arial"/>
                <a:cs typeface="Arial"/>
              </a:rPr>
              <a:t> </a:t>
            </a:r>
            <a:r>
              <a:rPr lang="en-US" sz="2400" b="1" spc="-5" dirty="0" err="1">
                <a:solidFill>
                  <a:srgbClr val="FFFFFF"/>
                </a:solidFill>
                <a:latin typeface="Arial"/>
                <a:cs typeface="Arial"/>
              </a:rPr>
              <a:t>bàn</a:t>
            </a:r>
            <a:r>
              <a:rPr lang="en-US" sz="2400" b="1" spc="-5" dirty="0">
                <a:solidFill>
                  <a:srgbClr val="FFFFFF"/>
                </a:solidFill>
                <a:latin typeface="Arial"/>
                <a:cs typeface="Arial"/>
              </a:rPr>
              <a:t> </a:t>
            </a:r>
            <a:r>
              <a:rPr lang="en-US" sz="2400" b="1" spc="-5" dirty="0" err="1">
                <a:solidFill>
                  <a:srgbClr val="FFFFFF"/>
                </a:solidFill>
                <a:latin typeface="Arial"/>
                <a:cs typeface="Arial"/>
              </a:rPr>
              <a:t>ảo</a:t>
            </a:r>
            <a:r>
              <a:rPr lang="en-US" sz="2400" b="1" spc="-5" dirty="0">
                <a:solidFill>
                  <a:srgbClr val="FFFFFF"/>
                </a:solidFill>
                <a:latin typeface="Arial"/>
                <a:cs typeface="Arial"/>
              </a:rPr>
              <a:t> </a:t>
            </a:r>
            <a:r>
              <a:rPr lang="en-US" sz="2400" b="1" spc="-5" dirty="0" err="1">
                <a:solidFill>
                  <a:srgbClr val="FFFFFF"/>
                </a:solidFill>
                <a:latin typeface="Arial"/>
                <a:cs typeface="Arial"/>
              </a:rPr>
              <a:t>trong</a:t>
            </a:r>
            <a:r>
              <a:rPr lang="en-US" sz="2400" b="1" spc="-5" dirty="0">
                <a:solidFill>
                  <a:srgbClr val="FFFFFF"/>
                </a:solidFill>
                <a:latin typeface="Arial"/>
                <a:cs typeface="Arial"/>
              </a:rPr>
              <a:t> Linux </a:t>
            </a:r>
            <a:endParaRPr lang="en-US" sz="2400" b="1" spc="-5" dirty="0" smtClean="0">
              <a:solidFill>
                <a:srgbClr val="FFFFFF"/>
              </a:solidFill>
              <a:latin typeface="Arial"/>
              <a:cs typeface="Arial"/>
            </a:endParaRPr>
          </a:p>
          <a:p>
            <a:pPr algn="ctr">
              <a:spcBef>
                <a:spcPts val="95"/>
              </a:spcBef>
            </a:pPr>
            <a:endParaRPr lang="en-US" sz="2400" b="1" spc="-5" dirty="0">
              <a:solidFill>
                <a:srgbClr val="FFFFFF"/>
              </a:solidFill>
              <a:latin typeface="Arial"/>
              <a:cs typeface="Arial"/>
            </a:endParaRPr>
          </a:p>
          <a:p>
            <a:pPr algn="ctr">
              <a:lnSpc>
                <a:spcPct val="150000"/>
              </a:lnSpc>
              <a:spcBef>
                <a:spcPts val="95"/>
              </a:spcBef>
            </a:pPr>
            <a:r>
              <a:rPr lang="vi-VN" sz="1400" spc="-5" dirty="0">
                <a:latin typeface="Arial"/>
                <a:cs typeface="Arial"/>
              </a:rPr>
              <a:t>Đăng ký Enterprise cho phép bạn tạo máy tính để bàn ảo trên máy tính Linux. Tính năng này có thể hữu ích, chẳng hạn để truy cập trực quan từ xa vào các hệ thống Linux không hiển thị hoặc cung cấp không gian làm việc riêng biệt cho những người dùng khác nhau chia sẻ tài nguyên</a:t>
            </a:r>
            <a:endParaRPr sz="1400" dirty="0">
              <a:latin typeface="Arial"/>
              <a:cs typeface="Arial"/>
            </a:endParaRPr>
          </a:p>
        </p:txBody>
      </p:sp>
    </p:spTree>
    <p:extLst>
      <p:ext uri="{BB962C8B-B14F-4D97-AF65-F5344CB8AC3E}">
        <p14:creationId xmlns:p14="http://schemas.microsoft.com/office/powerpoint/2010/main" val="483176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21342" y="301244"/>
            <a:ext cx="1536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32</a:t>
            </a:r>
            <a:endParaRPr sz="900">
              <a:latin typeface="Arial"/>
              <a:cs typeface="Arial"/>
            </a:endParaRPr>
          </a:p>
        </p:txBody>
      </p:sp>
      <p:grpSp>
        <p:nvGrpSpPr>
          <p:cNvPr id="3" name="object 3"/>
          <p:cNvGrpSpPr/>
          <p:nvPr/>
        </p:nvGrpSpPr>
        <p:grpSpPr>
          <a:xfrm>
            <a:off x="0" y="0"/>
            <a:ext cx="6435725" cy="5715000"/>
            <a:chOff x="0" y="0"/>
            <a:chExt cx="6435725" cy="5715000"/>
          </a:xfrm>
        </p:grpSpPr>
        <p:sp>
          <p:nvSpPr>
            <p:cNvPr id="4" name="object 4"/>
            <p:cNvSpPr/>
            <p:nvPr/>
          </p:nvSpPr>
          <p:spPr>
            <a:xfrm>
              <a:off x="1983697" y="2845964"/>
              <a:ext cx="3467735" cy="2869565"/>
            </a:xfrm>
            <a:custGeom>
              <a:avLst/>
              <a:gdLst/>
              <a:ahLst/>
              <a:cxnLst/>
              <a:rect l="l" t="t" r="r" b="b"/>
              <a:pathLst>
                <a:path w="3467735" h="2869565">
                  <a:moveTo>
                    <a:pt x="3182013" y="0"/>
                  </a:moveTo>
                  <a:lnTo>
                    <a:pt x="3135865" y="6187"/>
                  </a:lnTo>
                  <a:lnTo>
                    <a:pt x="3091058" y="20305"/>
                  </a:lnTo>
                  <a:lnTo>
                    <a:pt x="3048679" y="42394"/>
                  </a:lnTo>
                  <a:lnTo>
                    <a:pt x="3009815" y="72495"/>
                  </a:lnTo>
                  <a:lnTo>
                    <a:pt x="0" y="2869035"/>
                  </a:lnTo>
                  <a:lnTo>
                    <a:pt x="800432" y="2869034"/>
                  </a:lnTo>
                  <a:lnTo>
                    <a:pt x="3380655" y="471656"/>
                  </a:lnTo>
                  <a:lnTo>
                    <a:pt x="3413546" y="435120"/>
                  </a:lnTo>
                  <a:lnTo>
                    <a:pt x="3438702" y="394481"/>
                  </a:lnTo>
                  <a:lnTo>
                    <a:pt x="3456083" y="350827"/>
                  </a:lnTo>
                  <a:lnTo>
                    <a:pt x="3465650" y="305248"/>
                  </a:lnTo>
                  <a:lnTo>
                    <a:pt x="3467363" y="258833"/>
                  </a:lnTo>
                  <a:lnTo>
                    <a:pt x="3461182" y="212670"/>
                  </a:lnTo>
                  <a:lnTo>
                    <a:pt x="3447067" y="167850"/>
                  </a:lnTo>
                  <a:lnTo>
                    <a:pt x="3424980" y="125461"/>
                  </a:lnTo>
                  <a:lnTo>
                    <a:pt x="3394879" y="86592"/>
                  </a:lnTo>
                  <a:lnTo>
                    <a:pt x="3358310" y="53739"/>
                  </a:lnTo>
                  <a:lnTo>
                    <a:pt x="3317653" y="28612"/>
                  </a:lnTo>
                  <a:lnTo>
                    <a:pt x="3273993" y="11253"/>
                  </a:lnTo>
                  <a:lnTo>
                    <a:pt x="3228418" y="1702"/>
                  </a:lnTo>
                  <a:lnTo>
                    <a:pt x="3182013" y="0"/>
                  </a:lnTo>
                  <a:close/>
                </a:path>
              </a:pathLst>
            </a:custGeom>
            <a:solidFill>
              <a:srgbClr val="006FC0"/>
            </a:solidFill>
          </p:spPr>
          <p:txBody>
            <a:bodyPr wrap="square" lIns="0" tIns="0" rIns="0" bIns="0" rtlCol="0"/>
            <a:lstStyle/>
            <a:p>
              <a:endParaRPr/>
            </a:p>
          </p:txBody>
        </p:sp>
        <p:sp>
          <p:nvSpPr>
            <p:cNvPr id="5" name="object 5"/>
            <p:cNvSpPr/>
            <p:nvPr/>
          </p:nvSpPr>
          <p:spPr>
            <a:xfrm>
              <a:off x="0" y="0"/>
              <a:ext cx="6435693" cy="4967130"/>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5719698" y="2497074"/>
            <a:ext cx="4053204" cy="1736373"/>
          </a:xfrm>
          <a:prstGeom prst="rect">
            <a:avLst/>
          </a:prstGeom>
        </p:spPr>
        <p:txBody>
          <a:bodyPr vert="horz" wrap="square" lIns="0" tIns="12700" rIns="0" bIns="0" rtlCol="0">
            <a:spAutoFit/>
          </a:bodyPr>
          <a:lstStyle/>
          <a:p>
            <a:pPr marL="12700">
              <a:lnSpc>
                <a:spcPct val="100000"/>
              </a:lnSpc>
              <a:spcBef>
                <a:spcPts val="1160"/>
              </a:spcBef>
            </a:pPr>
            <a:r>
              <a:rPr lang="vi-VN" sz="2800" b="1" spc="-5" dirty="0">
                <a:solidFill>
                  <a:schemeClr val="tx1">
                    <a:lumMod val="75000"/>
                    <a:lumOff val="25000"/>
                  </a:schemeClr>
                </a:solidFill>
                <a:latin typeface="Arial"/>
                <a:cs typeface="Arial"/>
              </a:rPr>
              <a:t>Triển khai chương trình truy cập màn hình máy tính từ xa ứng dụng VNC </a:t>
            </a:r>
            <a:endParaRPr lang="en-US" sz="2800" dirty="0" smtClean="0">
              <a:solidFill>
                <a:schemeClr val="tx1">
                  <a:lumMod val="75000"/>
                  <a:lumOff val="25000"/>
                </a:schemeClr>
              </a:solidFill>
              <a:latin typeface="Arial"/>
              <a:cs typeface="Arial"/>
            </a:endParaRPr>
          </a:p>
        </p:txBody>
      </p:sp>
      <p:sp>
        <p:nvSpPr>
          <p:cNvPr id="7" name="object 7"/>
          <p:cNvSpPr txBox="1"/>
          <p:nvPr/>
        </p:nvSpPr>
        <p:spPr>
          <a:xfrm>
            <a:off x="5719698" y="2184653"/>
            <a:ext cx="1189102" cy="382156"/>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44BD9B"/>
                </a:solidFill>
                <a:latin typeface="+mj-lt"/>
                <a:cs typeface="Arial"/>
              </a:rPr>
              <a:t>Phần</a:t>
            </a:r>
            <a:r>
              <a:rPr sz="2400" spc="-75" dirty="0">
                <a:solidFill>
                  <a:srgbClr val="44BD9B"/>
                </a:solidFill>
                <a:latin typeface="+mj-lt"/>
                <a:cs typeface="Arial"/>
              </a:rPr>
              <a:t> </a:t>
            </a:r>
            <a:r>
              <a:rPr sz="2400" dirty="0">
                <a:solidFill>
                  <a:srgbClr val="44BD9B"/>
                </a:solidFill>
                <a:latin typeface="+mj-lt"/>
                <a:cs typeface="Arial"/>
              </a:rPr>
              <a:t>3</a:t>
            </a:r>
            <a:endParaRPr sz="2400" dirty="0">
              <a:latin typeface="+mj-lt"/>
              <a:cs typeface="Arial"/>
            </a:endParaRPr>
          </a:p>
        </p:txBody>
      </p:sp>
      <p:sp>
        <p:nvSpPr>
          <p:cNvPr id="8" name="object 8"/>
          <p:cNvSpPr txBox="1"/>
          <p:nvPr/>
        </p:nvSpPr>
        <p:spPr>
          <a:xfrm>
            <a:off x="5736716" y="4152900"/>
            <a:ext cx="4138296" cy="731226"/>
          </a:xfrm>
          <a:prstGeom prst="rect">
            <a:avLst/>
          </a:prstGeom>
        </p:spPr>
        <p:txBody>
          <a:bodyPr vert="horz" wrap="square" lIns="0" tIns="85090" rIns="0" bIns="0" rtlCol="0">
            <a:spAutoFit/>
          </a:bodyPr>
          <a:lstStyle/>
          <a:p>
            <a:pPr marL="12700" marR="5080">
              <a:lnSpc>
                <a:spcPct val="130000"/>
              </a:lnSpc>
              <a:spcBef>
                <a:spcPts val="265"/>
              </a:spcBef>
            </a:pPr>
            <a:r>
              <a:rPr lang="vi-VN" sz="1600" i="1" spc="-5" dirty="0">
                <a:solidFill>
                  <a:srgbClr val="7E7E7E"/>
                </a:solidFill>
                <a:latin typeface="Arial"/>
                <a:cs typeface="Arial"/>
              </a:rPr>
              <a:t>Các công cụ được sử dụng</a:t>
            </a:r>
          </a:p>
          <a:p>
            <a:pPr marL="12700" marR="5080">
              <a:lnSpc>
                <a:spcPct val="130000"/>
              </a:lnSpc>
              <a:spcBef>
                <a:spcPts val="265"/>
              </a:spcBef>
            </a:pPr>
            <a:r>
              <a:rPr lang="vi-VN" sz="1600" i="1" spc="-5" dirty="0">
                <a:solidFill>
                  <a:srgbClr val="7E7E7E"/>
                </a:solidFill>
                <a:latin typeface="Arial"/>
                <a:cs typeface="Arial"/>
              </a:rPr>
              <a:t>Quá trình triển khai và kết quả đạt được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2</a:t>
            </a:r>
            <a:endParaRPr sz="900">
              <a:latin typeface="Arial"/>
              <a:cs typeface="Arial"/>
            </a:endParaRPr>
          </a:p>
        </p:txBody>
      </p:sp>
      <p:grpSp>
        <p:nvGrpSpPr>
          <p:cNvPr id="3" name="object 3"/>
          <p:cNvGrpSpPr/>
          <p:nvPr/>
        </p:nvGrpSpPr>
        <p:grpSpPr>
          <a:xfrm>
            <a:off x="83819" y="321563"/>
            <a:ext cx="320040" cy="285115"/>
            <a:chOff x="83819" y="321563"/>
            <a:chExt cx="320040" cy="285115"/>
          </a:xfrm>
        </p:grpSpPr>
        <p:sp>
          <p:nvSpPr>
            <p:cNvPr id="4" name="object 4"/>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5" name="object 5"/>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6" name="object 6"/>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7" name="object 7"/>
          <p:cNvSpPr/>
          <p:nvPr/>
        </p:nvSpPr>
        <p:spPr>
          <a:xfrm>
            <a:off x="6696456" y="1217675"/>
            <a:ext cx="0" cy="3173730"/>
          </a:xfrm>
          <a:custGeom>
            <a:avLst/>
            <a:gdLst/>
            <a:ahLst/>
            <a:cxnLst/>
            <a:rect l="l" t="t" r="r" b="b"/>
            <a:pathLst>
              <a:path h="3173729">
                <a:moveTo>
                  <a:pt x="0" y="0"/>
                </a:moveTo>
                <a:lnTo>
                  <a:pt x="0" y="3173603"/>
                </a:lnTo>
              </a:path>
            </a:pathLst>
          </a:custGeom>
          <a:ln w="3175">
            <a:solidFill>
              <a:srgbClr val="D9D9D9"/>
            </a:solidFill>
            <a:prstDash val="sysDot"/>
          </a:ln>
        </p:spPr>
        <p:txBody>
          <a:bodyPr wrap="square" lIns="0" tIns="0" rIns="0" bIns="0" rtlCol="0"/>
          <a:lstStyle/>
          <a:p>
            <a:endParaRPr/>
          </a:p>
        </p:txBody>
      </p:sp>
      <p:sp>
        <p:nvSpPr>
          <p:cNvPr id="8" name="object 8"/>
          <p:cNvSpPr/>
          <p:nvPr/>
        </p:nvSpPr>
        <p:spPr>
          <a:xfrm>
            <a:off x="3395471" y="1217675"/>
            <a:ext cx="0" cy="3173730"/>
          </a:xfrm>
          <a:custGeom>
            <a:avLst/>
            <a:gdLst/>
            <a:ahLst/>
            <a:cxnLst/>
            <a:rect l="l" t="t" r="r" b="b"/>
            <a:pathLst>
              <a:path h="3173729">
                <a:moveTo>
                  <a:pt x="0" y="0"/>
                </a:moveTo>
                <a:lnTo>
                  <a:pt x="0" y="3173603"/>
                </a:lnTo>
              </a:path>
            </a:pathLst>
          </a:custGeom>
          <a:ln w="3175">
            <a:solidFill>
              <a:srgbClr val="D9D9D9"/>
            </a:solidFill>
            <a:prstDash val="sysDot"/>
          </a:ln>
        </p:spPr>
        <p:txBody>
          <a:bodyPr wrap="square" lIns="0" tIns="0" rIns="0" bIns="0" rtlCol="0"/>
          <a:lstStyle/>
          <a:p>
            <a:endParaRPr/>
          </a:p>
        </p:txBody>
      </p:sp>
      <p:sp>
        <p:nvSpPr>
          <p:cNvPr id="18" name="object 18"/>
          <p:cNvSpPr txBox="1">
            <a:spLocks noGrp="1"/>
          </p:cNvSpPr>
          <p:nvPr>
            <p:ph type="title"/>
          </p:nvPr>
        </p:nvSpPr>
        <p:spPr>
          <a:xfrm>
            <a:off x="490219" y="124335"/>
            <a:ext cx="3714750" cy="748923"/>
          </a:xfrm>
          <a:prstGeom prst="rect">
            <a:avLst/>
          </a:prstGeom>
        </p:spPr>
        <p:txBody>
          <a:bodyPr vert="horz" wrap="square" lIns="0" tIns="127000" rIns="0" bIns="0" rtlCol="0">
            <a:spAutoFit/>
          </a:bodyPr>
          <a:lstStyle/>
          <a:p>
            <a:pPr marL="12700">
              <a:lnSpc>
                <a:spcPct val="100000"/>
              </a:lnSpc>
              <a:spcBef>
                <a:spcPts val="1000"/>
              </a:spcBef>
            </a:pPr>
            <a:r>
              <a:rPr sz="2500" spc="-5" dirty="0"/>
              <a:t>Các </a:t>
            </a:r>
            <a:r>
              <a:rPr sz="2500" spc="-5" dirty="0" err="1"/>
              <a:t>thành</a:t>
            </a:r>
            <a:r>
              <a:rPr sz="2500" spc="-5" dirty="0"/>
              <a:t> </a:t>
            </a:r>
            <a:r>
              <a:rPr sz="2500" spc="-5" dirty="0" err="1" smtClean="0"/>
              <a:t>viên</a:t>
            </a:r>
            <a:endParaRPr sz="2500" dirty="0"/>
          </a:p>
          <a:p>
            <a:pPr marL="12700">
              <a:lnSpc>
                <a:spcPct val="100000"/>
              </a:lnSpc>
              <a:spcBef>
                <a:spcPts val="440"/>
              </a:spcBef>
            </a:pPr>
            <a:r>
              <a:rPr sz="1200" b="0" spc="-30" dirty="0">
                <a:solidFill>
                  <a:srgbClr val="44BD9B"/>
                </a:solidFill>
                <a:latin typeface="Arial"/>
                <a:cs typeface="Arial"/>
              </a:rPr>
              <a:t>Team</a:t>
            </a:r>
            <a:r>
              <a:rPr sz="1200" b="0" spc="-35" dirty="0">
                <a:solidFill>
                  <a:srgbClr val="44BD9B"/>
                </a:solidFill>
                <a:latin typeface="Arial"/>
                <a:cs typeface="Arial"/>
              </a:rPr>
              <a:t> </a:t>
            </a:r>
            <a:r>
              <a:rPr sz="1200" b="0" dirty="0">
                <a:solidFill>
                  <a:srgbClr val="44BD9B"/>
                </a:solidFill>
                <a:latin typeface="Arial"/>
                <a:cs typeface="Arial"/>
              </a:rPr>
              <a:t>members</a:t>
            </a:r>
            <a:endParaRPr sz="1200" dirty="0">
              <a:latin typeface="Arial"/>
              <a:cs typeface="Arial"/>
            </a:endParaRPr>
          </a:p>
        </p:txBody>
      </p:sp>
      <p:sp>
        <p:nvSpPr>
          <p:cNvPr id="19" name="object 19"/>
          <p:cNvSpPr txBox="1"/>
          <p:nvPr/>
        </p:nvSpPr>
        <p:spPr>
          <a:xfrm>
            <a:off x="5573148" y="2944760"/>
            <a:ext cx="1604503" cy="628377"/>
          </a:xfrm>
          <a:prstGeom prst="rect">
            <a:avLst/>
          </a:prstGeom>
        </p:spPr>
        <p:txBody>
          <a:bodyPr vert="horz" wrap="square" lIns="0" tIns="12700" rIns="0" bIns="0" rtlCol="0">
            <a:spAutoFit/>
          </a:bodyPr>
          <a:lstStyle/>
          <a:p>
            <a:pPr marL="568325" indent="-455613">
              <a:lnSpc>
                <a:spcPct val="100000"/>
              </a:lnSpc>
              <a:spcBef>
                <a:spcPts val="360"/>
              </a:spcBef>
            </a:pPr>
            <a:r>
              <a:rPr lang="en-US" sz="2000" b="1" dirty="0" err="1" smtClean="0">
                <a:solidFill>
                  <a:srgbClr val="44BD9B"/>
                </a:solidFill>
                <a:latin typeface="Arial"/>
                <a:cs typeface="Arial"/>
              </a:rPr>
              <a:t>Bùi</a:t>
            </a:r>
            <a:r>
              <a:rPr lang="en-US" sz="2000" b="1" dirty="0" smtClean="0">
                <a:solidFill>
                  <a:srgbClr val="44BD9B"/>
                </a:solidFill>
                <a:latin typeface="Arial"/>
                <a:cs typeface="Arial"/>
              </a:rPr>
              <a:t> </a:t>
            </a:r>
            <a:r>
              <a:rPr lang="en-US" sz="2000" b="1" dirty="0" err="1" smtClean="0">
                <a:solidFill>
                  <a:srgbClr val="44BD9B"/>
                </a:solidFill>
                <a:latin typeface="Arial"/>
                <a:cs typeface="Arial"/>
              </a:rPr>
              <a:t>Văn</a:t>
            </a:r>
            <a:r>
              <a:rPr lang="en-US" sz="2000" b="1" dirty="0" smtClean="0">
                <a:solidFill>
                  <a:srgbClr val="44BD9B"/>
                </a:solidFill>
                <a:latin typeface="Arial"/>
                <a:cs typeface="Arial"/>
              </a:rPr>
              <a:t> </a:t>
            </a:r>
            <a:r>
              <a:rPr lang="en-US" sz="2000" b="1" dirty="0" err="1" smtClean="0">
                <a:solidFill>
                  <a:srgbClr val="44BD9B"/>
                </a:solidFill>
                <a:latin typeface="Arial"/>
                <a:cs typeface="Arial"/>
              </a:rPr>
              <a:t>Vạn</a:t>
            </a:r>
            <a:r>
              <a:rPr lang="en-US" sz="2000" b="1" dirty="0" smtClean="0">
                <a:solidFill>
                  <a:srgbClr val="44BD9B"/>
                </a:solidFill>
                <a:latin typeface="Arial"/>
                <a:cs typeface="Arial"/>
              </a:rPr>
              <a:t> </a:t>
            </a:r>
            <a:r>
              <a:rPr lang="en-US" sz="2000" b="1" dirty="0" err="1" smtClean="0">
                <a:solidFill>
                  <a:srgbClr val="44BD9B"/>
                </a:solidFill>
                <a:latin typeface="Arial"/>
                <a:cs typeface="Arial"/>
              </a:rPr>
              <a:t>Quý</a:t>
            </a:r>
            <a:endParaRPr sz="2000" dirty="0">
              <a:latin typeface="Arial"/>
              <a:cs typeface="Arial"/>
            </a:endParaRPr>
          </a:p>
        </p:txBody>
      </p:sp>
      <p:sp>
        <p:nvSpPr>
          <p:cNvPr id="20" name="object 20"/>
          <p:cNvSpPr txBox="1"/>
          <p:nvPr/>
        </p:nvSpPr>
        <p:spPr>
          <a:xfrm>
            <a:off x="1485481" y="2944760"/>
            <a:ext cx="2212185" cy="628377"/>
          </a:xfrm>
          <a:prstGeom prst="rect">
            <a:avLst/>
          </a:prstGeom>
        </p:spPr>
        <p:txBody>
          <a:bodyPr vert="horz" wrap="square" lIns="0" tIns="12700" rIns="0" bIns="0" rtlCol="0">
            <a:spAutoFit/>
          </a:bodyPr>
          <a:lstStyle/>
          <a:p>
            <a:pPr marL="12700" marR="5080" algn="ctr">
              <a:lnSpc>
                <a:spcPct val="100000"/>
              </a:lnSpc>
              <a:spcBef>
                <a:spcPts val="100"/>
              </a:spcBef>
            </a:pPr>
            <a:r>
              <a:rPr lang="en-US" sz="2000" b="1" dirty="0" err="1" smtClean="0">
                <a:solidFill>
                  <a:srgbClr val="44BD9B"/>
                </a:solidFill>
                <a:latin typeface="Arial"/>
                <a:cs typeface="Arial"/>
              </a:rPr>
              <a:t>Trương</a:t>
            </a:r>
            <a:r>
              <a:rPr lang="en-US" sz="2000" b="1" dirty="0" smtClean="0">
                <a:solidFill>
                  <a:srgbClr val="44BD9B"/>
                </a:solidFill>
                <a:latin typeface="Arial"/>
                <a:cs typeface="Arial"/>
              </a:rPr>
              <a:t> </a:t>
            </a:r>
            <a:r>
              <a:rPr lang="en-US" sz="2000" b="1" dirty="0" err="1" smtClean="0">
                <a:solidFill>
                  <a:srgbClr val="44BD9B"/>
                </a:solidFill>
                <a:latin typeface="Arial"/>
                <a:cs typeface="Arial"/>
              </a:rPr>
              <a:t>Thành</a:t>
            </a:r>
            <a:r>
              <a:rPr lang="en-US" sz="2000" b="1" dirty="0">
                <a:solidFill>
                  <a:srgbClr val="44BD9B"/>
                </a:solidFill>
                <a:latin typeface="Arial"/>
                <a:cs typeface="Arial"/>
              </a:rPr>
              <a:t> </a:t>
            </a:r>
            <a:r>
              <a:rPr lang="en-US" sz="2000" b="1" dirty="0" err="1" smtClean="0">
                <a:solidFill>
                  <a:srgbClr val="44BD9B"/>
                </a:solidFill>
                <a:latin typeface="Arial"/>
                <a:cs typeface="Arial"/>
              </a:rPr>
              <a:t>Quý</a:t>
            </a:r>
            <a:endParaRPr lang="en-US" sz="2000" b="1" dirty="0" smtClean="0">
              <a:solidFill>
                <a:srgbClr val="44BD9B"/>
              </a:solidFill>
              <a:latin typeface="Arial"/>
              <a:cs typeface="Arial"/>
            </a:endParaRPr>
          </a:p>
        </p:txBody>
      </p:sp>
      <p:sp>
        <p:nvSpPr>
          <p:cNvPr id="26" name="TextBox 25"/>
          <p:cNvSpPr txBox="1"/>
          <p:nvPr/>
        </p:nvSpPr>
        <p:spPr>
          <a:xfrm>
            <a:off x="1648615" y="3604322"/>
            <a:ext cx="1755123" cy="646331"/>
          </a:xfrm>
          <a:prstGeom prst="rect">
            <a:avLst/>
          </a:prstGeom>
          <a:noFill/>
        </p:spPr>
        <p:txBody>
          <a:bodyPr wrap="square" rtlCol="0">
            <a:spAutoFit/>
          </a:bodyPr>
          <a:lstStyle/>
          <a:p>
            <a:r>
              <a:rPr lang="en-US" dirty="0" smtClean="0">
                <a:solidFill>
                  <a:srgbClr val="00B0F0"/>
                </a:solidFill>
              </a:rPr>
              <a:t>MSSV: 18IT290</a:t>
            </a:r>
          </a:p>
          <a:p>
            <a:endParaRPr lang="en-US" dirty="0">
              <a:solidFill>
                <a:srgbClr val="00B0F0"/>
              </a:solidFill>
            </a:endParaRPr>
          </a:p>
        </p:txBody>
      </p:sp>
      <p:pic>
        <p:nvPicPr>
          <p:cNvPr id="31" name="Picture 30"/>
          <p:cNvPicPr>
            <a:picLocks noChangeAspect="1"/>
          </p:cNvPicPr>
          <p:nvPr/>
        </p:nvPicPr>
        <p:blipFill>
          <a:blip r:embed="rId2">
            <a:clrChange>
              <a:clrFrom>
                <a:srgbClr val="18191A"/>
              </a:clrFrom>
              <a:clrTo>
                <a:srgbClr val="18191A">
                  <a:alpha val="0"/>
                </a:srgbClr>
              </a:clrTo>
            </a:clrChange>
          </a:blip>
          <a:stretch>
            <a:fillRect/>
          </a:stretch>
        </p:blipFill>
        <p:spPr>
          <a:xfrm>
            <a:off x="5423946" y="900022"/>
            <a:ext cx="1981200" cy="1876927"/>
          </a:xfrm>
          <a:prstGeom prst="rect">
            <a:avLst/>
          </a:prstGeom>
        </p:spPr>
      </p:pic>
      <p:pic>
        <p:nvPicPr>
          <p:cNvPr id="47" name="Picture 46"/>
          <p:cNvPicPr>
            <a:picLocks noChangeAspect="1"/>
          </p:cNvPicPr>
          <p:nvPr/>
        </p:nvPicPr>
        <p:blipFill>
          <a:blip r:embed="rId3"/>
          <a:stretch>
            <a:fillRect/>
          </a:stretch>
        </p:blipFill>
        <p:spPr>
          <a:xfrm>
            <a:off x="1648615" y="982135"/>
            <a:ext cx="1885918" cy="1794814"/>
          </a:xfrm>
          <a:prstGeom prst="rect">
            <a:avLst/>
          </a:prstGeom>
        </p:spPr>
      </p:pic>
      <p:sp>
        <p:nvSpPr>
          <p:cNvPr id="25" name="TextBox 24"/>
          <p:cNvSpPr txBox="1"/>
          <p:nvPr/>
        </p:nvSpPr>
        <p:spPr>
          <a:xfrm>
            <a:off x="5610877" y="3604322"/>
            <a:ext cx="1755123" cy="646331"/>
          </a:xfrm>
          <a:prstGeom prst="rect">
            <a:avLst/>
          </a:prstGeom>
          <a:noFill/>
        </p:spPr>
        <p:txBody>
          <a:bodyPr wrap="square" rtlCol="0">
            <a:spAutoFit/>
          </a:bodyPr>
          <a:lstStyle/>
          <a:p>
            <a:r>
              <a:rPr lang="en-US" dirty="0" smtClean="0">
                <a:solidFill>
                  <a:srgbClr val="00B0F0"/>
                </a:solidFill>
              </a:rPr>
              <a:t>MSSV: 18IT289</a:t>
            </a:r>
          </a:p>
          <a:p>
            <a:endParaRPr lang="en-US" dirty="0">
              <a:solidFill>
                <a:srgbClr val="00B0F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21342" y="301244"/>
            <a:ext cx="153670" cy="151323"/>
          </a:xfrm>
          <a:prstGeom prst="rect">
            <a:avLst/>
          </a:prstGeom>
        </p:spPr>
        <p:txBody>
          <a:bodyPr vert="horz" wrap="square" lIns="0" tIns="12700" rIns="0" bIns="0" rtlCol="0">
            <a:spAutoFit/>
          </a:bodyPr>
          <a:lstStyle/>
          <a:p>
            <a:pPr marL="12700">
              <a:lnSpc>
                <a:spcPct val="100000"/>
              </a:lnSpc>
              <a:spcBef>
                <a:spcPts val="100"/>
              </a:spcBef>
            </a:pPr>
            <a:r>
              <a:rPr lang="en-US" sz="900" dirty="0" smtClean="0">
                <a:solidFill>
                  <a:schemeClr val="bg1"/>
                </a:solidFill>
                <a:latin typeface="Arial"/>
                <a:cs typeface="Arial"/>
              </a:rPr>
              <a:t>33</a:t>
            </a:r>
          </a:p>
        </p:txBody>
      </p:sp>
      <p:grpSp>
        <p:nvGrpSpPr>
          <p:cNvPr id="3" name="object 3"/>
          <p:cNvGrpSpPr/>
          <p:nvPr/>
        </p:nvGrpSpPr>
        <p:grpSpPr>
          <a:xfrm>
            <a:off x="93212" y="189258"/>
            <a:ext cx="320040" cy="285115"/>
            <a:chOff x="83819" y="321563"/>
            <a:chExt cx="320040" cy="285115"/>
          </a:xfrm>
        </p:grpSpPr>
        <p:sp>
          <p:nvSpPr>
            <p:cNvPr id="4" name="object 4"/>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5" name="object 5"/>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6" name="object 6"/>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7" name="object 7"/>
          <p:cNvSpPr txBox="1">
            <a:spLocks noGrp="1"/>
          </p:cNvSpPr>
          <p:nvPr>
            <p:ph type="title"/>
          </p:nvPr>
        </p:nvSpPr>
        <p:spPr>
          <a:xfrm>
            <a:off x="442468" y="145922"/>
            <a:ext cx="4417060" cy="406400"/>
          </a:xfrm>
          <a:prstGeom prst="rect">
            <a:avLst/>
          </a:prstGeom>
        </p:spPr>
        <p:txBody>
          <a:bodyPr vert="horz" wrap="square" lIns="0" tIns="12065" rIns="0" bIns="0" rtlCol="0">
            <a:spAutoFit/>
          </a:bodyPr>
          <a:lstStyle/>
          <a:p>
            <a:pPr marL="12700">
              <a:lnSpc>
                <a:spcPct val="100000"/>
              </a:lnSpc>
              <a:spcBef>
                <a:spcPts val="95"/>
              </a:spcBef>
            </a:pPr>
            <a:r>
              <a:rPr lang="en-US" sz="2500" spc="-5" dirty="0" smtClean="0">
                <a:latin typeface="+mn-lt"/>
              </a:rPr>
              <a:t> </a:t>
            </a:r>
            <a:r>
              <a:rPr lang="vi-VN" sz="2500" spc="-5" dirty="0" smtClean="0">
                <a:latin typeface="+mn-lt"/>
              </a:rPr>
              <a:t>Các</a:t>
            </a:r>
            <a:r>
              <a:rPr lang="vi-VN" sz="2500" spc="-5" dirty="0" smtClean="0"/>
              <a:t> </a:t>
            </a:r>
            <a:r>
              <a:rPr lang="vi-VN" sz="2500" spc="-5" dirty="0"/>
              <a:t>công cụ được sử dụng </a:t>
            </a:r>
            <a:endParaRPr sz="2500" dirty="0"/>
          </a:p>
        </p:txBody>
      </p:sp>
      <p:pic>
        <p:nvPicPr>
          <p:cNvPr id="45" name="Picture 44" descr="Managing VMware vSphere with VMware Workstation - virtualhome.blo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51600" y="876300"/>
            <a:ext cx="2590800" cy="1905000"/>
          </a:xfrm>
          <a:prstGeom prst="rect">
            <a:avLst/>
          </a:prstGeom>
          <a:noFill/>
          <a:ln>
            <a:noFill/>
          </a:ln>
        </p:spPr>
      </p:pic>
      <p:sp>
        <p:nvSpPr>
          <p:cNvPr id="46" name="object 3"/>
          <p:cNvSpPr/>
          <p:nvPr/>
        </p:nvSpPr>
        <p:spPr>
          <a:xfrm>
            <a:off x="13404" y="1367169"/>
            <a:ext cx="1440440" cy="652780"/>
          </a:xfrm>
          <a:custGeom>
            <a:avLst/>
            <a:gdLst/>
            <a:ahLst/>
            <a:cxnLst/>
            <a:rect l="l" t="t" r="r" b="b"/>
            <a:pathLst>
              <a:path w="1228725" h="652780">
                <a:moveTo>
                  <a:pt x="902208" y="0"/>
                </a:moveTo>
                <a:lnTo>
                  <a:pt x="0" y="0"/>
                </a:lnTo>
                <a:lnTo>
                  <a:pt x="0" y="652272"/>
                </a:lnTo>
                <a:lnTo>
                  <a:pt x="902208" y="652272"/>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6"/>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46546A"/>
          </a:solidFill>
        </p:spPr>
        <p:txBody>
          <a:bodyPr wrap="square" lIns="0" tIns="0" rIns="0" bIns="0" rtlCol="0"/>
          <a:lstStyle/>
          <a:p>
            <a:pPr algn="ctr"/>
            <a:endParaRPr dirty="0"/>
          </a:p>
        </p:txBody>
      </p:sp>
      <p:sp>
        <p:nvSpPr>
          <p:cNvPr id="47" name="object 11"/>
          <p:cNvSpPr txBox="1"/>
          <p:nvPr/>
        </p:nvSpPr>
        <p:spPr>
          <a:xfrm>
            <a:off x="180207" y="1532938"/>
            <a:ext cx="1440440" cy="321242"/>
          </a:xfrm>
          <a:prstGeom prst="rect">
            <a:avLst/>
          </a:prstGeom>
        </p:spPr>
        <p:txBody>
          <a:bodyPr vert="horz" wrap="square" lIns="0" tIns="13335" rIns="0" bIns="0" rtlCol="0">
            <a:spAutoFit/>
          </a:bodyPr>
          <a:lstStyle/>
          <a:p>
            <a:pPr marL="12700">
              <a:lnSpc>
                <a:spcPct val="100000"/>
              </a:lnSpc>
              <a:spcBef>
                <a:spcPts val="105"/>
              </a:spcBef>
            </a:pPr>
            <a:r>
              <a:rPr lang="en-US" sz="2000" b="1" dirty="0" smtClean="0">
                <a:solidFill>
                  <a:srgbClr val="FFFFFF"/>
                </a:solidFill>
                <a:latin typeface="Arial"/>
                <a:cs typeface="Arial"/>
              </a:rPr>
              <a:t>VMWare</a:t>
            </a:r>
            <a:endParaRPr sz="2000" dirty="0">
              <a:latin typeface="Arial"/>
              <a:cs typeface="Arial"/>
            </a:endParaRPr>
          </a:p>
        </p:txBody>
      </p:sp>
      <p:sp>
        <p:nvSpPr>
          <p:cNvPr id="48" name="object 12"/>
          <p:cNvSpPr txBox="1"/>
          <p:nvPr/>
        </p:nvSpPr>
        <p:spPr>
          <a:xfrm>
            <a:off x="1650999" y="1293500"/>
            <a:ext cx="5457115" cy="791883"/>
          </a:xfrm>
          <a:prstGeom prst="rect">
            <a:avLst/>
          </a:prstGeom>
        </p:spPr>
        <p:txBody>
          <a:bodyPr vert="horz" wrap="square" lIns="0" tIns="12065" rIns="0" bIns="0" rtlCol="0">
            <a:spAutoFit/>
          </a:bodyPr>
          <a:lstStyle/>
          <a:p>
            <a:pPr marL="12700" marR="5080">
              <a:lnSpc>
                <a:spcPct val="150100"/>
              </a:lnSpc>
              <a:spcBef>
                <a:spcPts val="95"/>
              </a:spcBef>
            </a:pPr>
            <a:r>
              <a:rPr lang="en-US" b="1" dirty="0" err="1">
                <a:solidFill>
                  <a:srgbClr val="002060"/>
                </a:solidFill>
                <a:latin typeface="Arial"/>
                <a:cs typeface="Arial"/>
              </a:rPr>
              <a:t>Vmware</a:t>
            </a:r>
            <a:r>
              <a:rPr lang="en-US" b="1" dirty="0">
                <a:solidFill>
                  <a:srgbClr val="002060"/>
                </a:solidFill>
                <a:latin typeface="Arial"/>
                <a:cs typeface="Arial"/>
              </a:rPr>
              <a:t> </a:t>
            </a:r>
            <a:r>
              <a:rPr lang="en-US" b="1" dirty="0" err="1">
                <a:solidFill>
                  <a:srgbClr val="002060"/>
                </a:solidFill>
                <a:latin typeface="Arial"/>
                <a:cs typeface="Arial"/>
              </a:rPr>
              <a:t>là</a:t>
            </a:r>
            <a:r>
              <a:rPr lang="en-US" b="1" dirty="0">
                <a:solidFill>
                  <a:srgbClr val="002060"/>
                </a:solidFill>
                <a:latin typeface="Arial"/>
                <a:cs typeface="Arial"/>
              </a:rPr>
              <a:t> </a:t>
            </a:r>
            <a:r>
              <a:rPr lang="en-US" b="1" dirty="0" err="1">
                <a:solidFill>
                  <a:srgbClr val="002060"/>
                </a:solidFill>
                <a:latin typeface="Arial"/>
                <a:cs typeface="Arial"/>
              </a:rPr>
              <a:t>một</a:t>
            </a:r>
            <a:r>
              <a:rPr lang="en-US" b="1" dirty="0">
                <a:solidFill>
                  <a:srgbClr val="002060"/>
                </a:solidFill>
                <a:latin typeface="Arial"/>
                <a:cs typeface="Arial"/>
              </a:rPr>
              <a:t> </a:t>
            </a:r>
            <a:r>
              <a:rPr lang="en-US" b="1" dirty="0" err="1">
                <a:solidFill>
                  <a:srgbClr val="002060"/>
                </a:solidFill>
                <a:latin typeface="Arial"/>
                <a:cs typeface="Arial"/>
              </a:rPr>
              <a:t>phần</a:t>
            </a:r>
            <a:r>
              <a:rPr lang="en-US" b="1" dirty="0">
                <a:solidFill>
                  <a:srgbClr val="002060"/>
                </a:solidFill>
                <a:latin typeface="Arial"/>
                <a:cs typeface="Arial"/>
              </a:rPr>
              <a:t> </a:t>
            </a:r>
            <a:r>
              <a:rPr lang="en-US" b="1" dirty="0" err="1">
                <a:solidFill>
                  <a:srgbClr val="002060"/>
                </a:solidFill>
                <a:latin typeface="Arial"/>
                <a:cs typeface="Arial"/>
              </a:rPr>
              <a:t>mềm</a:t>
            </a:r>
            <a:r>
              <a:rPr lang="en-US" b="1" dirty="0">
                <a:solidFill>
                  <a:srgbClr val="002060"/>
                </a:solidFill>
                <a:latin typeface="Arial"/>
                <a:cs typeface="Arial"/>
              </a:rPr>
              <a:t> </a:t>
            </a:r>
            <a:r>
              <a:rPr lang="en-US" b="1" dirty="0" err="1">
                <a:solidFill>
                  <a:srgbClr val="002060"/>
                </a:solidFill>
                <a:latin typeface="Arial"/>
                <a:cs typeface="Arial"/>
              </a:rPr>
              <a:t>tạo</a:t>
            </a:r>
            <a:r>
              <a:rPr lang="en-US" b="1" dirty="0">
                <a:solidFill>
                  <a:srgbClr val="002060"/>
                </a:solidFill>
                <a:latin typeface="Arial"/>
                <a:cs typeface="Arial"/>
              </a:rPr>
              <a:t> </a:t>
            </a:r>
            <a:r>
              <a:rPr lang="en-US" b="1" dirty="0" err="1">
                <a:solidFill>
                  <a:srgbClr val="002060"/>
                </a:solidFill>
                <a:latin typeface="Arial"/>
                <a:cs typeface="Arial"/>
              </a:rPr>
              <a:t>ra</a:t>
            </a:r>
            <a:r>
              <a:rPr lang="en-US" b="1" dirty="0">
                <a:solidFill>
                  <a:srgbClr val="002060"/>
                </a:solidFill>
                <a:latin typeface="Arial"/>
                <a:cs typeface="Arial"/>
              </a:rPr>
              <a:t> </a:t>
            </a:r>
            <a:r>
              <a:rPr lang="en-US" b="1" dirty="0" err="1">
                <a:solidFill>
                  <a:srgbClr val="002060"/>
                </a:solidFill>
                <a:latin typeface="Arial"/>
                <a:cs typeface="Arial"/>
              </a:rPr>
              <a:t>máy</a:t>
            </a:r>
            <a:r>
              <a:rPr lang="en-US" b="1" dirty="0">
                <a:solidFill>
                  <a:srgbClr val="002060"/>
                </a:solidFill>
                <a:latin typeface="Arial"/>
                <a:cs typeface="Arial"/>
              </a:rPr>
              <a:t> </a:t>
            </a:r>
            <a:r>
              <a:rPr lang="en-US" b="1" dirty="0" err="1">
                <a:solidFill>
                  <a:srgbClr val="002060"/>
                </a:solidFill>
                <a:latin typeface="Arial"/>
                <a:cs typeface="Arial"/>
              </a:rPr>
              <a:t>ảo</a:t>
            </a:r>
            <a:r>
              <a:rPr lang="en-US" b="1" dirty="0">
                <a:solidFill>
                  <a:srgbClr val="002060"/>
                </a:solidFill>
                <a:latin typeface="Arial"/>
                <a:cs typeface="Arial"/>
              </a:rPr>
              <a:t> </a:t>
            </a:r>
            <a:r>
              <a:rPr lang="en-US" b="1" dirty="0" err="1">
                <a:solidFill>
                  <a:srgbClr val="002060"/>
                </a:solidFill>
                <a:latin typeface="Arial"/>
                <a:cs typeface="Arial"/>
              </a:rPr>
              <a:t>chạy</a:t>
            </a:r>
            <a:r>
              <a:rPr lang="en-US" b="1" dirty="0">
                <a:solidFill>
                  <a:srgbClr val="002060"/>
                </a:solidFill>
                <a:latin typeface="Arial"/>
                <a:cs typeface="Arial"/>
              </a:rPr>
              <a:t> </a:t>
            </a:r>
            <a:r>
              <a:rPr lang="en-US" b="1" dirty="0" err="1">
                <a:solidFill>
                  <a:srgbClr val="002060"/>
                </a:solidFill>
                <a:latin typeface="Arial"/>
                <a:cs typeface="Arial"/>
              </a:rPr>
              <a:t>trên</a:t>
            </a:r>
            <a:r>
              <a:rPr lang="en-US" b="1" dirty="0">
                <a:solidFill>
                  <a:srgbClr val="002060"/>
                </a:solidFill>
                <a:latin typeface="Arial"/>
                <a:cs typeface="Arial"/>
              </a:rPr>
              <a:t> </a:t>
            </a:r>
            <a:r>
              <a:rPr lang="en-US" b="1" dirty="0" err="1">
                <a:solidFill>
                  <a:srgbClr val="002060"/>
                </a:solidFill>
                <a:latin typeface="Arial"/>
                <a:cs typeface="Arial"/>
              </a:rPr>
              <a:t>các</a:t>
            </a:r>
            <a:r>
              <a:rPr lang="en-US" b="1" dirty="0">
                <a:solidFill>
                  <a:srgbClr val="002060"/>
                </a:solidFill>
                <a:latin typeface="Arial"/>
                <a:cs typeface="Arial"/>
              </a:rPr>
              <a:t> </a:t>
            </a:r>
            <a:r>
              <a:rPr lang="en-US" b="1" dirty="0" err="1">
                <a:solidFill>
                  <a:srgbClr val="002060"/>
                </a:solidFill>
                <a:latin typeface="Arial"/>
                <a:cs typeface="Arial"/>
              </a:rPr>
              <a:t>hệ</a:t>
            </a:r>
            <a:r>
              <a:rPr lang="en-US" b="1" dirty="0">
                <a:solidFill>
                  <a:srgbClr val="002060"/>
                </a:solidFill>
                <a:latin typeface="Arial"/>
                <a:cs typeface="Arial"/>
              </a:rPr>
              <a:t> </a:t>
            </a:r>
            <a:r>
              <a:rPr lang="en-US" b="1" dirty="0" err="1">
                <a:solidFill>
                  <a:srgbClr val="002060"/>
                </a:solidFill>
                <a:latin typeface="Arial"/>
                <a:cs typeface="Arial"/>
              </a:rPr>
              <a:t>điều</a:t>
            </a:r>
            <a:r>
              <a:rPr lang="en-US" b="1" dirty="0">
                <a:solidFill>
                  <a:srgbClr val="002060"/>
                </a:solidFill>
                <a:latin typeface="Arial"/>
                <a:cs typeface="Arial"/>
              </a:rPr>
              <a:t> </a:t>
            </a:r>
            <a:r>
              <a:rPr lang="en-US" b="1" dirty="0" err="1">
                <a:solidFill>
                  <a:srgbClr val="002060"/>
                </a:solidFill>
                <a:latin typeface="Arial"/>
                <a:cs typeface="Arial"/>
              </a:rPr>
              <a:t>hành</a:t>
            </a:r>
            <a:r>
              <a:rPr lang="en-US" b="1" dirty="0">
                <a:solidFill>
                  <a:srgbClr val="002060"/>
                </a:solidFill>
                <a:latin typeface="Arial"/>
                <a:cs typeface="Arial"/>
              </a:rPr>
              <a:t> windows, </a:t>
            </a:r>
            <a:r>
              <a:rPr lang="en-US" b="1" dirty="0" err="1">
                <a:solidFill>
                  <a:srgbClr val="002060"/>
                </a:solidFill>
                <a:latin typeface="Arial"/>
                <a:cs typeface="Arial"/>
              </a:rPr>
              <a:t>linux</a:t>
            </a:r>
            <a:endParaRPr dirty="0">
              <a:solidFill>
                <a:srgbClr val="002060"/>
              </a:solidFill>
              <a:latin typeface="Arial"/>
              <a:cs typeface="Arial"/>
            </a:endParaRPr>
          </a:p>
        </p:txBody>
      </p:sp>
      <p:sp>
        <p:nvSpPr>
          <p:cNvPr id="49" name="object 5"/>
          <p:cNvSpPr/>
          <p:nvPr/>
        </p:nvSpPr>
        <p:spPr>
          <a:xfrm>
            <a:off x="0" y="2979522"/>
            <a:ext cx="1346200" cy="868680"/>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9CB833"/>
          </a:solidFill>
        </p:spPr>
        <p:txBody>
          <a:bodyPr wrap="square" lIns="0" tIns="0" rIns="0" bIns="0" rtlCol="0"/>
          <a:lstStyle/>
          <a:p>
            <a:endParaRPr/>
          </a:p>
        </p:txBody>
      </p:sp>
      <p:sp>
        <p:nvSpPr>
          <p:cNvPr id="50" name="object 15"/>
          <p:cNvSpPr txBox="1"/>
          <p:nvPr/>
        </p:nvSpPr>
        <p:spPr>
          <a:xfrm>
            <a:off x="139025" y="3099673"/>
            <a:ext cx="1079135" cy="628377"/>
          </a:xfrm>
          <a:prstGeom prst="rect">
            <a:avLst/>
          </a:prstGeom>
        </p:spPr>
        <p:txBody>
          <a:bodyPr vert="horz" wrap="square" lIns="0" tIns="12700" rIns="0" bIns="0" rtlCol="0">
            <a:spAutoFit/>
          </a:bodyPr>
          <a:lstStyle/>
          <a:p>
            <a:pPr marL="12700">
              <a:lnSpc>
                <a:spcPct val="100000"/>
              </a:lnSpc>
              <a:spcBef>
                <a:spcPts val="100"/>
              </a:spcBef>
            </a:pPr>
            <a:r>
              <a:rPr lang="en-US" sz="2000" b="1" dirty="0" smtClean="0">
                <a:solidFill>
                  <a:srgbClr val="FFFFFF"/>
                </a:solidFill>
                <a:latin typeface="Arial"/>
                <a:cs typeface="Arial"/>
              </a:rPr>
              <a:t>Eclipse </a:t>
            </a:r>
            <a:r>
              <a:rPr lang="en-US" sz="2000" b="1" dirty="0">
                <a:solidFill>
                  <a:srgbClr val="FFFFFF"/>
                </a:solidFill>
                <a:latin typeface="Arial"/>
                <a:cs typeface="Arial"/>
              </a:rPr>
              <a:t>Editor </a:t>
            </a:r>
            <a:endParaRPr sz="2000" dirty="0">
              <a:latin typeface="Arial"/>
              <a:cs typeface="Arial"/>
            </a:endParaRPr>
          </a:p>
        </p:txBody>
      </p:sp>
      <p:sp>
        <p:nvSpPr>
          <p:cNvPr id="52" name="object 12"/>
          <p:cNvSpPr txBox="1"/>
          <p:nvPr/>
        </p:nvSpPr>
        <p:spPr>
          <a:xfrm>
            <a:off x="1584541" y="2689867"/>
            <a:ext cx="5457115" cy="1687000"/>
          </a:xfrm>
          <a:prstGeom prst="rect">
            <a:avLst/>
          </a:prstGeom>
        </p:spPr>
        <p:txBody>
          <a:bodyPr vert="horz" wrap="square" lIns="0" tIns="12065" rIns="0" bIns="0" rtlCol="0">
            <a:spAutoFit/>
          </a:bodyPr>
          <a:lstStyle/>
          <a:p>
            <a:pPr marL="12700" marR="5080">
              <a:lnSpc>
                <a:spcPct val="150100"/>
              </a:lnSpc>
              <a:spcBef>
                <a:spcPts val="95"/>
              </a:spcBef>
            </a:pPr>
            <a:r>
              <a:rPr lang="vi-VN" b="1" dirty="0">
                <a:solidFill>
                  <a:schemeClr val="accent2">
                    <a:lumMod val="75000"/>
                  </a:schemeClr>
                </a:solidFill>
                <a:latin typeface="Arial"/>
                <a:cs typeface="Arial"/>
              </a:rPr>
              <a:t>Eclipse Editor </a:t>
            </a:r>
            <a:r>
              <a:rPr lang="vi-VN" b="1" dirty="0" smtClean="0">
                <a:solidFill>
                  <a:schemeClr val="accent2">
                    <a:lumMod val="75000"/>
                  </a:schemeClr>
                </a:solidFill>
                <a:latin typeface="Arial"/>
                <a:cs typeface="Arial"/>
              </a:rPr>
              <a:t>là một trình IDE dùng để lập trình Java (Eclipse cũng có thể dùng để lập trình các ngôn ngữ khác nhau C/C++, PHP… nhưng mạnh nhất là về Java). </a:t>
            </a:r>
            <a:endParaRPr dirty="0">
              <a:solidFill>
                <a:schemeClr val="accent2">
                  <a:lumMod val="75000"/>
                </a:schemeClr>
              </a:solidFill>
              <a:latin typeface="Arial"/>
              <a:cs typeface="Arial"/>
            </a:endParaRPr>
          </a:p>
        </p:txBody>
      </p:sp>
      <p:pic>
        <p:nvPicPr>
          <p:cNvPr id="53" name="Picture 52" descr="Eclipse Logos and Artwork | The Eclipse Foundation"/>
          <p:cNvPicPr/>
          <p:nvPr/>
        </p:nvPicPr>
        <p:blipFill>
          <a:blip r:embed="rId3">
            <a:extLst>
              <a:ext uri="{28A0092B-C50C-407E-A947-70E740481C1C}">
                <a14:useLocalDpi xmlns:a14="http://schemas.microsoft.com/office/drawing/2010/main" val="0"/>
              </a:ext>
            </a:extLst>
          </a:blip>
          <a:srcRect/>
          <a:stretch>
            <a:fillRect/>
          </a:stretch>
        </p:blipFill>
        <p:spPr bwMode="auto">
          <a:xfrm>
            <a:off x="2108200" y="4363025"/>
            <a:ext cx="3974465" cy="1164138"/>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5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4400" y="1503584"/>
            <a:ext cx="7127111" cy="3868516"/>
          </a:xfrm>
          <a:prstGeom prst="rect">
            <a:avLst/>
          </a:prstGeom>
          <a:noFill/>
          <a:ln>
            <a:noFill/>
          </a:ln>
        </p:spPr>
      </p:pic>
      <p:pic>
        <p:nvPicPr>
          <p:cNvPr id="56" name="Picture 55"/>
          <p:cNvPicPr/>
          <p:nvPr/>
        </p:nvPicPr>
        <p:blipFill>
          <a:blip r:embed="rId3">
            <a:extLst>
              <a:ext uri="{28A0092B-C50C-407E-A947-70E740481C1C}">
                <a14:useLocalDpi xmlns:a14="http://schemas.microsoft.com/office/drawing/2010/main" val="0"/>
              </a:ext>
            </a:extLst>
          </a:blip>
          <a:srcRect/>
          <a:stretch>
            <a:fillRect/>
          </a:stretch>
        </p:blipFill>
        <p:spPr bwMode="auto">
          <a:xfrm>
            <a:off x="282764" y="1522792"/>
            <a:ext cx="6930836" cy="3849308"/>
          </a:xfrm>
          <a:prstGeom prst="rect">
            <a:avLst/>
          </a:prstGeom>
          <a:noFill/>
          <a:ln>
            <a:noFill/>
          </a:ln>
        </p:spPr>
      </p:pic>
      <p:sp>
        <p:nvSpPr>
          <p:cNvPr id="2" name="object 2"/>
          <p:cNvSpPr txBox="1"/>
          <p:nvPr/>
        </p:nvSpPr>
        <p:spPr>
          <a:xfrm>
            <a:off x="9721342" y="301244"/>
            <a:ext cx="153670" cy="151323"/>
          </a:xfrm>
          <a:prstGeom prst="rect">
            <a:avLst/>
          </a:prstGeom>
        </p:spPr>
        <p:txBody>
          <a:bodyPr vert="horz" wrap="square" lIns="0" tIns="12700" rIns="0" bIns="0" rtlCol="0">
            <a:spAutoFit/>
          </a:bodyPr>
          <a:lstStyle/>
          <a:p>
            <a:pPr marL="12700">
              <a:lnSpc>
                <a:spcPct val="100000"/>
              </a:lnSpc>
              <a:spcBef>
                <a:spcPts val="100"/>
              </a:spcBef>
            </a:pPr>
            <a:r>
              <a:rPr lang="en-US" sz="900" spc="-5" dirty="0" smtClean="0">
                <a:solidFill>
                  <a:srgbClr val="FFFFFF"/>
                </a:solidFill>
                <a:latin typeface="Arial"/>
                <a:cs typeface="Arial"/>
              </a:rPr>
              <a:t>34</a:t>
            </a:r>
            <a:endParaRPr sz="900" dirty="0">
              <a:latin typeface="Arial"/>
              <a:cs typeface="Arial"/>
            </a:endParaRPr>
          </a:p>
        </p:txBody>
      </p:sp>
      <p:grpSp>
        <p:nvGrpSpPr>
          <p:cNvPr id="3" name="object 3"/>
          <p:cNvGrpSpPr/>
          <p:nvPr/>
        </p:nvGrpSpPr>
        <p:grpSpPr>
          <a:xfrm>
            <a:off x="83819" y="321563"/>
            <a:ext cx="320040" cy="285115"/>
            <a:chOff x="83819" y="321563"/>
            <a:chExt cx="320040" cy="285115"/>
          </a:xfrm>
        </p:grpSpPr>
        <p:sp>
          <p:nvSpPr>
            <p:cNvPr id="4" name="object 4"/>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5" name="object 5"/>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6" name="object 6"/>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24" name="object 24"/>
          <p:cNvSpPr txBox="1">
            <a:spLocks noGrp="1"/>
          </p:cNvSpPr>
          <p:nvPr>
            <p:ph type="title"/>
          </p:nvPr>
        </p:nvSpPr>
        <p:spPr>
          <a:xfrm>
            <a:off x="490219" y="124335"/>
            <a:ext cx="5212715" cy="512961"/>
          </a:xfrm>
          <a:prstGeom prst="rect">
            <a:avLst/>
          </a:prstGeom>
        </p:spPr>
        <p:txBody>
          <a:bodyPr vert="horz" wrap="square" lIns="0" tIns="127000" rIns="0" bIns="0" rtlCol="0">
            <a:spAutoFit/>
          </a:bodyPr>
          <a:lstStyle/>
          <a:p>
            <a:pPr marL="12700">
              <a:lnSpc>
                <a:spcPct val="100000"/>
              </a:lnSpc>
              <a:spcBef>
                <a:spcPts val="1000"/>
              </a:spcBef>
            </a:pPr>
            <a:r>
              <a:rPr lang="en-US" sz="2500" spc="-5" dirty="0" err="1" smtClean="0"/>
              <a:t>Quá</a:t>
            </a:r>
            <a:r>
              <a:rPr lang="en-US" sz="2500" spc="-5" dirty="0" smtClean="0"/>
              <a:t> </a:t>
            </a:r>
            <a:r>
              <a:rPr lang="en-US" sz="2500" spc="-5" dirty="0" err="1"/>
              <a:t>trình</a:t>
            </a:r>
            <a:r>
              <a:rPr lang="en-US" sz="2500" spc="-5" dirty="0"/>
              <a:t> </a:t>
            </a:r>
            <a:r>
              <a:rPr lang="en-US" sz="2500" spc="-5" dirty="0" err="1"/>
              <a:t>triển</a:t>
            </a:r>
            <a:r>
              <a:rPr lang="en-US" sz="2500" spc="-5" dirty="0"/>
              <a:t> </a:t>
            </a:r>
            <a:r>
              <a:rPr lang="en-US" sz="2500" spc="-5" dirty="0" err="1"/>
              <a:t>khai</a:t>
            </a:r>
            <a:r>
              <a:rPr lang="en-US" sz="2500" spc="-5" dirty="0"/>
              <a:t> </a:t>
            </a:r>
            <a:r>
              <a:rPr sz="2500" spc="-5" dirty="0" smtClean="0"/>
              <a:t> </a:t>
            </a:r>
            <a:endParaRPr sz="1200" dirty="0">
              <a:latin typeface="Arial"/>
              <a:cs typeface="Arial"/>
            </a:endParaRPr>
          </a:p>
        </p:txBody>
      </p:sp>
      <p:sp>
        <p:nvSpPr>
          <p:cNvPr id="49" name="object 3"/>
          <p:cNvSpPr/>
          <p:nvPr/>
        </p:nvSpPr>
        <p:spPr>
          <a:xfrm>
            <a:off x="201167" y="712000"/>
            <a:ext cx="3659632" cy="716882"/>
          </a:xfrm>
          <a:custGeom>
            <a:avLst/>
            <a:gdLst/>
            <a:ahLst/>
            <a:cxnLst/>
            <a:rect l="l" t="t" r="r" b="b"/>
            <a:pathLst>
              <a:path w="2525395" h="652780">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46546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1" name="object 8"/>
          <p:cNvSpPr/>
          <p:nvPr/>
        </p:nvSpPr>
        <p:spPr>
          <a:xfrm>
            <a:off x="5231821" y="711999"/>
            <a:ext cx="4079689" cy="716882"/>
          </a:xfrm>
          <a:custGeom>
            <a:avLst/>
            <a:gdLst/>
            <a:ahLst/>
            <a:cxnLst/>
            <a:rect l="l" t="t" r="r" b="b"/>
            <a:pathLst>
              <a:path w="2560320" h="652780">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1386B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3" name="object 10"/>
          <p:cNvSpPr/>
          <p:nvPr/>
        </p:nvSpPr>
        <p:spPr>
          <a:xfrm>
            <a:off x="2812745" y="1485900"/>
            <a:ext cx="3810000" cy="722532"/>
          </a:xfrm>
          <a:custGeom>
            <a:avLst/>
            <a:gdLst/>
            <a:ahLst/>
            <a:cxnLst/>
            <a:rect l="l" t="t" r="r" b="b"/>
            <a:pathLst>
              <a:path w="2525395" h="652779">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9CB833"/>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TextBox 27"/>
          <p:cNvSpPr txBox="1"/>
          <p:nvPr/>
        </p:nvSpPr>
        <p:spPr>
          <a:xfrm>
            <a:off x="542368" y="778053"/>
            <a:ext cx="3490342" cy="584775"/>
          </a:xfrm>
          <a:prstGeom prst="rect">
            <a:avLst/>
          </a:prstGeom>
          <a:noFill/>
        </p:spPr>
        <p:txBody>
          <a:bodyPr wrap="square" rtlCol="0">
            <a:spAutoFit/>
          </a:bodyPr>
          <a:lstStyle/>
          <a:p>
            <a:r>
              <a:rPr lang="vi-VN" sz="1600" dirty="0">
                <a:solidFill>
                  <a:schemeClr val="bg1"/>
                </a:solidFill>
              </a:rPr>
              <a:t>Bước </a:t>
            </a:r>
            <a:r>
              <a:rPr lang="vi-VN" sz="1600" dirty="0" smtClean="0">
                <a:solidFill>
                  <a:schemeClr val="bg1"/>
                </a:solidFill>
              </a:rPr>
              <a:t>1</a:t>
            </a:r>
            <a:r>
              <a:rPr lang="en-US" sz="1600" dirty="0">
                <a:solidFill>
                  <a:schemeClr val="bg1"/>
                </a:solidFill>
              </a:rPr>
              <a:t>:</a:t>
            </a:r>
            <a:r>
              <a:rPr lang="en-US" sz="1600" dirty="0" smtClean="0">
                <a:solidFill>
                  <a:schemeClr val="bg1"/>
                </a:solidFill>
              </a:rPr>
              <a:t>C</a:t>
            </a:r>
            <a:r>
              <a:rPr lang="vi-VN" sz="1600" dirty="0" smtClean="0">
                <a:solidFill>
                  <a:schemeClr val="bg1"/>
                </a:solidFill>
              </a:rPr>
              <a:t>ài </a:t>
            </a:r>
            <a:r>
              <a:rPr lang="vi-VN" sz="1600" dirty="0">
                <a:solidFill>
                  <a:schemeClr val="bg1"/>
                </a:solidFill>
              </a:rPr>
              <a:t>đặt hệ điều hành window 7 trên máy ảo VMWare </a:t>
            </a:r>
            <a:endParaRPr lang="en-US" sz="1600" dirty="0">
              <a:solidFill>
                <a:schemeClr val="bg1"/>
              </a:solidFill>
            </a:endParaRPr>
          </a:p>
        </p:txBody>
      </p:sp>
      <p:sp>
        <p:nvSpPr>
          <p:cNvPr id="30" name="TextBox 29"/>
          <p:cNvSpPr txBox="1"/>
          <p:nvPr/>
        </p:nvSpPr>
        <p:spPr>
          <a:xfrm>
            <a:off x="5425309" y="747274"/>
            <a:ext cx="3886201" cy="646331"/>
          </a:xfrm>
          <a:prstGeom prst="rect">
            <a:avLst/>
          </a:prstGeom>
          <a:noFill/>
        </p:spPr>
        <p:txBody>
          <a:bodyPr wrap="square" rtlCol="0">
            <a:spAutoFit/>
          </a:bodyPr>
          <a:lstStyle/>
          <a:p>
            <a:r>
              <a:rPr lang="vi-VN" dirty="0">
                <a:solidFill>
                  <a:schemeClr val="bg1"/>
                </a:solidFill>
              </a:rPr>
              <a:t>Bước </a:t>
            </a:r>
            <a:r>
              <a:rPr lang="vi-VN" dirty="0" smtClean="0">
                <a:solidFill>
                  <a:schemeClr val="bg1"/>
                </a:solidFill>
              </a:rPr>
              <a:t>2:Cài </a:t>
            </a:r>
            <a:r>
              <a:rPr lang="vi-VN" dirty="0">
                <a:solidFill>
                  <a:schemeClr val="bg1"/>
                </a:solidFill>
              </a:rPr>
              <a:t>đặt VNC Server trên Window 7  và Set Password cho nó</a:t>
            </a:r>
            <a:endParaRPr lang="en-US" dirty="0">
              <a:solidFill>
                <a:schemeClr val="bg1"/>
              </a:solidFill>
            </a:endParaRPr>
          </a:p>
        </p:txBody>
      </p:sp>
      <p:sp>
        <p:nvSpPr>
          <p:cNvPr id="58" name="TextBox 57"/>
          <p:cNvSpPr txBox="1"/>
          <p:nvPr/>
        </p:nvSpPr>
        <p:spPr>
          <a:xfrm>
            <a:off x="3175000" y="1503583"/>
            <a:ext cx="3886201" cy="646331"/>
          </a:xfrm>
          <a:prstGeom prst="rect">
            <a:avLst/>
          </a:prstGeom>
          <a:noFill/>
        </p:spPr>
        <p:txBody>
          <a:bodyPr wrap="square" rtlCol="0">
            <a:spAutoFit/>
          </a:bodyPr>
          <a:lstStyle/>
          <a:p>
            <a:r>
              <a:rPr lang="en-US" dirty="0" err="1" smtClean="0">
                <a:solidFill>
                  <a:schemeClr val="bg1"/>
                </a:solidFill>
              </a:rPr>
              <a:t>Bước</a:t>
            </a:r>
            <a:r>
              <a:rPr lang="en-US" dirty="0" smtClean="0">
                <a:solidFill>
                  <a:schemeClr val="bg1"/>
                </a:solidFill>
              </a:rPr>
              <a:t> 3:</a:t>
            </a:r>
            <a:r>
              <a:rPr lang="vi-VN" dirty="0" smtClean="0">
                <a:solidFill>
                  <a:schemeClr val="bg1"/>
                </a:solidFill>
              </a:rPr>
              <a:t>Chạy </a:t>
            </a:r>
            <a:r>
              <a:rPr lang="vi-VN" dirty="0">
                <a:solidFill>
                  <a:schemeClr val="bg1"/>
                </a:solidFill>
              </a:rPr>
              <a:t>VNC Client bằng Eclipse và kết nối máy chủ </a:t>
            </a:r>
            <a:endParaRPr lang="en-US" dirty="0">
              <a:solidFill>
                <a:schemeClr val="bg1"/>
              </a:solidFill>
            </a:endParaRPr>
          </a:p>
        </p:txBody>
      </p:sp>
      <p:pic>
        <p:nvPicPr>
          <p:cNvPr id="59" name="Picture 58"/>
          <p:cNvPicPr/>
          <p:nvPr/>
        </p:nvPicPr>
        <p:blipFill>
          <a:blip r:embed="rId4">
            <a:extLst>
              <a:ext uri="{28A0092B-C50C-407E-A947-70E740481C1C}">
                <a14:useLocalDpi xmlns:a14="http://schemas.microsoft.com/office/drawing/2010/main" val="0"/>
              </a:ext>
            </a:extLst>
          </a:blip>
          <a:srcRect/>
          <a:stretch>
            <a:fillRect/>
          </a:stretch>
        </p:blipFill>
        <p:spPr bwMode="auto">
          <a:xfrm>
            <a:off x="203200" y="2588259"/>
            <a:ext cx="4601920" cy="3126741"/>
          </a:xfrm>
          <a:prstGeom prst="rect">
            <a:avLst/>
          </a:prstGeom>
          <a:noFill/>
          <a:ln>
            <a:noFill/>
          </a:ln>
        </p:spPr>
      </p:pic>
      <p:pic>
        <p:nvPicPr>
          <p:cNvPr id="60" name="Picture 59"/>
          <p:cNvPicPr/>
          <p:nvPr/>
        </p:nvPicPr>
        <p:blipFill>
          <a:blip r:embed="rId5">
            <a:extLst>
              <a:ext uri="{28A0092B-C50C-407E-A947-70E740481C1C}">
                <a14:useLocalDpi xmlns:a14="http://schemas.microsoft.com/office/drawing/2010/main" val="0"/>
              </a:ext>
            </a:extLst>
          </a:blip>
          <a:srcRect/>
          <a:stretch>
            <a:fillRect/>
          </a:stretch>
        </p:blipFill>
        <p:spPr bwMode="auto">
          <a:xfrm>
            <a:off x="5006719" y="2588259"/>
            <a:ext cx="5026281" cy="3126741"/>
          </a:xfrm>
          <a:prstGeom prst="rect">
            <a:avLst/>
          </a:prstGeom>
          <a:noFill/>
          <a:ln>
            <a:noFill/>
          </a:ln>
        </p:spPr>
      </p:pic>
      <p:pic>
        <p:nvPicPr>
          <p:cNvPr id="61" name="Picture 60"/>
          <p:cNvPicPr/>
          <p:nvPr/>
        </p:nvPicPr>
        <p:blipFill>
          <a:blip r:embed="rId6">
            <a:extLst>
              <a:ext uri="{28A0092B-C50C-407E-A947-70E740481C1C}">
                <a14:useLocalDpi xmlns:a14="http://schemas.microsoft.com/office/drawing/2010/main" val="0"/>
              </a:ext>
            </a:extLst>
          </a:blip>
          <a:srcRect/>
          <a:stretch>
            <a:fillRect/>
          </a:stretch>
        </p:blipFill>
        <p:spPr bwMode="auto">
          <a:xfrm>
            <a:off x="2206259" y="2247900"/>
            <a:ext cx="5007341" cy="3467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additive="base">
                                        <p:cTn id="13" dur="500" fill="hold"/>
                                        <p:tgtEl>
                                          <p:spTgt spid="56"/>
                                        </p:tgtEl>
                                        <p:attrNameLst>
                                          <p:attrName>ppt_x</p:attrName>
                                        </p:attrNameLst>
                                      </p:cBhvr>
                                      <p:tavLst>
                                        <p:tav tm="0">
                                          <p:val>
                                            <p:strVal val="#ppt_x"/>
                                          </p:val>
                                        </p:tav>
                                        <p:tav tm="100000">
                                          <p:val>
                                            <p:strVal val="#ppt_x"/>
                                          </p:val>
                                        </p:tav>
                                      </p:tavLst>
                                    </p:anim>
                                    <p:anim calcmode="lin" valueType="num">
                                      <p:cBhvr additive="base">
                                        <p:cTn id="1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ppt_x"/>
                                          </p:val>
                                        </p:tav>
                                        <p:tav tm="100000">
                                          <p:val>
                                            <p:strVal val="#ppt_x"/>
                                          </p:val>
                                        </p:tav>
                                      </p:tavLst>
                                    </p:anim>
                                    <p:anim calcmode="lin" valueType="num">
                                      <p:cBhvr additive="base">
                                        <p:cTn id="24" dur="500" fill="hold"/>
                                        <p:tgtEl>
                                          <p:spTgt spid="30"/>
                                        </p:tgtEl>
                                        <p:attrNameLst>
                                          <p:attrName>ppt_y</p:attrName>
                                        </p:attrNameLst>
                                      </p:cBhvr>
                                      <p:tavLst>
                                        <p:tav tm="0">
                                          <p:val>
                                            <p:strVal val="1+#ppt_h/2"/>
                                          </p:val>
                                        </p:tav>
                                        <p:tav tm="100000">
                                          <p:val>
                                            <p:strVal val="#ppt_y"/>
                                          </p:val>
                                        </p:tav>
                                      </p:tavLst>
                                    </p:anim>
                                  </p:childTnLst>
                                </p:cTn>
                              </p:par>
                              <p:par>
                                <p:cTn id="25" presetID="2" presetClass="exit" presetSubtype="4" fill="hold" nodeType="withEffect">
                                  <p:stCondLst>
                                    <p:cond delay="0"/>
                                  </p:stCondLst>
                                  <p:childTnLst>
                                    <p:anim calcmode="lin" valueType="num">
                                      <p:cBhvr additive="base">
                                        <p:cTn id="26" dur="500"/>
                                        <p:tgtEl>
                                          <p:spTgt spid="56"/>
                                        </p:tgtEl>
                                        <p:attrNameLst>
                                          <p:attrName>ppt_x</p:attrName>
                                        </p:attrNameLst>
                                      </p:cBhvr>
                                      <p:tavLst>
                                        <p:tav tm="0">
                                          <p:val>
                                            <p:strVal val="ppt_x"/>
                                          </p:val>
                                        </p:tav>
                                        <p:tav tm="100000">
                                          <p:val>
                                            <p:strVal val="ppt_x"/>
                                          </p:val>
                                        </p:tav>
                                      </p:tavLst>
                                    </p:anim>
                                    <p:anim calcmode="lin" valueType="num">
                                      <p:cBhvr additive="base">
                                        <p:cTn id="27" dur="500"/>
                                        <p:tgtEl>
                                          <p:spTgt spid="56"/>
                                        </p:tgtEl>
                                        <p:attrNameLst>
                                          <p:attrName>ppt_y</p:attrName>
                                        </p:attrNameLst>
                                      </p:cBhvr>
                                      <p:tavLst>
                                        <p:tav tm="0">
                                          <p:val>
                                            <p:strVal val="ppt_y"/>
                                          </p:val>
                                        </p:tav>
                                        <p:tav tm="100000">
                                          <p:val>
                                            <p:strVal val="1+ppt_h/2"/>
                                          </p:val>
                                        </p:tav>
                                      </p:tavLst>
                                    </p:anim>
                                    <p:set>
                                      <p:cBhvr>
                                        <p:cTn id="28" dur="1" fill="hold">
                                          <p:stCondLst>
                                            <p:cond delay="499"/>
                                          </p:stCondLst>
                                        </p:cTn>
                                        <p:tgtEl>
                                          <p:spTgt spid="5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fade">
                                      <p:cBhvr>
                                        <p:cTn id="33" dur="1000"/>
                                        <p:tgtEl>
                                          <p:spTgt spid="57"/>
                                        </p:tgtEl>
                                      </p:cBhvr>
                                    </p:animEffect>
                                    <p:anim calcmode="lin" valueType="num">
                                      <p:cBhvr>
                                        <p:cTn id="34" dur="1000" fill="hold"/>
                                        <p:tgtEl>
                                          <p:spTgt spid="57"/>
                                        </p:tgtEl>
                                        <p:attrNameLst>
                                          <p:attrName>ppt_x</p:attrName>
                                        </p:attrNameLst>
                                      </p:cBhvr>
                                      <p:tavLst>
                                        <p:tav tm="0">
                                          <p:val>
                                            <p:strVal val="#ppt_x"/>
                                          </p:val>
                                        </p:tav>
                                        <p:tav tm="100000">
                                          <p:val>
                                            <p:strVal val="#ppt_x"/>
                                          </p:val>
                                        </p:tav>
                                      </p:tavLst>
                                    </p:anim>
                                    <p:anim calcmode="lin" valueType="num">
                                      <p:cBhvr>
                                        <p:cTn id="3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additive="base">
                                        <p:cTn id="40" dur="500" fill="hold"/>
                                        <p:tgtEl>
                                          <p:spTgt spid="58"/>
                                        </p:tgtEl>
                                        <p:attrNameLst>
                                          <p:attrName>ppt_x</p:attrName>
                                        </p:attrNameLst>
                                      </p:cBhvr>
                                      <p:tavLst>
                                        <p:tav tm="0">
                                          <p:val>
                                            <p:strVal val="#ppt_x"/>
                                          </p:val>
                                        </p:tav>
                                        <p:tav tm="100000">
                                          <p:val>
                                            <p:strVal val="#ppt_x"/>
                                          </p:val>
                                        </p:tav>
                                      </p:tavLst>
                                    </p:anim>
                                    <p:anim calcmode="lin" valueType="num">
                                      <p:cBhvr additive="base">
                                        <p:cTn id="41" dur="500" fill="hold"/>
                                        <p:tgtEl>
                                          <p:spTgt spid="58"/>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 calcmode="lin" valueType="num">
                                      <p:cBhvr additive="base">
                                        <p:cTn id="44" dur="500" fill="hold"/>
                                        <p:tgtEl>
                                          <p:spTgt spid="53"/>
                                        </p:tgtEl>
                                        <p:attrNameLst>
                                          <p:attrName>ppt_x</p:attrName>
                                        </p:attrNameLst>
                                      </p:cBhvr>
                                      <p:tavLst>
                                        <p:tav tm="0">
                                          <p:val>
                                            <p:strVal val="#ppt_x"/>
                                          </p:val>
                                        </p:tav>
                                        <p:tav tm="100000">
                                          <p:val>
                                            <p:strVal val="#ppt_x"/>
                                          </p:val>
                                        </p:tav>
                                      </p:tavLst>
                                    </p:anim>
                                    <p:anim calcmode="lin" valueType="num">
                                      <p:cBhvr additive="base">
                                        <p:cTn id="45" dur="500" fill="hold"/>
                                        <p:tgtEl>
                                          <p:spTgt spid="53"/>
                                        </p:tgtEl>
                                        <p:attrNameLst>
                                          <p:attrName>ppt_y</p:attrName>
                                        </p:attrNameLst>
                                      </p:cBhvr>
                                      <p:tavLst>
                                        <p:tav tm="0">
                                          <p:val>
                                            <p:strVal val="1+#ppt_h/2"/>
                                          </p:val>
                                        </p:tav>
                                        <p:tav tm="100000">
                                          <p:val>
                                            <p:strVal val="#ppt_y"/>
                                          </p:val>
                                        </p:tav>
                                      </p:tavLst>
                                    </p:anim>
                                  </p:childTnLst>
                                </p:cTn>
                              </p:par>
                              <p:par>
                                <p:cTn id="46" presetID="2" presetClass="exit" presetSubtype="4" fill="hold" nodeType="withEffect">
                                  <p:stCondLst>
                                    <p:cond delay="0"/>
                                  </p:stCondLst>
                                  <p:childTnLst>
                                    <p:anim calcmode="lin" valueType="num">
                                      <p:cBhvr additive="base">
                                        <p:cTn id="47" dur="500"/>
                                        <p:tgtEl>
                                          <p:spTgt spid="57"/>
                                        </p:tgtEl>
                                        <p:attrNameLst>
                                          <p:attrName>ppt_x</p:attrName>
                                        </p:attrNameLst>
                                      </p:cBhvr>
                                      <p:tavLst>
                                        <p:tav tm="0">
                                          <p:val>
                                            <p:strVal val="ppt_x"/>
                                          </p:val>
                                        </p:tav>
                                        <p:tav tm="100000">
                                          <p:val>
                                            <p:strVal val="ppt_x"/>
                                          </p:val>
                                        </p:tav>
                                      </p:tavLst>
                                    </p:anim>
                                    <p:anim calcmode="lin" valueType="num">
                                      <p:cBhvr additive="base">
                                        <p:cTn id="48" dur="500"/>
                                        <p:tgtEl>
                                          <p:spTgt spid="57"/>
                                        </p:tgtEl>
                                        <p:attrNameLst>
                                          <p:attrName>ppt_y</p:attrName>
                                        </p:attrNameLst>
                                      </p:cBhvr>
                                      <p:tavLst>
                                        <p:tav tm="0">
                                          <p:val>
                                            <p:strVal val="ppt_y"/>
                                          </p:val>
                                        </p:tav>
                                        <p:tav tm="100000">
                                          <p:val>
                                            <p:strVal val="1+ppt_h/2"/>
                                          </p:val>
                                        </p:tav>
                                      </p:tavLst>
                                    </p:anim>
                                    <p:set>
                                      <p:cBhvr>
                                        <p:cTn id="49" dur="1" fill="hold">
                                          <p:stCondLst>
                                            <p:cond delay="499"/>
                                          </p:stCondLst>
                                        </p:cTn>
                                        <p:tgtEl>
                                          <p:spTgt spid="5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500" fill="hold"/>
                                        <p:tgtEl>
                                          <p:spTgt spid="59"/>
                                        </p:tgtEl>
                                        <p:attrNameLst>
                                          <p:attrName>ppt_x</p:attrName>
                                        </p:attrNameLst>
                                      </p:cBhvr>
                                      <p:tavLst>
                                        <p:tav tm="0">
                                          <p:val>
                                            <p:strVal val="#ppt_x"/>
                                          </p:val>
                                        </p:tav>
                                        <p:tav tm="100000">
                                          <p:val>
                                            <p:strVal val="#ppt_x"/>
                                          </p:val>
                                        </p:tav>
                                      </p:tavLst>
                                    </p:anim>
                                    <p:anim calcmode="lin" valueType="num">
                                      <p:cBhvr additive="base">
                                        <p:cTn id="55"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additive="base">
                                        <p:cTn id="60" dur="500" fill="hold"/>
                                        <p:tgtEl>
                                          <p:spTgt spid="60"/>
                                        </p:tgtEl>
                                        <p:attrNameLst>
                                          <p:attrName>ppt_x</p:attrName>
                                        </p:attrNameLst>
                                      </p:cBhvr>
                                      <p:tavLst>
                                        <p:tav tm="0">
                                          <p:val>
                                            <p:strVal val="#ppt_x"/>
                                          </p:val>
                                        </p:tav>
                                        <p:tav tm="100000">
                                          <p:val>
                                            <p:strVal val="#ppt_x"/>
                                          </p:val>
                                        </p:tav>
                                      </p:tavLst>
                                    </p:anim>
                                    <p:anim calcmode="lin" valueType="num">
                                      <p:cBhvr additive="base">
                                        <p:cTn id="6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xit" presetSubtype="4" fill="hold" nodeType="clickEffect">
                                  <p:stCondLst>
                                    <p:cond delay="0"/>
                                  </p:stCondLst>
                                  <p:childTnLst>
                                    <p:anim calcmode="lin" valueType="num">
                                      <p:cBhvr additive="base">
                                        <p:cTn id="65" dur="500"/>
                                        <p:tgtEl>
                                          <p:spTgt spid="59"/>
                                        </p:tgtEl>
                                        <p:attrNameLst>
                                          <p:attrName>ppt_x</p:attrName>
                                        </p:attrNameLst>
                                      </p:cBhvr>
                                      <p:tavLst>
                                        <p:tav tm="0">
                                          <p:val>
                                            <p:strVal val="ppt_x"/>
                                          </p:val>
                                        </p:tav>
                                        <p:tav tm="100000">
                                          <p:val>
                                            <p:strVal val="ppt_x"/>
                                          </p:val>
                                        </p:tav>
                                      </p:tavLst>
                                    </p:anim>
                                    <p:anim calcmode="lin" valueType="num">
                                      <p:cBhvr additive="base">
                                        <p:cTn id="66" dur="500"/>
                                        <p:tgtEl>
                                          <p:spTgt spid="59"/>
                                        </p:tgtEl>
                                        <p:attrNameLst>
                                          <p:attrName>ppt_y</p:attrName>
                                        </p:attrNameLst>
                                      </p:cBhvr>
                                      <p:tavLst>
                                        <p:tav tm="0">
                                          <p:val>
                                            <p:strVal val="ppt_y"/>
                                          </p:val>
                                        </p:tav>
                                        <p:tav tm="100000">
                                          <p:val>
                                            <p:strVal val="1+ppt_h/2"/>
                                          </p:val>
                                        </p:tav>
                                      </p:tavLst>
                                    </p:anim>
                                    <p:set>
                                      <p:cBhvr>
                                        <p:cTn id="67" dur="1" fill="hold">
                                          <p:stCondLst>
                                            <p:cond delay="499"/>
                                          </p:stCondLst>
                                        </p:cTn>
                                        <p:tgtEl>
                                          <p:spTgt spid="59"/>
                                        </p:tgtEl>
                                        <p:attrNameLst>
                                          <p:attrName>style.visibility</p:attrName>
                                        </p:attrNameLst>
                                      </p:cBhvr>
                                      <p:to>
                                        <p:strVal val="hidden"/>
                                      </p:to>
                                    </p:set>
                                  </p:childTnLst>
                                </p:cTn>
                              </p:par>
                              <p:par>
                                <p:cTn id="68" presetID="2" presetClass="exit" presetSubtype="4" fill="hold" nodeType="withEffect">
                                  <p:stCondLst>
                                    <p:cond delay="0"/>
                                  </p:stCondLst>
                                  <p:childTnLst>
                                    <p:anim calcmode="lin" valueType="num">
                                      <p:cBhvr additive="base">
                                        <p:cTn id="69" dur="500"/>
                                        <p:tgtEl>
                                          <p:spTgt spid="60"/>
                                        </p:tgtEl>
                                        <p:attrNameLst>
                                          <p:attrName>ppt_x</p:attrName>
                                        </p:attrNameLst>
                                      </p:cBhvr>
                                      <p:tavLst>
                                        <p:tav tm="0">
                                          <p:val>
                                            <p:strVal val="ppt_x"/>
                                          </p:val>
                                        </p:tav>
                                        <p:tav tm="100000">
                                          <p:val>
                                            <p:strVal val="ppt_x"/>
                                          </p:val>
                                        </p:tav>
                                      </p:tavLst>
                                    </p:anim>
                                    <p:anim calcmode="lin" valueType="num">
                                      <p:cBhvr additive="base">
                                        <p:cTn id="70" dur="500"/>
                                        <p:tgtEl>
                                          <p:spTgt spid="60"/>
                                        </p:tgtEl>
                                        <p:attrNameLst>
                                          <p:attrName>ppt_y</p:attrName>
                                        </p:attrNameLst>
                                      </p:cBhvr>
                                      <p:tavLst>
                                        <p:tav tm="0">
                                          <p:val>
                                            <p:strVal val="ppt_y"/>
                                          </p:val>
                                        </p:tav>
                                        <p:tav tm="100000">
                                          <p:val>
                                            <p:strVal val="1+ppt_h/2"/>
                                          </p:val>
                                        </p:tav>
                                      </p:tavLst>
                                    </p:anim>
                                    <p:set>
                                      <p:cBhvr>
                                        <p:cTn id="71" dur="1" fill="hold">
                                          <p:stCondLst>
                                            <p:cond delay="499"/>
                                          </p:stCondLst>
                                        </p:cTn>
                                        <p:tgtEl>
                                          <p:spTgt spid="60"/>
                                        </p:tgtEl>
                                        <p:attrNameLst>
                                          <p:attrName>style.visibility</p:attrName>
                                        </p:attrNameLst>
                                      </p:cBhvr>
                                      <p:to>
                                        <p:strVal val="hidden"/>
                                      </p:to>
                                    </p:set>
                                  </p:childTnLst>
                                </p:cTn>
                              </p:par>
                              <p:par>
                                <p:cTn id="72" presetID="21" presetClass="entr" presetSubtype="1" fill="hold" nodeType="withEffect">
                                  <p:stCondLst>
                                    <p:cond delay="0"/>
                                  </p:stCondLst>
                                  <p:childTnLst>
                                    <p:set>
                                      <p:cBhvr>
                                        <p:cTn id="73" dur="1" fill="hold">
                                          <p:stCondLst>
                                            <p:cond delay="0"/>
                                          </p:stCondLst>
                                        </p:cTn>
                                        <p:tgtEl>
                                          <p:spTgt spid="61"/>
                                        </p:tgtEl>
                                        <p:attrNameLst>
                                          <p:attrName>style.visibility</p:attrName>
                                        </p:attrNameLst>
                                      </p:cBhvr>
                                      <p:to>
                                        <p:strVal val="visible"/>
                                      </p:to>
                                    </p:set>
                                    <p:animEffect transition="in" filter="wheel(1)">
                                      <p:cBhvr>
                                        <p:cTn id="74" dur="2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3" grpId="0" animBg="1"/>
      <p:bldP spid="30"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21342" y="301244"/>
            <a:ext cx="153670" cy="151323"/>
          </a:xfrm>
          <a:prstGeom prst="rect">
            <a:avLst/>
          </a:prstGeom>
        </p:spPr>
        <p:txBody>
          <a:bodyPr vert="horz" wrap="square" lIns="0" tIns="12700" rIns="0" bIns="0" rtlCol="0">
            <a:spAutoFit/>
          </a:bodyPr>
          <a:lstStyle/>
          <a:p>
            <a:pPr marL="12700">
              <a:lnSpc>
                <a:spcPct val="100000"/>
              </a:lnSpc>
              <a:spcBef>
                <a:spcPts val="100"/>
              </a:spcBef>
            </a:pPr>
            <a:r>
              <a:rPr lang="en-US" sz="900" spc="-5" dirty="0" smtClean="0">
                <a:solidFill>
                  <a:srgbClr val="FFFFFF"/>
                </a:solidFill>
                <a:latin typeface="Arial"/>
                <a:cs typeface="Arial"/>
              </a:rPr>
              <a:t>38</a:t>
            </a:r>
          </a:p>
        </p:txBody>
      </p:sp>
      <p:grpSp>
        <p:nvGrpSpPr>
          <p:cNvPr id="3" name="object 3"/>
          <p:cNvGrpSpPr/>
          <p:nvPr/>
        </p:nvGrpSpPr>
        <p:grpSpPr>
          <a:xfrm>
            <a:off x="83819" y="321563"/>
            <a:ext cx="320040" cy="285115"/>
            <a:chOff x="83819" y="321563"/>
            <a:chExt cx="320040" cy="285115"/>
          </a:xfrm>
        </p:grpSpPr>
        <p:sp>
          <p:nvSpPr>
            <p:cNvPr id="4" name="object 4"/>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5" name="object 5"/>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6" name="object 6"/>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7" name="object 7"/>
          <p:cNvSpPr txBox="1">
            <a:spLocks noGrp="1"/>
          </p:cNvSpPr>
          <p:nvPr>
            <p:ph type="title"/>
          </p:nvPr>
        </p:nvSpPr>
        <p:spPr>
          <a:xfrm>
            <a:off x="490219" y="239648"/>
            <a:ext cx="2797175" cy="406400"/>
          </a:xfrm>
          <a:prstGeom prst="rect">
            <a:avLst/>
          </a:prstGeom>
        </p:spPr>
        <p:txBody>
          <a:bodyPr vert="horz" wrap="square" lIns="0" tIns="12065" rIns="0" bIns="0" rtlCol="0">
            <a:spAutoFit/>
          </a:bodyPr>
          <a:lstStyle/>
          <a:p>
            <a:pPr marL="12700">
              <a:lnSpc>
                <a:spcPct val="100000"/>
              </a:lnSpc>
              <a:spcBef>
                <a:spcPts val="95"/>
              </a:spcBef>
            </a:pPr>
            <a:r>
              <a:rPr sz="2500" spc="-5" dirty="0"/>
              <a:t>Tài liệu tham </a:t>
            </a:r>
            <a:r>
              <a:rPr sz="2500" spc="-10" dirty="0"/>
              <a:t>khảo</a:t>
            </a:r>
            <a:endParaRPr sz="2500"/>
          </a:p>
        </p:txBody>
      </p:sp>
      <p:sp>
        <p:nvSpPr>
          <p:cNvPr id="8" name="object 8"/>
          <p:cNvSpPr txBox="1"/>
          <p:nvPr/>
        </p:nvSpPr>
        <p:spPr>
          <a:xfrm>
            <a:off x="543559" y="862990"/>
            <a:ext cx="8409305" cy="2979405"/>
          </a:xfrm>
          <a:prstGeom prst="rect">
            <a:avLst/>
          </a:prstGeom>
        </p:spPr>
        <p:txBody>
          <a:bodyPr vert="horz" wrap="square" lIns="0" tIns="134620" rIns="0" bIns="0" rtlCol="0">
            <a:spAutoFit/>
          </a:bodyPr>
          <a:lstStyle/>
          <a:p>
            <a:pPr marL="393700" indent="-342900">
              <a:lnSpc>
                <a:spcPct val="200000"/>
              </a:lnSpc>
              <a:spcBef>
                <a:spcPts val="1060"/>
              </a:spcBef>
              <a:buAutoNum type="arabicPeriod"/>
              <a:tabLst>
                <a:tab pos="393065" algn="l"/>
                <a:tab pos="393700" algn="l"/>
              </a:tabLst>
            </a:pPr>
            <a:r>
              <a:rPr lang="en-US" sz="1600" spc="-5" dirty="0" err="1">
                <a:latin typeface="Carlito"/>
                <a:cs typeface="Carlito"/>
              </a:rPr>
              <a:t>Tại</a:t>
            </a:r>
            <a:r>
              <a:rPr lang="en-US" sz="1600" spc="-5" dirty="0">
                <a:latin typeface="Carlito"/>
                <a:cs typeface="Carlito"/>
              </a:rPr>
              <a:t> </a:t>
            </a:r>
            <a:r>
              <a:rPr lang="en-US" sz="1600" spc="-5" dirty="0" err="1">
                <a:latin typeface="Carlito"/>
                <a:cs typeface="Carlito"/>
              </a:rPr>
              <a:t>trang</a:t>
            </a:r>
            <a:r>
              <a:rPr lang="en-US" sz="1600" spc="-5" dirty="0">
                <a:latin typeface="Carlito"/>
                <a:cs typeface="Carlito"/>
              </a:rPr>
              <a:t> </a:t>
            </a:r>
            <a:r>
              <a:rPr lang="en-US" sz="1600" spc="-5" dirty="0" err="1">
                <a:latin typeface="Carlito"/>
                <a:cs typeface="Carlito"/>
              </a:rPr>
              <a:t>chủ</a:t>
            </a:r>
            <a:r>
              <a:rPr lang="en-US" sz="1600" spc="-5" dirty="0">
                <a:latin typeface="Carlito"/>
                <a:cs typeface="Carlito"/>
              </a:rPr>
              <a:t> VNC : </a:t>
            </a:r>
            <a:r>
              <a:rPr lang="vi-VN" u="sng" dirty="0">
                <a:hlinkClick r:id="rId2"/>
              </a:rPr>
              <a:t>https://www.realvnc.com/fr</a:t>
            </a:r>
            <a:r>
              <a:rPr lang="vi-VN" u="sng" dirty="0" smtClean="0">
                <a:hlinkClick r:id="rId2"/>
              </a:rPr>
              <a:t>/</a:t>
            </a:r>
            <a:endParaRPr lang="en-US" u="sng" dirty="0" smtClean="0"/>
          </a:p>
          <a:p>
            <a:pPr marL="393700" indent="-342900">
              <a:lnSpc>
                <a:spcPct val="200000"/>
              </a:lnSpc>
              <a:spcBef>
                <a:spcPts val="1060"/>
              </a:spcBef>
              <a:buAutoNum type="arabicPeriod"/>
              <a:tabLst>
                <a:tab pos="393065" algn="l"/>
                <a:tab pos="393700" algn="l"/>
              </a:tabLst>
            </a:pPr>
            <a:r>
              <a:rPr lang="en-US" sz="1600" spc="-5" dirty="0" err="1" smtClean="0">
                <a:latin typeface="Carlito"/>
                <a:cs typeface="Carlito"/>
              </a:rPr>
              <a:t>Tài</a:t>
            </a:r>
            <a:r>
              <a:rPr lang="en-US" sz="1600" spc="-5" dirty="0" smtClean="0">
                <a:latin typeface="Carlito"/>
                <a:cs typeface="Carlito"/>
              </a:rPr>
              <a:t> </a:t>
            </a:r>
            <a:r>
              <a:rPr lang="en-US" sz="1600" spc="-5" dirty="0" err="1">
                <a:latin typeface="Carlito"/>
                <a:cs typeface="Carlito"/>
              </a:rPr>
              <a:t>liệu</a:t>
            </a:r>
            <a:r>
              <a:rPr lang="en-US" sz="1600" spc="-5" dirty="0">
                <a:latin typeface="Carlito"/>
                <a:cs typeface="Carlito"/>
              </a:rPr>
              <a:t> </a:t>
            </a:r>
            <a:r>
              <a:rPr lang="en-US" sz="1600" spc="-5" dirty="0" err="1">
                <a:latin typeface="Carlito"/>
                <a:cs typeface="Carlito"/>
              </a:rPr>
              <a:t>giao</a:t>
            </a:r>
            <a:r>
              <a:rPr lang="en-US" sz="1600" spc="-5" dirty="0">
                <a:latin typeface="Carlito"/>
                <a:cs typeface="Carlito"/>
              </a:rPr>
              <a:t> </a:t>
            </a:r>
            <a:r>
              <a:rPr lang="en-US" sz="1600" spc="-5" dirty="0" err="1">
                <a:latin typeface="Carlito"/>
                <a:cs typeface="Carlito"/>
              </a:rPr>
              <a:t>thức</a:t>
            </a:r>
            <a:r>
              <a:rPr lang="en-US" sz="1600" spc="-5" dirty="0">
                <a:latin typeface="Carlito"/>
                <a:cs typeface="Carlito"/>
              </a:rPr>
              <a:t> RFB : </a:t>
            </a:r>
            <a:r>
              <a:rPr lang="vi-VN" u="sng" dirty="0" smtClean="0">
                <a:hlinkClick r:id="rId3"/>
              </a:rPr>
              <a:t>https</a:t>
            </a:r>
            <a:r>
              <a:rPr lang="vi-VN" u="sng" dirty="0">
                <a:hlinkClick r:id="rId3"/>
              </a:rPr>
              <a:t>://github.com/rfbproto/rfbproto/blob/master/rfbproto.rst#712security</a:t>
            </a:r>
            <a:endParaRPr lang="en-US" dirty="0"/>
          </a:p>
          <a:p>
            <a:pPr marL="393700" indent="-342900">
              <a:lnSpc>
                <a:spcPct val="200000"/>
              </a:lnSpc>
              <a:spcBef>
                <a:spcPts val="1060"/>
              </a:spcBef>
              <a:buAutoNum type="arabicPeriod"/>
              <a:tabLst>
                <a:tab pos="393065" algn="l"/>
                <a:tab pos="393700" algn="l"/>
              </a:tabLst>
            </a:pPr>
            <a:r>
              <a:rPr lang="en-US" sz="1600" spc="-5" dirty="0" err="1" smtClean="0">
                <a:latin typeface="Carlito"/>
                <a:cs typeface="Carlito"/>
              </a:rPr>
              <a:t>Mã</a:t>
            </a:r>
            <a:r>
              <a:rPr lang="en-US" sz="1600" spc="-5" dirty="0" smtClean="0">
                <a:latin typeface="Carlito"/>
                <a:cs typeface="Carlito"/>
              </a:rPr>
              <a:t> </a:t>
            </a:r>
            <a:r>
              <a:rPr lang="en-US" sz="1600" spc="-5" dirty="0" err="1">
                <a:latin typeface="Carlito"/>
                <a:cs typeface="Carlito"/>
              </a:rPr>
              <a:t>nguồn</a:t>
            </a:r>
            <a:r>
              <a:rPr lang="en-US" sz="1600" spc="-5" dirty="0">
                <a:latin typeface="Carlito"/>
                <a:cs typeface="Carlito"/>
              </a:rPr>
              <a:t> </a:t>
            </a:r>
            <a:r>
              <a:rPr lang="en-US" sz="1600" spc="-5" dirty="0" err="1">
                <a:latin typeface="Carlito"/>
                <a:cs typeface="Carlito"/>
              </a:rPr>
              <a:t>mở</a:t>
            </a:r>
            <a:r>
              <a:rPr lang="en-US" sz="1600" spc="-5" dirty="0">
                <a:latin typeface="Carlito"/>
                <a:cs typeface="Carlito"/>
              </a:rPr>
              <a:t> VNC </a:t>
            </a:r>
            <a:r>
              <a:rPr lang="en-US" sz="1600" spc="-5" dirty="0" smtClean="0">
                <a:latin typeface="Carlito"/>
                <a:cs typeface="Carlito"/>
              </a:rPr>
              <a:t>:</a:t>
            </a:r>
            <a:endParaRPr lang="en-US" sz="1600" spc="-5" dirty="0">
              <a:latin typeface="Carlito"/>
              <a:cs typeface="Carlito"/>
            </a:endParaRPr>
          </a:p>
          <a:p>
            <a:pPr>
              <a:lnSpc>
                <a:spcPct val="200000"/>
              </a:lnSpc>
            </a:pPr>
            <a:r>
              <a:rPr lang="en-US" dirty="0" smtClean="0"/>
              <a:t>      </a:t>
            </a:r>
            <a:r>
              <a:rPr lang="vi-VN" dirty="0" smtClean="0"/>
              <a:t>https</a:t>
            </a:r>
            <a:r>
              <a:rPr lang="vi-VN" dirty="0"/>
              <a:t>://archive.realvnc.com/download/open/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0160635" cy="5715000"/>
          </a:xfrm>
          <a:custGeom>
            <a:avLst/>
            <a:gdLst/>
            <a:ahLst/>
            <a:cxnLst/>
            <a:rect l="l" t="t" r="r" b="b"/>
            <a:pathLst>
              <a:path w="10160635" h="5715000">
                <a:moveTo>
                  <a:pt x="10160508" y="0"/>
                </a:moveTo>
                <a:lnTo>
                  <a:pt x="0" y="0"/>
                </a:lnTo>
                <a:lnTo>
                  <a:pt x="0" y="5715000"/>
                </a:lnTo>
                <a:lnTo>
                  <a:pt x="10160508" y="5715000"/>
                </a:lnTo>
                <a:lnTo>
                  <a:pt x="10160508" y="0"/>
                </a:lnTo>
                <a:close/>
              </a:path>
            </a:pathLst>
          </a:custGeom>
          <a:solidFill>
            <a:srgbClr val="F1F1F1"/>
          </a:solidFill>
        </p:spPr>
        <p:txBody>
          <a:bodyPr wrap="square" lIns="0" tIns="0" rIns="0" bIns="0" rtlCol="0"/>
          <a:lstStyle/>
          <a:p>
            <a:endParaRPr/>
          </a:p>
        </p:txBody>
      </p:sp>
      <p:sp>
        <p:nvSpPr>
          <p:cNvPr id="3" name="object 3"/>
          <p:cNvSpPr/>
          <p:nvPr/>
        </p:nvSpPr>
        <p:spPr>
          <a:xfrm>
            <a:off x="9645395" y="269747"/>
            <a:ext cx="304800" cy="238125"/>
          </a:xfrm>
          <a:custGeom>
            <a:avLst/>
            <a:gdLst/>
            <a:ahLst/>
            <a:cxnLst/>
            <a:rect l="l" t="t" r="r" b="b"/>
            <a:pathLst>
              <a:path w="304800" h="238125">
                <a:moveTo>
                  <a:pt x="253110" y="0"/>
                </a:moveTo>
                <a:lnTo>
                  <a:pt x="51688" y="0"/>
                </a:lnTo>
                <a:lnTo>
                  <a:pt x="31557" y="4058"/>
                </a:lnTo>
                <a:lnTo>
                  <a:pt x="15128" y="15128"/>
                </a:lnTo>
                <a:lnTo>
                  <a:pt x="4058" y="31557"/>
                </a:lnTo>
                <a:lnTo>
                  <a:pt x="0" y="51688"/>
                </a:lnTo>
                <a:lnTo>
                  <a:pt x="0" y="186054"/>
                </a:lnTo>
                <a:lnTo>
                  <a:pt x="4058" y="206186"/>
                </a:lnTo>
                <a:lnTo>
                  <a:pt x="15128" y="222615"/>
                </a:lnTo>
                <a:lnTo>
                  <a:pt x="31557" y="233685"/>
                </a:lnTo>
                <a:lnTo>
                  <a:pt x="51688" y="237743"/>
                </a:lnTo>
                <a:lnTo>
                  <a:pt x="253110" y="237743"/>
                </a:lnTo>
                <a:lnTo>
                  <a:pt x="273242" y="233685"/>
                </a:lnTo>
                <a:lnTo>
                  <a:pt x="289671" y="222615"/>
                </a:lnTo>
                <a:lnTo>
                  <a:pt x="300741" y="206186"/>
                </a:lnTo>
                <a:lnTo>
                  <a:pt x="304800" y="186054"/>
                </a:lnTo>
                <a:lnTo>
                  <a:pt x="304800" y="51688"/>
                </a:lnTo>
                <a:lnTo>
                  <a:pt x="300741" y="31557"/>
                </a:lnTo>
                <a:lnTo>
                  <a:pt x="289671" y="15128"/>
                </a:lnTo>
                <a:lnTo>
                  <a:pt x="273242" y="4058"/>
                </a:lnTo>
                <a:lnTo>
                  <a:pt x="253110" y="0"/>
                </a:lnTo>
                <a:close/>
              </a:path>
            </a:pathLst>
          </a:custGeom>
          <a:solidFill>
            <a:srgbClr val="44BD9B"/>
          </a:solidFill>
        </p:spPr>
        <p:txBody>
          <a:bodyPr wrap="square" lIns="0" tIns="0" rIns="0" bIns="0" rtlCol="0"/>
          <a:lstStyle/>
          <a:p>
            <a:endParaRPr/>
          </a:p>
        </p:txBody>
      </p:sp>
      <p:sp>
        <p:nvSpPr>
          <p:cNvPr id="4" name="object 4"/>
          <p:cNvSpPr txBox="1"/>
          <p:nvPr/>
        </p:nvSpPr>
        <p:spPr>
          <a:xfrm>
            <a:off x="9721342" y="301244"/>
            <a:ext cx="153670" cy="302647"/>
          </a:xfrm>
          <a:prstGeom prst="rect">
            <a:avLst/>
          </a:prstGeom>
        </p:spPr>
        <p:txBody>
          <a:bodyPr vert="horz" wrap="square" lIns="0" tIns="12700" rIns="0" bIns="0" rtlCol="0">
            <a:spAutoFit/>
          </a:bodyPr>
          <a:lstStyle/>
          <a:p>
            <a:pPr marL="12700">
              <a:lnSpc>
                <a:spcPct val="100000"/>
              </a:lnSpc>
              <a:spcBef>
                <a:spcPts val="100"/>
              </a:spcBef>
            </a:pPr>
            <a:r>
              <a:rPr lang="en-US" sz="900" spc="-5" dirty="0" smtClean="0">
                <a:solidFill>
                  <a:srgbClr val="FFFFFF"/>
                </a:solidFill>
                <a:latin typeface="Arial"/>
                <a:cs typeface="Arial"/>
              </a:rPr>
              <a:t>39</a:t>
            </a:r>
          </a:p>
          <a:p>
            <a:pPr marL="12700">
              <a:lnSpc>
                <a:spcPct val="100000"/>
              </a:lnSpc>
              <a:spcBef>
                <a:spcPts val="100"/>
              </a:spcBef>
            </a:pPr>
            <a:endParaRPr sz="900" dirty="0">
              <a:latin typeface="Arial"/>
              <a:cs typeface="Arial"/>
            </a:endParaRPr>
          </a:p>
        </p:txBody>
      </p:sp>
      <p:grpSp>
        <p:nvGrpSpPr>
          <p:cNvPr id="5" name="object 5"/>
          <p:cNvGrpSpPr/>
          <p:nvPr/>
        </p:nvGrpSpPr>
        <p:grpSpPr>
          <a:xfrm>
            <a:off x="496467" y="694690"/>
            <a:ext cx="4726940" cy="4107815"/>
            <a:chOff x="496467" y="694690"/>
            <a:chExt cx="4726940" cy="4107815"/>
          </a:xfrm>
        </p:grpSpPr>
        <p:sp>
          <p:nvSpPr>
            <p:cNvPr id="6" name="object 6"/>
            <p:cNvSpPr/>
            <p:nvPr/>
          </p:nvSpPr>
          <p:spPr>
            <a:xfrm>
              <a:off x="1356646" y="935514"/>
              <a:ext cx="3867150" cy="3867150"/>
            </a:xfrm>
            <a:custGeom>
              <a:avLst/>
              <a:gdLst/>
              <a:ahLst/>
              <a:cxnLst/>
              <a:rect l="l" t="t" r="r" b="b"/>
              <a:pathLst>
                <a:path w="3867150" h="3867150">
                  <a:moveTo>
                    <a:pt x="3618312" y="0"/>
                  </a:moveTo>
                  <a:lnTo>
                    <a:pt x="3571886" y="0"/>
                  </a:lnTo>
                  <a:lnTo>
                    <a:pt x="3526009" y="7883"/>
                  </a:lnTo>
                  <a:lnTo>
                    <a:pt x="3481768" y="23650"/>
                  </a:lnTo>
                  <a:lnTo>
                    <a:pt x="3440253" y="47300"/>
                  </a:lnTo>
                  <a:lnTo>
                    <a:pt x="3402551" y="78834"/>
                  </a:lnTo>
                  <a:lnTo>
                    <a:pt x="78834" y="3402551"/>
                  </a:lnTo>
                  <a:lnTo>
                    <a:pt x="47300" y="3440255"/>
                  </a:lnTo>
                  <a:lnTo>
                    <a:pt x="23650" y="3481777"/>
                  </a:lnTo>
                  <a:lnTo>
                    <a:pt x="7883" y="3526027"/>
                  </a:lnTo>
                  <a:lnTo>
                    <a:pt x="0" y="3571914"/>
                  </a:lnTo>
                  <a:lnTo>
                    <a:pt x="0" y="3618350"/>
                  </a:lnTo>
                  <a:lnTo>
                    <a:pt x="7883" y="3664244"/>
                  </a:lnTo>
                  <a:lnTo>
                    <a:pt x="23650" y="3708507"/>
                  </a:lnTo>
                  <a:lnTo>
                    <a:pt x="47300" y="3750048"/>
                  </a:lnTo>
                  <a:lnTo>
                    <a:pt x="78834" y="3787780"/>
                  </a:lnTo>
                  <a:lnTo>
                    <a:pt x="116573" y="3819302"/>
                  </a:lnTo>
                  <a:lnTo>
                    <a:pt x="158117" y="3842944"/>
                  </a:lnTo>
                  <a:lnTo>
                    <a:pt x="202376" y="3858705"/>
                  </a:lnTo>
                  <a:lnTo>
                    <a:pt x="248263" y="3866586"/>
                  </a:lnTo>
                  <a:lnTo>
                    <a:pt x="294689" y="3866586"/>
                  </a:lnTo>
                  <a:lnTo>
                    <a:pt x="340566" y="3858705"/>
                  </a:lnTo>
                  <a:lnTo>
                    <a:pt x="384807" y="3842944"/>
                  </a:lnTo>
                  <a:lnTo>
                    <a:pt x="426322" y="3819302"/>
                  </a:lnTo>
                  <a:lnTo>
                    <a:pt x="464025" y="3787780"/>
                  </a:lnTo>
                  <a:lnTo>
                    <a:pt x="3787742" y="464152"/>
                  </a:lnTo>
                  <a:lnTo>
                    <a:pt x="3819275" y="426411"/>
                  </a:lnTo>
                  <a:lnTo>
                    <a:pt x="3842925" y="384867"/>
                  </a:lnTo>
                  <a:lnTo>
                    <a:pt x="3858692" y="340604"/>
                  </a:lnTo>
                  <a:lnTo>
                    <a:pt x="3866576" y="294711"/>
                  </a:lnTo>
                  <a:lnTo>
                    <a:pt x="3866576" y="248274"/>
                  </a:lnTo>
                  <a:lnTo>
                    <a:pt x="3858692" y="202381"/>
                  </a:lnTo>
                  <a:lnTo>
                    <a:pt x="3842925" y="158119"/>
                  </a:lnTo>
                  <a:lnTo>
                    <a:pt x="3819275" y="116574"/>
                  </a:lnTo>
                  <a:lnTo>
                    <a:pt x="3787742" y="78834"/>
                  </a:lnTo>
                  <a:lnTo>
                    <a:pt x="3750002" y="47300"/>
                  </a:lnTo>
                  <a:lnTo>
                    <a:pt x="3708458" y="23650"/>
                  </a:lnTo>
                  <a:lnTo>
                    <a:pt x="3664199" y="7883"/>
                  </a:lnTo>
                  <a:lnTo>
                    <a:pt x="3618312" y="0"/>
                  </a:lnTo>
                  <a:close/>
                </a:path>
              </a:pathLst>
            </a:custGeom>
            <a:solidFill>
              <a:srgbClr val="44BD9B"/>
            </a:solidFill>
          </p:spPr>
          <p:txBody>
            <a:bodyPr wrap="square" lIns="0" tIns="0" rIns="0" bIns="0" rtlCol="0"/>
            <a:lstStyle/>
            <a:p>
              <a:endParaRPr/>
            </a:p>
          </p:txBody>
        </p:sp>
        <p:sp>
          <p:nvSpPr>
            <p:cNvPr id="7" name="object 7"/>
            <p:cNvSpPr/>
            <p:nvPr/>
          </p:nvSpPr>
          <p:spPr>
            <a:xfrm>
              <a:off x="2354579" y="1954943"/>
              <a:ext cx="2825750" cy="2825750"/>
            </a:xfrm>
            <a:custGeom>
              <a:avLst/>
              <a:gdLst/>
              <a:ahLst/>
              <a:cxnLst/>
              <a:rect l="l" t="t" r="r" b="b"/>
              <a:pathLst>
                <a:path w="2825750" h="2825750">
                  <a:moveTo>
                    <a:pt x="2577188" y="0"/>
                  </a:moveTo>
                  <a:lnTo>
                    <a:pt x="2530751" y="0"/>
                  </a:lnTo>
                  <a:lnTo>
                    <a:pt x="2484858" y="7883"/>
                  </a:lnTo>
                  <a:lnTo>
                    <a:pt x="2440595" y="23650"/>
                  </a:lnTo>
                  <a:lnTo>
                    <a:pt x="2399051" y="47300"/>
                  </a:lnTo>
                  <a:lnTo>
                    <a:pt x="2361311" y="78834"/>
                  </a:lnTo>
                  <a:lnTo>
                    <a:pt x="78740" y="2361405"/>
                  </a:lnTo>
                  <a:lnTo>
                    <a:pt x="47244" y="2399144"/>
                  </a:lnTo>
                  <a:lnTo>
                    <a:pt x="23622" y="2440686"/>
                  </a:lnTo>
                  <a:lnTo>
                    <a:pt x="7874" y="2484944"/>
                  </a:lnTo>
                  <a:lnTo>
                    <a:pt x="0" y="2530831"/>
                  </a:lnTo>
                  <a:lnTo>
                    <a:pt x="0" y="2577261"/>
                  </a:lnTo>
                  <a:lnTo>
                    <a:pt x="7874" y="2623145"/>
                  </a:lnTo>
                  <a:lnTo>
                    <a:pt x="23622" y="2667398"/>
                  </a:lnTo>
                  <a:lnTo>
                    <a:pt x="47244" y="2708931"/>
                  </a:lnTo>
                  <a:lnTo>
                    <a:pt x="78740" y="2746659"/>
                  </a:lnTo>
                  <a:lnTo>
                    <a:pt x="116480" y="2778181"/>
                  </a:lnTo>
                  <a:lnTo>
                    <a:pt x="158024" y="2801823"/>
                  </a:lnTo>
                  <a:lnTo>
                    <a:pt x="202287" y="2817584"/>
                  </a:lnTo>
                  <a:lnTo>
                    <a:pt x="248180" y="2825465"/>
                  </a:lnTo>
                  <a:lnTo>
                    <a:pt x="294617" y="2825465"/>
                  </a:lnTo>
                  <a:lnTo>
                    <a:pt x="340510" y="2817584"/>
                  </a:lnTo>
                  <a:lnTo>
                    <a:pt x="384773" y="2801823"/>
                  </a:lnTo>
                  <a:lnTo>
                    <a:pt x="426317" y="2778181"/>
                  </a:lnTo>
                  <a:lnTo>
                    <a:pt x="464058" y="2746659"/>
                  </a:lnTo>
                  <a:lnTo>
                    <a:pt x="2746629" y="464152"/>
                  </a:lnTo>
                  <a:lnTo>
                    <a:pt x="2778125" y="426411"/>
                  </a:lnTo>
                  <a:lnTo>
                    <a:pt x="2801747" y="384867"/>
                  </a:lnTo>
                  <a:lnTo>
                    <a:pt x="2817495" y="340604"/>
                  </a:lnTo>
                  <a:lnTo>
                    <a:pt x="2825369" y="294711"/>
                  </a:lnTo>
                  <a:lnTo>
                    <a:pt x="2825369" y="248274"/>
                  </a:lnTo>
                  <a:lnTo>
                    <a:pt x="2817495" y="202381"/>
                  </a:lnTo>
                  <a:lnTo>
                    <a:pt x="2801747" y="158119"/>
                  </a:lnTo>
                  <a:lnTo>
                    <a:pt x="2778125" y="116574"/>
                  </a:lnTo>
                  <a:lnTo>
                    <a:pt x="2746629" y="78834"/>
                  </a:lnTo>
                  <a:lnTo>
                    <a:pt x="2708888" y="47300"/>
                  </a:lnTo>
                  <a:lnTo>
                    <a:pt x="2667344" y="23650"/>
                  </a:lnTo>
                  <a:lnTo>
                    <a:pt x="2623081" y="7883"/>
                  </a:lnTo>
                  <a:lnTo>
                    <a:pt x="2577188" y="0"/>
                  </a:lnTo>
                  <a:close/>
                </a:path>
              </a:pathLst>
            </a:custGeom>
            <a:solidFill>
              <a:srgbClr val="9CB833"/>
            </a:solidFill>
          </p:spPr>
          <p:txBody>
            <a:bodyPr wrap="square" lIns="0" tIns="0" rIns="0" bIns="0" rtlCol="0"/>
            <a:lstStyle/>
            <a:p>
              <a:endParaRPr/>
            </a:p>
          </p:txBody>
        </p:sp>
        <p:sp>
          <p:nvSpPr>
            <p:cNvPr id="8" name="object 8"/>
            <p:cNvSpPr/>
            <p:nvPr/>
          </p:nvSpPr>
          <p:spPr>
            <a:xfrm>
              <a:off x="496467" y="925449"/>
              <a:ext cx="3871595" cy="3871595"/>
            </a:xfrm>
            <a:custGeom>
              <a:avLst/>
              <a:gdLst/>
              <a:ahLst/>
              <a:cxnLst/>
              <a:rect l="l" t="t" r="r" b="b"/>
              <a:pathLst>
                <a:path w="3871595" h="3871595">
                  <a:moveTo>
                    <a:pt x="3742448" y="0"/>
                  </a:moveTo>
                  <a:lnTo>
                    <a:pt x="3695221" y="0"/>
                  </a:lnTo>
                  <a:lnTo>
                    <a:pt x="3649773" y="14477"/>
                  </a:lnTo>
                  <a:lnTo>
                    <a:pt x="3609696" y="43433"/>
                  </a:lnTo>
                  <a:lnTo>
                    <a:pt x="43383" y="3609733"/>
                  </a:lnTo>
                  <a:lnTo>
                    <a:pt x="14459" y="3649784"/>
                  </a:lnTo>
                  <a:lnTo>
                    <a:pt x="0" y="3695226"/>
                  </a:lnTo>
                  <a:lnTo>
                    <a:pt x="3" y="3742465"/>
                  </a:lnTo>
                  <a:lnTo>
                    <a:pt x="14469" y="3787907"/>
                  </a:lnTo>
                  <a:lnTo>
                    <a:pt x="43401" y="3827957"/>
                  </a:lnTo>
                  <a:lnTo>
                    <a:pt x="83454" y="3856877"/>
                  </a:lnTo>
                  <a:lnTo>
                    <a:pt x="128876" y="3871334"/>
                  </a:lnTo>
                  <a:lnTo>
                    <a:pt x="176121" y="3871334"/>
                  </a:lnTo>
                  <a:lnTo>
                    <a:pt x="221566" y="3856870"/>
                  </a:lnTo>
                  <a:lnTo>
                    <a:pt x="261620" y="3827945"/>
                  </a:lnTo>
                  <a:lnTo>
                    <a:pt x="3827882" y="261619"/>
                  </a:lnTo>
                  <a:lnTo>
                    <a:pt x="3856838" y="221591"/>
                  </a:lnTo>
                  <a:lnTo>
                    <a:pt x="3871316" y="176150"/>
                  </a:lnTo>
                  <a:lnTo>
                    <a:pt x="3871316" y="128903"/>
                  </a:lnTo>
                  <a:lnTo>
                    <a:pt x="3856838" y="83462"/>
                  </a:lnTo>
                  <a:lnTo>
                    <a:pt x="3827882" y="43433"/>
                  </a:lnTo>
                  <a:lnTo>
                    <a:pt x="3787866" y="14477"/>
                  </a:lnTo>
                  <a:lnTo>
                    <a:pt x="3742448" y="0"/>
                  </a:lnTo>
                  <a:close/>
                </a:path>
              </a:pathLst>
            </a:custGeom>
            <a:solidFill>
              <a:srgbClr val="1386B0"/>
            </a:solidFill>
          </p:spPr>
          <p:txBody>
            <a:bodyPr wrap="square" lIns="0" tIns="0" rIns="0" bIns="0" rtlCol="0"/>
            <a:lstStyle/>
            <a:p>
              <a:endParaRPr/>
            </a:p>
          </p:txBody>
        </p:sp>
        <p:sp>
          <p:nvSpPr>
            <p:cNvPr id="9" name="object 9"/>
            <p:cNvSpPr/>
            <p:nvPr/>
          </p:nvSpPr>
          <p:spPr>
            <a:xfrm>
              <a:off x="996366" y="694690"/>
              <a:ext cx="2825750" cy="2825750"/>
            </a:xfrm>
            <a:custGeom>
              <a:avLst/>
              <a:gdLst/>
              <a:ahLst/>
              <a:cxnLst/>
              <a:rect l="l" t="t" r="r" b="b"/>
              <a:pathLst>
                <a:path w="2825750" h="2825750">
                  <a:moveTo>
                    <a:pt x="2577241" y="0"/>
                  </a:moveTo>
                  <a:lnTo>
                    <a:pt x="2530815" y="0"/>
                  </a:lnTo>
                  <a:lnTo>
                    <a:pt x="2484929" y="7874"/>
                  </a:lnTo>
                  <a:lnTo>
                    <a:pt x="2440669" y="23622"/>
                  </a:lnTo>
                  <a:lnTo>
                    <a:pt x="2399126" y="47244"/>
                  </a:lnTo>
                  <a:lnTo>
                    <a:pt x="2361386" y="78740"/>
                  </a:lnTo>
                  <a:lnTo>
                    <a:pt x="78815" y="2361311"/>
                  </a:lnTo>
                  <a:lnTo>
                    <a:pt x="47289" y="2399051"/>
                  </a:lnTo>
                  <a:lnTo>
                    <a:pt x="23644" y="2440595"/>
                  </a:lnTo>
                  <a:lnTo>
                    <a:pt x="7881" y="2484858"/>
                  </a:lnTo>
                  <a:lnTo>
                    <a:pt x="0" y="2530751"/>
                  </a:lnTo>
                  <a:lnTo>
                    <a:pt x="0" y="2577188"/>
                  </a:lnTo>
                  <a:lnTo>
                    <a:pt x="7881" y="2623081"/>
                  </a:lnTo>
                  <a:lnTo>
                    <a:pt x="23644" y="2667344"/>
                  </a:lnTo>
                  <a:lnTo>
                    <a:pt x="47289" y="2708888"/>
                  </a:lnTo>
                  <a:lnTo>
                    <a:pt x="78815" y="2746629"/>
                  </a:lnTo>
                  <a:lnTo>
                    <a:pt x="116536" y="2778125"/>
                  </a:lnTo>
                  <a:lnTo>
                    <a:pt x="158078" y="2801747"/>
                  </a:lnTo>
                  <a:lnTo>
                    <a:pt x="202342" y="2817495"/>
                  </a:lnTo>
                  <a:lnTo>
                    <a:pt x="248238" y="2825369"/>
                  </a:lnTo>
                  <a:lnTo>
                    <a:pt x="294678" y="2825369"/>
                  </a:lnTo>
                  <a:lnTo>
                    <a:pt x="340576" y="2817495"/>
                  </a:lnTo>
                  <a:lnTo>
                    <a:pt x="384843" y="2801747"/>
                  </a:lnTo>
                  <a:lnTo>
                    <a:pt x="426391" y="2778125"/>
                  </a:lnTo>
                  <a:lnTo>
                    <a:pt x="464133" y="2746629"/>
                  </a:lnTo>
                  <a:lnTo>
                    <a:pt x="2746577" y="464058"/>
                  </a:lnTo>
                  <a:lnTo>
                    <a:pt x="2778110" y="426317"/>
                  </a:lnTo>
                  <a:lnTo>
                    <a:pt x="2801761" y="384773"/>
                  </a:lnTo>
                  <a:lnTo>
                    <a:pt x="2817527" y="340510"/>
                  </a:lnTo>
                  <a:lnTo>
                    <a:pt x="2825411" y="294617"/>
                  </a:lnTo>
                  <a:lnTo>
                    <a:pt x="2825411" y="248180"/>
                  </a:lnTo>
                  <a:lnTo>
                    <a:pt x="2817527" y="202287"/>
                  </a:lnTo>
                  <a:lnTo>
                    <a:pt x="2801761" y="158024"/>
                  </a:lnTo>
                  <a:lnTo>
                    <a:pt x="2778110" y="116480"/>
                  </a:lnTo>
                  <a:lnTo>
                    <a:pt x="2746577" y="78740"/>
                  </a:lnTo>
                  <a:lnTo>
                    <a:pt x="2708874" y="47244"/>
                  </a:lnTo>
                  <a:lnTo>
                    <a:pt x="2667359" y="23622"/>
                  </a:lnTo>
                  <a:lnTo>
                    <a:pt x="2623119" y="7874"/>
                  </a:lnTo>
                  <a:lnTo>
                    <a:pt x="2577241" y="0"/>
                  </a:lnTo>
                  <a:close/>
                </a:path>
              </a:pathLst>
            </a:custGeom>
            <a:solidFill>
              <a:srgbClr val="46546A"/>
            </a:solidFill>
          </p:spPr>
          <p:txBody>
            <a:bodyPr wrap="square" lIns="0" tIns="0" rIns="0" bIns="0" rtlCol="0"/>
            <a:lstStyle/>
            <a:p>
              <a:endParaRPr/>
            </a:p>
          </p:txBody>
        </p:sp>
      </p:grpSp>
      <p:sp>
        <p:nvSpPr>
          <p:cNvPr id="10" name="object 10"/>
          <p:cNvSpPr txBox="1">
            <a:spLocks noGrp="1"/>
          </p:cNvSpPr>
          <p:nvPr>
            <p:ph type="title"/>
          </p:nvPr>
        </p:nvSpPr>
        <p:spPr>
          <a:xfrm>
            <a:off x="4653153" y="3294329"/>
            <a:ext cx="5137785" cy="1094105"/>
          </a:xfrm>
          <a:prstGeom prst="rect">
            <a:avLst/>
          </a:prstGeom>
        </p:spPr>
        <p:txBody>
          <a:bodyPr vert="horz" wrap="square" lIns="0" tIns="13335" rIns="0" bIns="0" rtlCol="0">
            <a:spAutoFit/>
          </a:bodyPr>
          <a:lstStyle/>
          <a:p>
            <a:pPr marL="12700" marR="5080">
              <a:lnSpc>
                <a:spcPct val="100000"/>
              </a:lnSpc>
              <a:spcBef>
                <a:spcPts val="105"/>
              </a:spcBef>
            </a:pPr>
            <a:r>
              <a:rPr sz="3500" dirty="0" err="1"/>
              <a:t>Cảm</a:t>
            </a:r>
            <a:r>
              <a:rPr sz="3500" dirty="0"/>
              <a:t> </a:t>
            </a:r>
            <a:r>
              <a:rPr sz="3500" dirty="0" err="1" smtClean="0"/>
              <a:t>ơn</a:t>
            </a:r>
            <a:r>
              <a:rPr lang="en-US" sz="3500" dirty="0" smtClean="0"/>
              <a:t> </a:t>
            </a:r>
            <a:r>
              <a:rPr lang="en-US" sz="3500" dirty="0" err="1" smtClean="0"/>
              <a:t>các</a:t>
            </a:r>
            <a:r>
              <a:rPr sz="3500" dirty="0" smtClean="0"/>
              <a:t> </a:t>
            </a:r>
            <a:r>
              <a:rPr sz="3500" spc="-5" dirty="0" err="1"/>
              <a:t>thầy</a:t>
            </a:r>
            <a:r>
              <a:rPr sz="3500" spc="-5" dirty="0"/>
              <a:t> </a:t>
            </a:r>
            <a:r>
              <a:rPr lang="en-US" sz="3500" spc="-5" dirty="0" err="1" smtClean="0"/>
              <a:t>cô</a:t>
            </a:r>
            <a:r>
              <a:rPr lang="en-US" sz="3500" spc="-5" dirty="0" smtClean="0"/>
              <a:t> </a:t>
            </a:r>
            <a:r>
              <a:rPr sz="3500" dirty="0" err="1" smtClean="0"/>
              <a:t>và</a:t>
            </a:r>
            <a:r>
              <a:rPr sz="3500" dirty="0" smtClean="0"/>
              <a:t> </a:t>
            </a:r>
            <a:r>
              <a:rPr sz="3500" spc="-5" dirty="0"/>
              <a:t>các </a:t>
            </a:r>
            <a:r>
              <a:rPr sz="3500" spc="-10" dirty="0"/>
              <a:t>bạn  </a:t>
            </a:r>
            <a:r>
              <a:rPr sz="3500" spc="-5" dirty="0"/>
              <a:t>đã lắng</a:t>
            </a:r>
            <a:r>
              <a:rPr sz="3500" spc="5" dirty="0"/>
              <a:t> </a:t>
            </a:r>
            <a:r>
              <a:rPr sz="3500" spc="-5" dirty="0"/>
              <a:t>nghe</a:t>
            </a:r>
            <a:endParaRPr sz="3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508000" y="279454"/>
            <a:ext cx="7772400" cy="677108"/>
          </a:xfrm>
        </p:spPr>
        <p:txBody>
          <a:bodyPr>
            <a:normAutofit fontScale="77500" lnSpcReduction="20000"/>
          </a:bodyPr>
          <a:lstStyle/>
          <a:p>
            <a:pPr marL="0" indent="0">
              <a:buNone/>
            </a:pPr>
            <a:r>
              <a:rPr lang="en-US" sz="2800" b="1" dirty="0" err="1" smtClean="0">
                <a:solidFill>
                  <a:schemeClr val="accent2"/>
                </a:solidFill>
              </a:rPr>
              <a:t>Giảng</a:t>
            </a:r>
            <a:r>
              <a:rPr lang="en-US" sz="2800" b="1" dirty="0" smtClean="0">
                <a:solidFill>
                  <a:schemeClr val="accent2"/>
                </a:solidFill>
              </a:rPr>
              <a:t> </a:t>
            </a:r>
            <a:r>
              <a:rPr lang="en-US" sz="2800" b="1" dirty="0" err="1" smtClean="0">
                <a:solidFill>
                  <a:schemeClr val="accent2"/>
                </a:solidFill>
              </a:rPr>
              <a:t>Viên</a:t>
            </a:r>
            <a:r>
              <a:rPr lang="en-US" sz="2800" b="1" dirty="0" smtClean="0">
                <a:solidFill>
                  <a:schemeClr val="accent2"/>
                </a:solidFill>
              </a:rPr>
              <a:t> </a:t>
            </a:r>
            <a:r>
              <a:rPr lang="en-US" sz="2800" b="1" dirty="0" err="1" smtClean="0">
                <a:solidFill>
                  <a:schemeClr val="accent2"/>
                </a:solidFill>
              </a:rPr>
              <a:t>Hướng</a:t>
            </a:r>
            <a:r>
              <a:rPr lang="en-US" sz="2800" b="1" dirty="0" smtClean="0">
                <a:solidFill>
                  <a:schemeClr val="accent2"/>
                </a:solidFill>
              </a:rPr>
              <a:t> </a:t>
            </a:r>
            <a:r>
              <a:rPr lang="en-US" sz="2800" b="1" dirty="0" err="1" smtClean="0">
                <a:solidFill>
                  <a:schemeClr val="accent2"/>
                </a:solidFill>
              </a:rPr>
              <a:t>Dẫn</a:t>
            </a:r>
            <a:endParaRPr lang="en-US" sz="2800" b="1" dirty="0" smtClean="0">
              <a:solidFill>
                <a:schemeClr val="accent2"/>
              </a:solidFill>
            </a:endParaRPr>
          </a:p>
          <a:p>
            <a:pPr marL="0" indent="0">
              <a:buNone/>
            </a:pPr>
            <a:r>
              <a:rPr lang="en-US" sz="2000" i="1" dirty="0" smtClean="0">
                <a:solidFill>
                  <a:srgbClr val="0070C0"/>
                </a:solidFill>
              </a:rPr>
              <a:t>Lecturers</a:t>
            </a:r>
            <a:endParaRPr lang="en-US" sz="2000" i="1" dirty="0">
              <a:solidFill>
                <a:srgbClr val="0070C0"/>
              </a:solidFill>
            </a:endParaRPr>
          </a:p>
        </p:txBody>
      </p:sp>
      <p:grpSp>
        <p:nvGrpSpPr>
          <p:cNvPr id="4" name="object 3"/>
          <p:cNvGrpSpPr/>
          <p:nvPr/>
        </p:nvGrpSpPr>
        <p:grpSpPr>
          <a:xfrm>
            <a:off x="83819" y="321563"/>
            <a:ext cx="320040" cy="285115"/>
            <a:chOff x="83819" y="321563"/>
            <a:chExt cx="320040" cy="285115"/>
          </a:xfrm>
        </p:grpSpPr>
        <p:sp>
          <p:nvSpPr>
            <p:cNvPr id="5" name="object 4"/>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6" name="object 5"/>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7" name="object 6"/>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10" name="AutoShape 4" descr="Bản Đồ 4D 'Make In Vietnam' Đoạt Giải Nhì Viet Solutions 202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04240" y="4000500"/>
            <a:ext cx="5257800" cy="584775"/>
          </a:xfrm>
          <a:prstGeom prst="rect">
            <a:avLst/>
          </a:prstGeom>
          <a:noFill/>
        </p:spPr>
        <p:txBody>
          <a:bodyPr wrap="square" rtlCol="0">
            <a:spAutoFit/>
          </a:bodyPr>
          <a:lstStyle/>
          <a:p>
            <a:r>
              <a:rPr lang="en-US" sz="3200" b="1" dirty="0" err="1" smtClean="0">
                <a:solidFill>
                  <a:srgbClr val="FF0000"/>
                </a:solidFill>
                <a:effectLst>
                  <a:outerShdw blurRad="38100" dist="38100" dir="2700000" algn="tl">
                    <a:srgbClr val="000000">
                      <a:alpha val="43137"/>
                    </a:srgbClr>
                  </a:outerShdw>
                </a:effectLst>
              </a:rPr>
              <a:t>Tiến</a:t>
            </a:r>
            <a:r>
              <a:rPr lang="en-US" sz="3200" b="1" dirty="0" smtClean="0">
                <a:solidFill>
                  <a:srgbClr val="FF0000"/>
                </a:solidFill>
                <a:effectLst>
                  <a:outerShdw blurRad="38100" dist="38100" dir="2700000" algn="tl">
                    <a:srgbClr val="000000">
                      <a:alpha val="43137"/>
                    </a:srgbClr>
                  </a:outerShdw>
                </a:effectLst>
              </a:rPr>
              <a:t> </a:t>
            </a:r>
            <a:r>
              <a:rPr lang="en-US" sz="3200" b="1" dirty="0" err="1" smtClean="0">
                <a:solidFill>
                  <a:srgbClr val="FF0000"/>
                </a:solidFill>
                <a:effectLst>
                  <a:outerShdw blurRad="38100" dist="38100" dir="2700000" algn="tl">
                    <a:srgbClr val="000000">
                      <a:alpha val="43137"/>
                    </a:srgbClr>
                  </a:outerShdw>
                </a:effectLst>
              </a:rPr>
              <a:t>Sĩ</a:t>
            </a:r>
            <a:r>
              <a:rPr lang="en-US" sz="3200" b="1" dirty="0" smtClean="0">
                <a:solidFill>
                  <a:srgbClr val="FF0000"/>
                </a:solidFill>
                <a:effectLst>
                  <a:outerShdw blurRad="38100" dist="38100" dir="2700000" algn="tl">
                    <a:srgbClr val="000000">
                      <a:alpha val="43137"/>
                    </a:srgbClr>
                  </a:outerShdw>
                </a:effectLst>
              </a:rPr>
              <a:t> : </a:t>
            </a:r>
            <a:r>
              <a:rPr lang="en-US" sz="3200" b="1" dirty="0" err="1" smtClean="0">
                <a:solidFill>
                  <a:srgbClr val="FF0000"/>
                </a:solidFill>
                <a:effectLst>
                  <a:outerShdw blurRad="38100" dist="38100" dir="2700000" algn="tl">
                    <a:srgbClr val="000000">
                      <a:alpha val="43137"/>
                    </a:srgbClr>
                  </a:outerShdw>
                </a:effectLst>
              </a:rPr>
              <a:t>Nguyễn</a:t>
            </a:r>
            <a:r>
              <a:rPr lang="en-US" sz="3200" b="1" dirty="0" smtClean="0">
                <a:solidFill>
                  <a:srgbClr val="FF0000"/>
                </a:solidFill>
                <a:effectLst>
                  <a:outerShdw blurRad="38100" dist="38100" dir="2700000" algn="tl">
                    <a:srgbClr val="000000">
                      <a:alpha val="43137"/>
                    </a:srgbClr>
                  </a:outerShdw>
                </a:effectLst>
              </a:rPr>
              <a:t> </a:t>
            </a:r>
            <a:r>
              <a:rPr lang="en-US" sz="3200" b="1" dirty="0" err="1" smtClean="0">
                <a:solidFill>
                  <a:srgbClr val="FF0000"/>
                </a:solidFill>
                <a:effectLst>
                  <a:outerShdw blurRad="38100" dist="38100" dir="2700000" algn="tl">
                    <a:srgbClr val="000000">
                      <a:alpha val="43137"/>
                    </a:srgbClr>
                  </a:outerShdw>
                </a:effectLst>
              </a:rPr>
              <a:t>Quang</a:t>
            </a:r>
            <a:r>
              <a:rPr lang="en-US" sz="3200" b="1" dirty="0" smtClean="0">
                <a:solidFill>
                  <a:srgbClr val="FF0000"/>
                </a:solidFill>
                <a:effectLst>
                  <a:outerShdw blurRad="38100" dist="38100" dir="2700000" algn="tl">
                    <a:srgbClr val="000000">
                      <a:alpha val="43137"/>
                    </a:srgbClr>
                  </a:outerShdw>
                </a:effectLst>
              </a:rPr>
              <a:t> </a:t>
            </a:r>
            <a:r>
              <a:rPr lang="en-US" sz="3200" b="1" dirty="0" err="1" smtClean="0">
                <a:solidFill>
                  <a:srgbClr val="FF0000"/>
                </a:solidFill>
                <a:effectLst>
                  <a:outerShdw blurRad="38100" dist="38100" dir="2700000" algn="tl">
                    <a:srgbClr val="000000">
                      <a:alpha val="43137"/>
                    </a:srgbClr>
                  </a:outerShdw>
                </a:effectLst>
              </a:rPr>
              <a:t>Vũ</a:t>
            </a:r>
            <a:endParaRPr lang="en-US" sz="3200" b="1" dirty="0">
              <a:solidFill>
                <a:srgbClr val="FF0000"/>
              </a:solidFill>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3400" y="889187"/>
            <a:ext cx="4495800" cy="2997200"/>
          </a:xfrm>
          <a:prstGeom prst="rect">
            <a:avLst/>
          </a:prstGeom>
          <a:scene3d>
            <a:camera prst="obliqueTopLeft"/>
            <a:lightRig rig="threePt" dir="t"/>
          </a:scene3d>
        </p:spPr>
      </p:pic>
    </p:spTree>
    <p:extLst>
      <p:ext uri="{BB962C8B-B14F-4D97-AF65-F5344CB8AC3E}">
        <p14:creationId xmlns:p14="http://schemas.microsoft.com/office/powerpoint/2010/main" val="4066466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3</a:t>
            </a:r>
            <a:endParaRPr sz="900">
              <a:latin typeface="Arial"/>
              <a:cs typeface="Arial"/>
            </a:endParaRPr>
          </a:p>
        </p:txBody>
      </p:sp>
      <p:sp>
        <p:nvSpPr>
          <p:cNvPr id="3" name="object 3"/>
          <p:cNvSpPr/>
          <p:nvPr/>
        </p:nvSpPr>
        <p:spPr>
          <a:xfrm>
            <a:off x="0" y="1429511"/>
            <a:ext cx="1228725" cy="652780"/>
          </a:xfrm>
          <a:custGeom>
            <a:avLst/>
            <a:gdLst/>
            <a:ahLst/>
            <a:cxnLst/>
            <a:rect l="l" t="t" r="r" b="b"/>
            <a:pathLst>
              <a:path w="1228725" h="652780">
                <a:moveTo>
                  <a:pt x="902208" y="0"/>
                </a:moveTo>
                <a:lnTo>
                  <a:pt x="0" y="0"/>
                </a:lnTo>
                <a:lnTo>
                  <a:pt x="0" y="652272"/>
                </a:lnTo>
                <a:lnTo>
                  <a:pt x="902208" y="652272"/>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6"/>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46546A"/>
          </a:solidFill>
        </p:spPr>
        <p:txBody>
          <a:bodyPr wrap="square" lIns="0" tIns="0" rIns="0" bIns="0" rtlCol="0"/>
          <a:lstStyle/>
          <a:p>
            <a:endParaRPr/>
          </a:p>
        </p:txBody>
      </p:sp>
      <p:sp>
        <p:nvSpPr>
          <p:cNvPr id="4" name="object 4"/>
          <p:cNvSpPr/>
          <p:nvPr/>
        </p:nvSpPr>
        <p:spPr>
          <a:xfrm>
            <a:off x="0" y="2660904"/>
            <a:ext cx="1228725" cy="652780"/>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1386B0"/>
          </a:solidFill>
        </p:spPr>
        <p:txBody>
          <a:bodyPr wrap="square" lIns="0" tIns="0" rIns="0" bIns="0" rtlCol="0"/>
          <a:lstStyle/>
          <a:p>
            <a:endParaRPr/>
          </a:p>
        </p:txBody>
      </p:sp>
      <p:sp>
        <p:nvSpPr>
          <p:cNvPr id="5" name="object 5"/>
          <p:cNvSpPr/>
          <p:nvPr/>
        </p:nvSpPr>
        <p:spPr>
          <a:xfrm>
            <a:off x="0" y="3893820"/>
            <a:ext cx="1228725" cy="652780"/>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9CB833"/>
          </a:solidFill>
        </p:spPr>
        <p:txBody>
          <a:bodyPr wrap="square" lIns="0" tIns="0" rIns="0" bIns="0" rtlCol="0"/>
          <a:lstStyle/>
          <a:p>
            <a:endParaRPr/>
          </a:p>
        </p:txBody>
      </p:sp>
      <p:grpSp>
        <p:nvGrpSpPr>
          <p:cNvPr id="6" name="object 6"/>
          <p:cNvGrpSpPr/>
          <p:nvPr/>
        </p:nvGrpSpPr>
        <p:grpSpPr>
          <a:xfrm>
            <a:off x="83819" y="321563"/>
            <a:ext cx="320040" cy="285115"/>
            <a:chOff x="83819" y="321563"/>
            <a:chExt cx="320040" cy="285115"/>
          </a:xfrm>
        </p:grpSpPr>
        <p:sp>
          <p:nvSpPr>
            <p:cNvPr id="7" name="object 7"/>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8" name="object 8"/>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9" name="object 9"/>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10" name="object 10"/>
          <p:cNvSpPr txBox="1">
            <a:spLocks noGrp="1"/>
          </p:cNvSpPr>
          <p:nvPr>
            <p:ph type="title"/>
          </p:nvPr>
        </p:nvSpPr>
        <p:spPr>
          <a:xfrm>
            <a:off x="490219" y="124335"/>
            <a:ext cx="2704465" cy="512961"/>
          </a:xfrm>
          <a:prstGeom prst="rect">
            <a:avLst/>
          </a:prstGeom>
        </p:spPr>
        <p:txBody>
          <a:bodyPr vert="horz" wrap="square" lIns="0" tIns="127000" rIns="0" bIns="0" rtlCol="0">
            <a:spAutoFit/>
          </a:bodyPr>
          <a:lstStyle/>
          <a:p>
            <a:pPr marL="12700">
              <a:lnSpc>
                <a:spcPct val="100000"/>
              </a:lnSpc>
              <a:spcBef>
                <a:spcPts val="1000"/>
              </a:spcBef>
            </a:pPr>
            <a:r>
              <a:rPr sz="2500" spc="-10" dirty="0"/>
              <a:t>NỘI DUNG</a:t>
            </a:r>
            <a:r>
              <a:rPr sz="2500" spc="-35" dirty="0"/>
              <a:t> </a:t>
            </a:r>
            <a:r>
              <a:rPr sz="2500" spc="-10" dirty="0" smtClean="0"/>
              <a:t>CHÍNH</a:t>
            </a:r>
            <a:endParaRPr sz="2500" dirty="0"/>
          </a:p>
        </p:txBody>
      </p:sp>
      <p:sp>
        <p:nvSpPr>
          <p:cNvPr id="11" name="object 11"/>
          <p:cNvSpPr txBox="1"/>
          <p:nvPr/>
        </p:nvSpPr>
        <p:spPr>
          <a:xfrm>
            <a:off x="815746" y="1576577"/>
            <a:ext cx="9652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FFFF"/>
                </a:solidFill>
                <a:latin typeface="Arial"/>
                <a:cs typeface="Arial"/>
              </a:rPr>
              <a:t>I</a:t>
            </a:r>
            <a:endParaRPr sz="2000" dirty="0">
              <a:latin typeface="Arial"/>
              <a:cs typeface="Arial"/>
            </a:endParaRPr>
          </a:p>
        </p:txBody>
      </p:sp>
      <p:sp>
        <p:nvSpPr>
          <p:cNvPr id="12" name="object 12"/>
          <p:cNvSpPr txBox="1"/>
          <p:nvPr/>
        </p:nvSpPr>
        <p:spPr>
          <a:xfrm>
            <a:off x="1388934" y="1164913"/>
            <a:ext cx="6414770" cy="1154162"/>
          </a:xfrm>
          <a:prstGeom prst="rect">
            <a:avLst/>
          </a:prstGeom>
        </p:spPr>
        <p:txBody>
          <a:bodyPr vert="horz" wrap="square" lIns="0" tIns="147320" rIns="0" bIns="0" rtlCol="0">
            <a:spAutoFit/>
          </a:bodyPr>
          <a:lstStyle/>
          <a:p>
            <a:pPr marL="12700">
              <a:lnSpc>
                <a:spcPct val="100000"/>
              </a:lnSpc>
              <a:spcBef>
                <a:spcPts val="1160"/>
              </a:spcBef>
            </a:pPr>
            <a:r>
              <a:rPr lang="en-US" sz="2000" b="1" spc="-5" dirty="0" smtClean="0">
                <a:solidFill>
                  <a:srgbClr val="7E7E7E"/>
                </a:solidFill>
                <a:latin typeface="Arial"/>
                <a:cs typeface="Arial"/>
              </a:rPr>
              <a:t>TỔNG QUAN VỀ VNC</a:t>
            </a:r>
            <a:endParaRPr sz="2000" dirty="0">
              <a:latin typeface="Arial"/>
              <a:cs typeface="Arial"/>
            </a:endParaRPr>
          </a:p>
          <a:p>
            <a:pPr marL="12700">
              <a:lnSpc>
                <a:spcPct val="100000"/>
              </a:lnSpc>
              <a:spcBef>
                <a:spcPts val="835"/>
              </a:spcBef>
            </a:pPr>
            <a:r>
              <a:rPr sz="1600" spc="-5" dirty="0" err="1" smtClean="0">
                <a:solidFill>
                  <a:srgbClr val="7E7E7E"/>
                </a:solidFill>
                <a:latin typeface="Arial"/>
                <a:cs typeface="Arial"/>
              </a:rPr>
              <a:t>Giới</a:t>
            </a:r>
            <a:r>
              <a:rPr sz="1600" spc="-5" dirty="0" smtClean="0">
                <a:solidFill>
                  <a:srgbClr val="7E7E7E"/>
                </a:solidFill>
                <a:latin typeface="Arial"/>
                <a:cs typeface="Arial"/>
              </a:rPr>
              <a:t> </a:t>
            </a:r>
            <a:r>
              <a:rPr sz="1600" spc="-5" dirty="0" err="1" smtClean="0">
                <a:solidFill>
                  <a:srgbClr val="7E7E7E"/>
                </a:solidFill>
                <a:latin typeface="Arial"/>
                <a:cs typeface="Arial"/>
              </a:rPr>
              <a:t>thiệu</a:t>
            </a:r>
            <a:r>
              <a:rPr sz="1600" spc="-5" dirty="0" smtClean="0">
                <a:solidFill>
                  <a:srgbClr val="7E7E7E"/>
                </a:solidFill>
                <a:latin typeface="Arial"/>
                <a:cs typeface="Arial"/>
              </a:rPr>
              <a:t> </a:t>
            </a:r>
            <a:r>
              <a:rPr sz="1600" spc="-5" dirty="0" err="1" smtClean="0">
                <a:solidFill>
                  <a:srgbClr val="7E7E7E"/>
                </a:solidFill>
                <a:latin typeface="Arial"/>
                <a:cs typeface="Arial"/>
              </a:rPr>
              <a:t>về</a:t>
            </a:r>
            <a:r>
              <a:rPr sz="1600" spc="-5" dirty="0" smtClean="0">
                <a:solidFill>
                  <a:srgbClr val="7E7E7E"/>
                </a:solidFill>
                <a:latin typeface="Arial"/>
                <a:cs typeface="Arial"/>
              </a:rPr>
              <a:t> </a:t>
            </a:r>
            <a:r>
              <a:rPr lang="en-US" sz="1600" spc="-5" dirty="0" smtClean="0">
                <a:solidFill>
                  <a:srgbClr val="7E7E7E"/>
                </a:solidFill>
                <a:latin typeface="Arial"/>
                <a:cs typeface="Arial"/>
              </a:rPr>
              <a:t>VNC</a:t>
            </a:r>
            <a:r>
              <a:rPr lang="en-US" sz="1600" spc="-5" dirty="0">
                <a:solidFill>
                  <a:srgbClr val="7E7E7E"/>
                </a:solidFill>
                <a:latin typeface="Arial"/>
                <a:cs typeface="Arial"/>
              </a:rPr>
              <a:t>,</a:t>
            </a:r>
            <a:r>
              <a:rPr sz="1600" spc="-5" dirty="0" smtClean="0">
                <a:solidFill>
                  <a:srgbClr val="7E7E7E"/>
                </a:solidFill>
                <a:latin typeface="Arial"/>
                <a:cs typeface="Arial"/>
              </a:rPr>
              <a:t> </a:t>
            </a:r>
            <a:r>
              <a:rPr lang="en-US" sz="1600" spc="-5" dirty="0" err="1" smtClean="0">
                <a:solidFill>
                  <a:srgbClr val="7E7E7E"/>
                </a:solidFill>
                <a:latin typeface="Arial"/>
                <a:cs typeface="Arial"/>
              </a:rPr>
              <a:t>Lịch</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sử</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hình</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thành</a:t>
            </a:r>
            <a:r>
              <a:rPr lang="en-US" sz="1600" spc="-5" dirty="0" smtClean="0">
                <a:solidFill>
                  <a:srgbClr val="7E7E7E"/>
                </a:solidFill>
                <a:latin typeface="Arial"/>
                <a:cs typeface="Arial"/>
              </a:rPr>
              <a:t>, </a:t>
            </a:r>
            <a:r>
              <a:rPr lang="vi-VN" sz="1600" spc="-5" dirty="0" smtClean="0">
                <a:solidFill>
                  <a:srgbClr val="7E7E7E"/>
                </a:solidFill>
                <a:latin typeface="Arial"/>
                <a:cs typeface="Arial"/>
              </a:rPr>
              <a:t>Nguyên lí h</a:t>
            </a:r>
            <a:r>
              <a:rPr lang="en-US" sz="1600" spc="-5" dirty="0" err="1" smtClean="0">
                <a:solidFill>
                  <a:srgbClr val="7E7E7E"/>
                </a:solidFill>
                <a:latin typeface="Arial"/>
                <a:cs typeface="Arial"/>
              </a:rPr>
              <a:t>oạt</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động</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và</a:t>
            </a:r>
            <a:r>
              <a:rPr lang="en-US" sz="1600" spc="-5" dirty="0" smtClean="0">
                <a:solidFill>
                  <a:srgbClr val="7E7E7E"/>
                </a:solidFill>
                <a:latin typeface="Arial"/>
                <a:cs typeface="Arial"/>
              </a:rPr>
              <a:t> </a:t>
            </a:r>
            <a:r>
              <a:rPr lang="vi-VN" sz="1600" spc="-5" dirty="0" err="1">
                <a:solidFill>
                  <a:srgbClr val="7E7E7E"/>
                </a:solidFill>
                <a:latin typeface="Arial"/>
                <a:cs typeface="Arial"/>
              </a:rPr>
              <a:t>b</a:t>
            </a:r>
            <a:r>
              <a:rPr lang="en-US" sz="1600" spc="-5" dirty="0" err="1" smtClean="0">
                <a:solidFill>
                  <a:srgbClr val="7E7E7E"/>
                </a:solidFill>
                <a:latin typeface="Arial"/>
                <a:cs typeface="Arial"/>
              </a:rPr>
              <a:t>ảo</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mật</a:t>
            </a:r>
            <a:endParaRPr lang="en-US" sz="1600" spc="-5" dirty="0" smtClean="0">
              <a:solidFill>
                <a:srgbClr val="7E7E7E"/>
              </a:solidFill>
              <a:latin typeface="Arial"/>
              <a:cs typeface="Arial"/>
            </a:endParaRPr>
          </a:p>
          <a:p>
            <a:pPr marL="12700">
              <a:lnSpc>
                <a:spcPct val="100000"/>
              </a:lnSpc>
              <a:spcBef>
                <a:spcPts val="835"/>
              </a:spcBef>
            </a:pPr>
            <a:r>
              <a:rPr lang="en-US" sz="1600" spc="-5" dirty="0" err="1" smtClean="0">
                <a:solidFill>
                  <a:srgbClr val="7E7E7E"/>
                </a:solidFill>
                <a:latin typeface="Arial"/>
                <a:cs typeface="Arial"/>
              </a:rPr>
              <a:t>Giới</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thiệu</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về</a:t>
            </a:r>
            <a:r>
              <a:rPr lang="en-US" sz="1600" spc="-5" dirty="0" smtClean="0">
                <a:solidFill>
                  <a:srgbClr val="7E7E7E"/>
                </a:solidFill>
                <a:latin typeface="Arial"/>
                <a:cs typeface="Arial"/>
              </a:rPr>
              <a:t> </a:t>
            </a:r>
            <a:r>
              <a:rPr lang="en-US" sz="1600" spc="-5" dirty="0" err="1">
                <a:solidFill>
                  <a:srgbClr val="7E7E7E"/>
                </a:solidFill>
                <a:latin typeface="Arial"/>
                <a:cs typeface="Arial"/>
              </a:rPr>
              <a:t>g</a:t>
            </a:r>
            <a:r>
              <a:rPr lang="en-US" sz="1600" spc="-5" dirty="0" err="1" smtClean="0">
                <a:solidFill>
                  <a:srgbClr val="7E7E7E"/>
                </a:solidFill>
                <a:latin typeface="Arial"/>
                <a:cs typeface="Arial"/>
              </a:rPr>
              <a:t>iao</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thức</a:t>
            </a:r>
            <a:r>
              <a:rPr lang="en-US" sz="1600" spc="-5" dirty="0" smtClean="0">
                <a:solidFill>
                  <a:srgbClr val="7E7E7E"/>
                </a:solidFill>
                <a:latin typeface="Arial"/>
                <a:cs typeface="Arial"/>
              </a:rPr>
              <a:t> RFP</a:t>
            </a:r>
            <a:endParaRPr sz="1600" dirty="0" smtClean="0">
              <a:latin typeface="Arial"/>
              <a:cs typeface="Arial"/>
            </a:endParaRPr>
          </a:p>
        </p:txBody>
      </p:sp>
      <p:sp>
        <p:nvSpPr>
          <p:cNvPr id="13" name="object 13"/>
          <p:cNvSpPr txBox="1"/>
          <p:nvPr/>
        </p:nvSpPr>
        <p:spPr>
          <a:xfrm>
            <a:off x="780694" y="2808173"/>
            <a:ext cx="165735" cy="331470"/>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FFFFFF"/>
                </a:solidFill>
                <a:latin typeface="Arial"/>
                <a:cs typeface="Arial"/>
              </a:rPr>
              <a:t>II</a:t>
            </a:r>
            <a:endParaRPr sz="2000">
              <a:latin typeface="Arial"/>
              <a:cs typeface="Arial"/>
            </a:endParaRPr>
          </a:p>
        </p:txBody>
      </p:sp>
      <p:sp>
        <p:nvSpPr>
          <p:cNvPr id="14" name="object 14"/>
          <p:cNvSpPr txBox="1"/>
          <p:nvPr/>
        </p:nvSpPr>
        <p:spPr>
          <a:xfrm>
            <a:off x="1390840" y="2497944"/>
            <a:ext cx="6617334" cy="805349"/>
          </a:xfrm>
          <a:prstGeom prst="rect">
            <a:avLst/>
          </a:prstGeom>
        </p:spPr>
        <p:txBody>
          <a:bodyPr vert="horz" wrap="square" lIns="0" tIns="147320" rIns="0" bIns="0" rtlCol="0">
            <a:spAutoFit/>
          </a:bodyPr>
          <a:lstStyle/>
          <a:p>
            <a:pPr marL="12700">
              <a:lnSpc>
                <a:spcPct val="100000"/>
              </a:lnSpc>
              <a:spcBef>
                <a:spcPts val="1160"/>
              </a:spcBef>
            </a:pPr>
            <a:r>
              <a:rPr lang="en-US" sz="2000" b="1" spc="5" dirty="0" smtClean="0">
                <a:solidFill>
                  <a:srgbClr val="7E7E7E"/>
                </a:solidFill>
                <a:latin typeface="Arial"/>
                <a:cs typeface="Arial"/>
              </a:rPr>
              <a:t>TỔNG QUAN VỀ REALVNC</a:t>
            </a:r>
          </a:p>
          <a:p>
            <a:pPr marL="12700">
              <a:lnSpc>
                <a:spcPct val="100000"/>
              </a:lnSpc>
              <a:spcBef>
                <a:spcPts val="840"/>
              </a:spcBef>
            </a:pPr>
            <a:r>
              <a:rPr lang="en-US" sz="1600" spc="-10" dirty="0" err="1" smtClean="0">
                <a:solidFill>
                  <a:srgbClr val="7E7E7E"/>
                </a:solidFill>
                <a:latin typeface="Arial"/>
                <a:cs typeface="Arial"/>
              </a:rPr>
              <a:t>RealVNC</a:t>
            </a:r>
            <a:r>
              <a:rPr lang="en-US" sz="1600" spc="-10" dirty="0" smtClean="0">
                <a:solidFill>
                  <a:srgbClr val="7E7E7E"/>
                </a:solidFill>
                <a:latin typeface="Arial"/>
                <a:cs typeface="Arial"/>
              </a:rPr>
              <a:t> </a:t>
            </a:r>
            <a:r>
              <a:rPr lang="en-US" sz="1600" spc="-10" dirty="0" err="1" smtClean="0">
                <a:solidFill>
                  <a:srgbClr val="7E7E7E"/>
                </a:solidFill>
                <a:latin typeface="Arial"/>
                <a:cs typeface="Arial"/>
              </a:rPr>
              <a:t>là</a:t>
            </a:r>
            <a:r>
              <a:rPr lang="en-US" sz="1600" spc="-10" dirty="0" smtClean="0">
                <a:solidFill>
                  <a:srgbClr val="7E7E7E"/>
                </a:solidFill>
                <a:latin typeface="Arial"/>
                <a:cs typeface="Arial"/>
              </a:rPr>
              <a:t> </a:t>
            </a:r>
            <a:r>
              <a:rPr lang="en-US" sz="1600" spc="-10" dirty="0" err="1" smtClean="0">
                <a:solidFill>
                  <a:srgbClr val="7E7E7E"/>
                </a:solidFill>
                <a:latin typeface="Arial"/>
                <a:cs typeface="Arial"/>
              </a:rPr>
              <a:t>gì</a:t>
            </a:r>
            <a:r>
              <a:rPr lang="en-US" sz="1600" spc="-10" dirty="0" smtClean="0">
                <a:solidFill>
                  <a:srgbClr val="7E7E7E"/>
                </a:solidFill>
                <a:latin typeface="Arial"/>
                <a:cs typeface="Arial"/>
              </a:rPr>
              <a:t> ? , </a:t>
            </a:r>
            <a:r>
              <a:rPr lang="en-US" sz="1600" spc="-10" dirty="0" err="1" smtClean="0">
                <a:solidFill>
                  <a:srgbClr val="7E7E7E"/>
                </a:solidFill>
                <a:latin typeface="Arial"/>
                <a:cs typeface="Arial"/>
              </a:rPr>
              <a:t>Tính</a:t>
            </a:r>
            <a:r>
              <a:rPr lang="en-US" sz="1600" spc="-10" dirty="0" smtClean="0">
                <a:solidFill>
                  <a:srgbClr val="7E7E7E"/>
                </a:solidFill>
                <a:latin typeface="Arial"/>
                <a:cs typeface="Arial"/>
              </a:rPr>
              <a:t> </a:t>
            </a:r>
            <a:r>
              <a:rPr lang="en-US" sz="1600" spc="-10" dirty="0" err="1" smtClean="0">
                <a:solidFill>
                  <a:srgbClr val="7E7E7E"/>
                </a:solidFill>
                <a:latin typeface="Arial"/>
                <a:cs typeface="Arial"/>
              </a:rPr>
              <a:t>năng</a:t>
            </a:r>
            <a:r>
              <a:rPr lang="en-US" sz="1600" spc="-10" dirty="0" smtClean="0">
                <a:solidFill>
                  <a:srgbClr val="7E7E7E"/>
                </a:solidFill>
                <a:latin typeface="Arial"/>
                <a:cs typeface="Arial"/>
              </a:rPr>
              <a:t> </a:t>
            </a:r>
            <a:r>
              <a:rPr lang="en-US" sz="1600" spc="-10" dirty="0" err="1" smtClean="0">
                <a:solidFill>
                  <a:srgbClr val="7E7E7E"/>
                </a:solidFill>
                <a:latin typeface="Arial"/>
                <a:cs typeface="Arial"/>
              </a:rPr>
              <a:t>chính</a:t>
            </a:r>
            <a:r>
              <a:rPr lang="en-US" sz="1600" spc="-10" dirty="0" smtClean="0">
                <a:solidFill>
                  <a:srgbClr val="7E7E7E"/>
                </a:solidFill>
                <a:latin typeface="Arial"/>
                <a:cs typeface="Arial"/>
              </a:rPr>
              <a:t> </a:t>
            </a:r>
            <a:r>
              <a:rPr lang="en-US" sz="1600" spc="-10" dirty="0" err="1" smtClean="0">
                <a:solidFill>
                  <a:srgbClr val="7E7E7E"/>
                </a:solidFill>
                <a:latin typeface="Arial"/>
                <a:cs typeface="Arial"/>
              </a:rPr>
              <a:t>của</a:t>
            </a:r>
            <a:r>
              <a:rPr lang="en-US" sz="1600" spc="-10" dirty="0" smtClean="0">
                <a:solidFill>
                  <a:srgbClr val="7E7E7E"/>
                </a:solidFill>
                <a:latin typeface="Arial"/>
                <a:cs typeface="Arial"/>
              </a:rPr>
              <a:t> </a:t>
            </a:r>
            <a:r>
              <a:rPr lang="en-US" sz="1600" spc="-10" dirty="0" err="1" smtClean="0">
                <a:solidFill>
                  <a:srgbClr val="7E7E7E"/>
                </a:solidFill>
                <a:latin typeface="Arial"/>
                <a:cs typeface="Arial"/>
              </a:rPr>
              <a:t>RealVNC</a:t>
            </a:r>
            <a:endParaRPr sz="1600" dirty="0" smtClean="0">
              <a:latin typeface="Arial"/>
              <a:cs typeface="Arial"/>
            </a:endParaRPr>
          </a:p>
        </p:txBody>
      </p:sp>
      <p:sp>
        <p:nvSpPr>
          <p:cNvPr id="15" name="object 15"/>
          <p:cNvSpPr txBox="1"/>
          <p:nvPr/>
        </p:nvSpPr>
        <p:spPr>
          <a:xfrm>
            <a:off x="745642" y="4040885"/>
            <a:ext cx="236220" cy="330835"/>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FFFFFF"/>
                </a:solidFill>
                <a:latin typeface="Arial"/>
                <a:cs typeface="Arial"/>
              </a:rPr>
              <a:t>III</a:t>
            </a:r>
            <a:endParaRPr sz="2000">
              <a:latin typeface="Arial"/>
              <a:cs typeface="Arial"/>
            </a:endParaRPr>
          </a:p>
        </p:txBody>
      </p:sp>
      <p:sp>
        <p:nvSpPr>
          <p:cNvPr id="16" name="object 16"/>
          <p:cNvSpPr txBox="1"/>
          <p:nvPr/>
        </p:nvSpPr>
        <p:spPr>
          <a:xfrm>
            <a:off x="1388934" y="3625835"/>
            <a:ext cx="6619240" cy="1839991"/>
          </a:xfrm>
          <a:prstGeom prst="rect">
            <a:avLst/>
          </a:prstGeom>
        </p:spPr>
        <p:txBody>
          <a:bodyPr vert="horz" wrap="square" lIns="0" tIns="147320" rIns="0" bIns="0" rtlCol="0">
            <a:spAutoFit/>
          </a:bodyPr>
          <a:lstStyle/>
          <a:p>
            <a:pPr marL="12700">
              <a:lnSpc>
                <a:spcPct val="100000"/>
              </a:lnSpc>
              <a:spcBef>
                <a:spcPts val="1160"/>
              </a:spcBef>
            </a:pPr>
            <a:r>
              <a:rPr lang="en-US" sz="2000" b="1" spc="-5" dirty="0" smtClean="0">
                <a:solidFill>
                  <a:srgbClr val="7E7E7E"/>
                </a:solidFill>
                <a:latin typeface="Arial"/>
                <a:cs typeface="Arial"/>
              </a:rPr>
              <a:t>TRIỂN KHAI CHƯƠNG TRÌNH TRUY CẬP MÀN HÌNH MÁY TÍNH TỪ XA ỨNG DỤNG VNC</a:t>
            </a:r>
            <a:endParaRPr sz="2000" dirty="0" smtClean="0">
              <a:latin typeface="Arial"/>
              <a:cs typeface="Arial"/>
            </a:endParaRPr>
          </a:p>
          <a:p>
            <a:pPr marL="12700" marR="5080">
              <a:lnSpc>
                <a:spcPct val="130000"/>
              </a:lnSpc>
              <a:spcBef>
                <a:spcPts val="265"/>
              </a:spcBef>
            </a:pPr>
            <a:r>
              <a:rPr lang="en-US" sz="1600" spc="-5" dirty="0" err="1" smtClean="0">
                <a:solidFill>
                  <a:srgbClr val="7E7E7E"/>
                </a:solidFill>
                <a:latin typeface="Arial"/>
                <a:cs typeface="Arial"/>
              </a:rPr>
              <a:t>Các</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công</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cụ</a:t>
            </a:r>
            <a:r>
              <a:rPr lang="en-US" sz="1600" spc="-5" dirty="0">
                <a:solidFill>
                  <a:srgbClr val="7E7E7E"/>
                </a:solidFill>
                <a:latin typeface="Arial"/>
                <a:cs typeface="Arial"/>
              </a:rPr>
              <a:t> </a:t>
            </a:r>
            <a:r>
              <a:rPr lang="en-US" sz="1600" spc="-5" dirty="0" err="1" smtClean="0">
                <a:solidFill>
                  <a:srgbClr val="7E7E7E"/>
                </a:solidFill>
                <a:latin typeface="Arial"/>
                <a:cs typeface="Arial"/>
              </a:rPr>
              <a:t>được</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sử</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dụng</a:t>
            </a:r>
            <a:endParaRPr lang="en-US" sz="1600" spc="-5" dirty="0">
              <a:solidFill>
                <a:srgbClr val="7E7E7E"/>
              </a:solidFill>
              <a:latin typeface="Arial"/>
              <a:cs typeface="Arial"/>
            </a:endParaRPr>
          </a:p>
          <a:p>
            <a:pPr marL="12700" marR="5080">
              <a:lnSpc>
                <a:spcPct val="130000"/>
              </a:lnSpc>
              <a:spcBef>
                <a:spcPts val="265"/>
              </a:spcBef>
            </a:pPr>
            <a:r>
              <a:rPr lang="en-US" sz="1600" spc="-5" dirty="0" err="1" smtClean="0">
                <a:solidFill>
                  <a:srgbClr val="7E7E7E"/>
                </a:solidFill>
                <a:latin typeface="Arial"/>
                <a:cs typeface="Arial"/>
              </a:rPr>
              <a:t>Quá</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trình</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triển</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khai</a:t>
            </a:r>
            <a:r>
              <a:rPr lang="en-US" sz="1600" spc="-5" dirty="0">
                <a:solidFill>
                  <a:srgbClr val="7E7E7E"/>
                </a:solidFill>
                <a:latin typeface="Arial"/>
                <a:cs typeface="Arial"/>
              </a:rPr>
              <a:t> </a:t>
            </a:r>
            <a:r>
              <a:rPr lang="en-US" sz="1600" spc="-5" dirty="0" err="1" smtClean="0">
                <a:solidFill>
                  <a:srgbClr val="7E7E7E"/>
                </a:solidFill>
                <a:latin typeface="Arial"/>
                <a:cs typeface="Arial"/>
              </a:rPr>
              <a:t>và</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kết</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quả</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đạt</a:t>
            </a:r>
            <a:r>
              <a:rPr lang="en-US" sz="1600" spc="-5" dirty="0" smtClean="0">
                <a:solidFill>
                  <a:srgbClr val="7E7E7E"/>
                </a:solidFill>
                <a:latin typeface="Arial"/>
                <a:cs typeface="Arial"/>
              </a:rPr>
              <a:t> </a:t>
            </a:r>
            <a:r>
              <a:rPr lang="en-US" sz="1600" spc="-5" dirty="0" err="1" smtClean="0">
                <a:solidFill>
                  <a:srgbClr val="7E7E7E"/>
                </a:solidFill>
                <a:latin typeface="Arial"/>
                <a:cs typeface="Arial"/>
              </a:rPr>
              <a:t>được</a:t>
            </a:r>
            <a:endParaRPr lang="en-US" dirty="0" smtClean="0"/>
          </a:p>
          <a:p>
            <a:pPr marL="12700" marR="5080">
              <a:lnSpc>
                <a:spcPct val="130000"/>
              </a:lnSpc>
              <a:spcBef>
                <a:spcPts val="265"/>
              </a:spcBef>
            </a:pPr>
            <a:r>
              <a:rPr lang="en-US" sz="1600" dirty="0" smtClean="0">
                <a:latin typeface="Arial"/>
                <a:cs typeface="Arial"/>
              </a:rPr>
              <a:t> </a:t>
            </a:r>
            <a:endParaRPr sz="1600" dirty="0">
              <a:latin typeface="Arial"/>
              <a:cs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4</a:t>
            </a:r>
            <a:endParaRPr sz="900">
              <a:latin typeface="Arial"/>
              <a:cs typeface="Arial"/>
            </a:endParaRPr>
          </a:p>
        </p:txBody>
      </p:sp>
      <p:grpSp>
        <p:nvGrpSpPr>
          <p:cNvPr id="3" name="object 3"/>
          <p:cNvGrpSpPr/>
          <p:nvPr/>
        </p:nvGrpSpPr>
        <p:grpSpPr>
          <a:xfrm>
            <a:off x="0" y="469391"/>
            <a:ext cx="5097145" cy="5245735"/>
            <a:chOff x="0" y="469391"/>
            <a:chExt cx="5097145" cy="5245735"/>
          </a:xfrm>
        </p:grpSpPr>
        <p:sp>
          <p:nvSpPr>
            <p:cNvPr id="4" name="object 4"/>
            <p:cNvSpPr/>
            <p:nvPr/>
          </p:nvSpPr>
          <p:spPr>
            <a:xfrm>
              <a:off x="2568855" y="4094702"/>
              <a:ext cx="2197100" cy="1620520"/>
            </a:xfrm>
            <a:custGeom>
              <a:avLst/>
              <a:gdLst/>
              <a:ahLst/>
              <a:cxnLst/>
              <a:rect l="l" t="t" r="r" b="b"/>
              <a:pathLst>
                <a:path w="2197100" h="1620520">
                  <a:moveTo>
                    <a:pt x="1916898" y="0"/>
                  </a:moveTo>
                  <a:lnTo>
                    <a:pt x="1870622" y="5205"/>
                  </a:lnTo>
                  <a:lnTo>
                    <a:pt x="1825519" y="18375"/>
                  </a:lnTo>
                  <a:lnTo>
                    <a:pt x="1782675" y="39573"/>
                  </a:lnTo>
                  <a:lnTo>
                    <a:pt x="1743175" y="68865"/>
                  </a:lnTo>
                  <a:lnTo>
                    <a:pt x="0" y="1620296"/>
                  </a:lnTo>
                  <a:lnTo>
                    <a:pt x="819461" y="1620296"/>
                  </a:lnTo>
                  <a:lnTo>
                    <a:pt x="2105379" y="475836"/>
                  </a:lnTo>
                  <a:lnTo>
                    <a:pt x="2139042" y="440002"/>
                  </a:lnTo>
                  <a:lnTo>
                    <a:pt x="2165059" y="399908"/>
                  </a:lnTo>
                  <a:lnTo>
                    <a:pt x="2183367" y="356641"/>
                  </a:lnTo>
                  <a:lnTo>
                    <a:pt x="2193900" y="311286"/>
                  </a:lnTo>
                  <a:lnTo>
                    <a:pt x="2196596" y="264930"/>
                  </a:lnTo>
                  <a:lnTo>
                    <a:pt x="2191391" y="218658"/>
                  </a:lnTo>
                  <a:lnTo>
                    <a:pt x="2178221" y="173558"/>
                  </a:lnTo>
                  <a:lnTo>
                    <a:pt x="2157022" y="130715"/>
                  </a:lnTo>
                  <a:lnTo>
                    <a:pt x="2127731" y="91217"/>
                  </a:lnTo>
                  <a:lnTo>
                    <a:pt x="2092009" y="57553"/>
                  </a:lnTo>
                  <a:lnTo>
                    <a:pt x="2051902" y="31536"/>
                  </a:lnTo>
                  <a:lnTo>
                    <a:pt x="2008624" y="13229"/>
                  </a:lnTo>
                  <a:lnTo>
                    <a:pt x="1963261" y="2696"/>
                  </a:lnTo>
                  <a:lnTo>
                    <a:pt x="1916898" y="0"/>
                  </a:lnTo>
                  <a:close/>
                </a:path>
              </a:pathLst>
            </a:custGeom>
            <a:solidFill>
              <a:srgbClr val="44BD9B"/>
            </a:solidFill>
          </p:spPr>
          <p:txBody>
            <a:bodyPr wrap="square" lIns="0" tIns="0" rIns="0" bIns="0" rtlCol="0"/>
            <a:lstStyle/>
            <a:p>
              <a:endParaRPr/>
            </a:p>
          </p:txBody>
        </p:sp>
        <p:sp>
          <p:nvSpPr>
            <p:cNvPr id="5" name="object 5"/>
            <p:cNvSpPr/>
            <p:nvPr/>
          </p:nvSpPr>
          <p:spPr>
            <a:xfrm>
              <a:off x="0" y="469391"/>
              <a:ext cx="5096732" cy="5245606"/>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5422138" y="1122384"/>
            <a:ext cx="2934461" cy="1895391"/>
          </a:xfrm>
          <a:prstGeom prst="rect">
            <a:avLst/>
          </a:prstGeom>
        </p:spPr>
        <p:txBody>
          <a:bodyPr vert="horz" wrap="square" lIns="0" tIns="68580" rIns="0" bIns="0" rtlCol="0">
            <a:spAutoFit/>
          </a:bodyPr>
          <a:lstStyle/>
          <a:p>
            <a:pPr marL="12700">
              <a:lnSpc>
                <a:spcPct val="100000"/>
              </a:lnSpc>
              <a:spcBef>
                <a:spcPts val="540"/>
              </a:spcBef>
            </a:pPr>
            <a:r>
              <a:rPr sz="2400" spc="-5" dirty="0">
                <a:solidFill>
                  <a:srgbClr val="44BD9B"/>
                </a:solidFill>
              </a:rPr>
              <a:t>PHẦN</a:t>
            </a:r>
            <a:r>
              <a:rPr sz="2400" spc="10" dirty="0">
                <a:solidFill>
                  <a:srgbClr val="44BD9B"/>
                </a:solidFill>
              </a:rPr>
              <a:t> </a:t>
            </a:r>
            <a:r>
              <a:rPr sz="2400" dirty="0" smtClean="0">
                <a:solidFill>
                  <a:srgbClr val="44BD9B"/>
                </a:solidFill>
              </a:rPr>
              <a:t>1</a:t>
            </a:r>
          </a:p>
          <a:p>
            <a:pPr marL="35560" marR="5080">
              <a:lnSpc>
                <a:spcPct val="100000"/>
              </a:lnSpc>
              <a:spcBef>
                <a:spcPts val="810"/>
              </a:spcBef>
            </a:pPr>
            <a:r>
              <a:rPr lang="en-US" sz="4400" b="1" dirty="0" err="1" smtClean="0">
                <a:latin typeface="Times New Roman" panose="02020603050405020304" pitchFamily="18" charset="0"/>
                <a:cs typeface="Times New Roman" panose="02020603050405020304" pitchFamily="18" charset="0"/>
              </a:rPr>
              <a:t>Tổng</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Quan</a:t>
            </a:r>
            <a:r>
              <a:rPr lang="en-US" sz="4400" b="1" dirty="0" smtClean="0">
                <a:latin typeface="Times New Roman" panose="02020603050405020304" pitchFamily="18" charset="0"/>
                <a:cs typeface="Times New Roman" panose="02020603050405020304" pitchFamily="18" charset="0"/>
              </a:rPr>
              <a:t> </a:t>
            </a:r>
            <a:r>
              <a:rPr lang="en-US" sz="4400" b="1" dirty="0" err="1" smtClean="0">
                <a:latin typeface="Times New Roman" panose="02020603050405020304" pitchFamily="18" charset="0"/>
                <a:cs typeface="Times New Roman" panose="02020603050405020304" pitchFamily="18" charset="0"/>
              </a:rPr>
              <a:t>Về</a:t>
            </a:r>
            <a:r>
              <a:rPr lang="en-US" sz="4400" b="1" dirty="0" smtClean="0">
                <a:latin typeface="Times New Roman" panose="02020603050405020304" pitchFamily="18" charset="0"/>
                <a:cs typeface="Times New Roman" panose="02020603050405020304" pitchFamily="18" charset="0"/>
              </a:rPr>
              <a:t> VNC</a:t>
            </a:r>
            <a:endParaRPr sz="4400" b="1" dirty="0">
              <a:latin typeface="Times New Roman" panose="02020603050405020304" pitchFamily="18" charset="0"/>
              <a:cs typeface="Times New Roman" panose="02020603050405020304" pitchFamily="18" charset="0"/>
            </a:endParaRPr>
          </a:p>
        </p:txBody>
      </p:sp>
      <p:sp>
        <p:nvSpPr>
          <p:cNvPr id="7" name="object 7"/>
          <p:cNvSpPr txBox="1"/>
          <p:nvPr/>
        </p:nvSpPr>
        <p:spPr>
          <a:xfrm>
            <a:off x="5422138" y="3551925"/>
            <a:ext cx="3585210" cy="1085554"/>
          </a:xfrm>
          <a:prstGeom prst="rect">
            <a:avLst/>
          </a:prstGeom>
        </p:spPr>
        <p:txBody>
          <a:bodyPr vert="horz" wrap="square" lIns="0" tIns="150495" rIns="0" bIns="0" rtlCol="0">
            <a:spAutoFit/>
          </a:bodyPr>
          <a:lstStyle/>
          <a:p>
            <a:pPr marL="12700">
              <a:lnSpc>
                <a:spcPct val="100000"/>
              </a:lnSpc>
              <a:spcBef>
                <a:spcPts val="835"/>
              </a:spcBef>
            </a:pPr>
            <a:r>
              <a:rPr lang="en-US" i="1" spc="-5" dirty="0" err="1">
                <a:solidFill>
                  <a:srgbClr val="7E7E7E"/>
                </a:solidFill>
                <a:latin typeface="Arial"/>
                <a:cs typeface="Arial"/>
              </a:rPr>
              <a:t>Giới</a:t>
            </a:r>
            <a:r>
              <a:rPr lang="en-US" i="1" spc="-5" dirty="0">
                <a:solidFill>
                  <a:srgbClr val="7E7E7E"/>
                </a:solidFill>
                <a:latin typeface="Arial"/>
                <a:cs typeface="Arial"/>
              </a:rPr>
              <a:t> </a:t>
            </a:r>
            <a:r>
              <a:rPr lang="en-US" i="1" spc="-5" dirty="0" err="1">
                <a:solidFill>
                  <a:srgbClr val="7E7E7E"/>
                </a:solidFill>
                <a:latin typeface="Arial"/>
                <a:cs typeface="Arial"/>
              </a:rPr>
              <a:t>thiệu</a:t>
            </a:r>
            <a:r>
              <a:rPr lang="en-US" i="1" spc="-5" dirty="0">
                <a:solidFill>
                  <a:srgbClr val="7E7E7E"/>
                </a:solidFill>
                <a:latin typeface="Arial"/>
                <a:cs typeface="Arial"/>
              </a:rPr>
              <a:t> </a:t>
            </a:r>
            <a:r>
              <a:rPr lang="en-US" i="1" spc="-5" dirty="0" err="1">
                <a:solidFill>
                  <a:srgbClr val="7E7E7E"/>
                </a:solidFill>
                <a:latin typeface="Arial"/>
                <a:cs typeface="Arial"/>
              </a:rPr>
              <a:t>về</a:t>
            </a:r>
            <a:r>
              <a:rPr lang="en-US" i="1" spc="-5" dirty="0">
                <a:solidFill>
                  <a:srgbClr val="7E7E7E"/>
                </a:solidFill>
                <a:latin typeface="Arial"/>
                <a:cs typeface="Arial"/>
              </a:rPr>
              <a:t> VNC: </a:t>
            </a:r>
            <a:r>
              <a:rPr lang="en-US" i="1" spc="-5" dirty="0" err="1">
                <a:solidFill>
                  <a:srgbClr val="7E7E7E"/>
                </a:solidFill>
                <a:latin typeface="Arial"/>
                <a:cs typeface="Arial"/>
              </a:rPr>
              <a:t>Lịch</a:t>
            </a:r>
            <a:r>
              <a:rPr lang="en-US" i="1" spc="-5" dirty="0">
                <a:solidFill>
                  <a:srgbClr val="7E7E7E"/>
                </a:solidFill>
                <a:latin typeface="Arial"/>
                <a:cs typeface="Arial"/>
              </a:rPr>
              <a:t> </a:t>
            </a:r>
            <a:r>
              <a:rPr lang="en-US" i="1" spc="-5" dirty="0" err="1">
                <a:solidFill>
                  <a:srgbClr val="7E7E7E"/>
                </a:solidFill>
                <a:latin typeface="Arial"/>
                <a:cs typeface="Arial"/>
              </a:rPr>
              <a:t>sử</a:t>
            </a:r>
            <a:r>
              <a:rPr lang="en-US" i="1" spc="-5" dirty="0">
                <a:solidFill>
                  <a:srgbClr val="7E7E7E"/>
                </a:solidFill>
                <a:latin typeface="Arial"/>
                <a:cs typeface="Arial"/>
              </a:rPr>
              <a:t> </a:t>
            </a:r>
            <a:r>
              <a:rPr lang="en-US" i="1" spc="-5" dirty="0" err="1">
                <a:solidFill>
                  <a:srgbClr val="7E7E7E"/>
                </a:solidFill>
                <a:latin typeface="Arial"/>
                <a:cs typeface="Arial"/>
              </a:rPr>
              <a:t>hình</a:t>
            </a:r>
            <a:r>
              <a:rPr lang="en-US" i="1" spc="-5" dirty="0">
                <a:solidFill>
                  <a:srgbClr val="7E7E7E"/>
                </a:solidFill>
                <a:latin typeface="Arial"/>
                <a:cs typeface="Arial"/>
              </a:rPr>
              <a:t> </a:t>
            </a:r>
            <a:r>
              <a:rPr lang="en-US" i="1" spc="-5" dirty="0" err="1">
                <a:solidFill>
                  <a:srgbClr val="7E7E7E"/>
                </a:solidFill>
                <a:latin typeface="Arial"/>
                <a:cs typeface="Arial"/>
              </a:rPr>
              <a:t>thành</a:t>
            </a:r>
            <a:r>
              <a:rPr lang="en-US" i="1" spc="-5" dirty="0">
                <a:solidFill>
                  <a:srgbClr val="7E7E7E"/>
                </a:solidFill>
                <a:latin typeface="Arial"/>
                <a:cs typeface="Arial"/>
              </a:rPr>
              <a:t>, </a:t>
            </a:r>
            <a:r>
              <a:rPr lang="en-US" i="1" spc="-5" dirty="0" err="1">
                <a:solidFill>
                  <a:srgbClr val="7E7E7E"/>
                </a:solidFill>
                <a:latin typeface="Arial"/>
                <a:cs typeface="Arial"/>
              </a:rPr>
              <a:t>Hoạt</a:t>
            </a:r>
            <a:r>
              <a:rPr lang="en-US" i="1" spc="-5" dirty="0">
                <a:solidFill>
                  <a:srgbClr val="7E7E7E"/>
                </a:solidFill>
                <a:latin typeface="Arial"/>
                <a:cs typeface="Arial"/>
              </a:rPr>
              <a:t> </a:t>
            </a:r>
            <a:r>
              <a:rPr lang="en-US" i="1" spc="-5" dirty="0" err="1">
                <a:solidFill>
                  <a:srgbClr val="7E7E7E"/>
                </a:solidFill>
                <a:latin typeface="Arial"/>
                <a:cs typeface="Arial"/>
              </a:rPr>
              <a:t>động</a:t>
            </a:r>
            <a:r>
              <a:rPr lang="en-US" i="1" spc="-5" dirty="0">
                <a:solidFill>
                  <a:srgbClr val="7E7E7E"/>
                </a:solidFill>
                <a:latin typeface="Arial"/>
                <a:cs typeface="Arial"/>
              </a:rPr>
              <a:t> </a:t>
            </a:r>
            <a:r>
              <a:rPr lang="en-US" i="1" spc="-5" dirty="0" err="1">
                <a:solidFill>
                  <a:srgbClr val="7E7E7E"/>
                </a:solidFill>
                <a:latin typeface="Arial"/>
                <a:cs typeface="Arial"/>
              </a:rPr>
              <a:t>và</a:t>
            </a:r>
            <a:r>
              <a:rPr lang="en-US" i="1" spc="-5" dirty="0">
                <a:solidFill>
                  <a:srgbClr val="7E7E7E"/>
                </a:solidFill>
                <a:latin typeface="Arial"/>
                <a:cs typeface="Arial"/>
              </a:rPr>
              <a:t> </a:t>
            </a:r>
            <a:r>
              <a:rPr lang="en-US" i="1" spc="-5" dirty="0" err="1">
                <a:solidFill>
                  <a:srgbClr val="7E7E7E"/>
                </a:solidFill>
                <a:latin typeface="Arial"/>
                <a:cs typeface="Arial"/>
              </a:rPr>
              <a:t>Bảo</a:t>
            </a:r>
            <a:r>
              <a:rPr lang="en-US" i="1" spc="-5" dirty="0">
                <a:solidFill>
                  <a:srgbClr val="7E7E7E"/>
                </a:solidFill>
                <a:latin typeface="Arial"/>
                <a:cs typeface="Arial"/>
              </a:rPr>
              <a:t> </a:t>
            </a:r>
            <a:r>
              <a:rPr lang="en-US" i="1" spc="-5" dirty="0" err="1">
                <a:solidFill>
                  <a:srgbClr val="7E7E7E"/>
                </a:solidFill>
                <a:latin typeface="Arial"/>
                <a:cs typeface="Arial"/>
              </a:rPr>
              <a:t>mật</a:t>
            </a:r>
            <a:endParaRPr lang="en-US" i="1" spc="-5" dirty="0">
              <a:solidFill>
                <a:srgbClr val="7E7E7E"/>
              </a:solidFill>
              <a:latin typeface="Arial"/>
              <a:cs typeface="Arial"/>
            </a:endParaRPr>
          </a:p>
          <a:p>
            <a:pPr marL="12700">
              <a:lnSpc>
                <a:spcPct val="100000"/>
              </a:lnSpc>
              <a:spcBef>
                <a:spcPts val="835"/>
              </a:spcBef>
            </a:pPr>
            <a:r>
              <a:rPr lang="en-US" i="1" spc="-5" dirty="0" err="1">
                <a:solidFill>
                  <a:srgbClr val="7E7E7E"/>
                </a:solidFill>
                <a:latin typeface="Arial"/>
                <a:cs typeface="Arial"/>
              </a:rPr>
              <a:t>Giới</a:t>
            </a:r>
            <a:r>
              <a:rPr lang="en-US" i="1" spc="-5" dirty="0">
                <a:solidFill>
                  <a:srgbClr val="7E7E7E"/>
                </a:solidFill>
                <a:latin typeface="Arial"/>
                <a:cs typeface="Arial"/>
              </a:rPr>
              <a:t> </a:t>
            </a:r>
            <a:r>
              <a:rPr lang="en-US" i="1" spc="-5" dirty="0" err="1">
                <a:solidFill>
                  <a:srgbClr val="7E7E7E"/>
                </a:solidFill>
                <a:latin typeface="Arial"/>
                <a:cs typeface="Arial"/>
              </a:rPr>
              <a:t>thiệu</a:t>
            </a:r>
            <a:r>
              <a:rPr lang="en-US" i="1" spc="-5" dirty="0">
                <a:solidFill>
                  <a:srgbClr val="7E7E7E"/>
                </a:solidFill>
                <a:latin typeface="Arial"/>
                <a:cs typeface="Arial"/>
              </a:rPr>
              <a:t> </a:t>
            </a:r>
            <a:r>
              <a:rPr lang="en-US" i="1" spc="-5" dirty="0" err="1">
                <a:solidFill>
                  <a:srgbClr val="7E7E7E"/>
                </a:solidFill>
                <a:latin typeface="Arial"/>
                <a:cs typeface="Arial"/>
              </a:rPr>
              <a:t>về</a:t>
            </a:r>
            <a:r>
              <a:rPr lang="en-US" i="1" spc="-5" dirty="0">
                <a:solidFill>
                  <a:srgbClr val="7E7E7E"/>
                </a:solidFill>
                <a:latin typeface="Arial"/>
                <a:cs typeface="Arial"/>
              </a:rPr>
              <a:t> </a:t>
            </a:r>
            <a:r>
              <a:rPr lang="en-US" i="1" spc="-5" dirty="0" err="1">
                <a:solidFill>
                  <a:srgbClr val="7E7E7E"/>
                </a:solidFill>
                <a:latin typeface="Arial"/>
                <a:cs typeface="Arial"/>
              </a:rPr>
              <a:t>giao</a:t>
            </a:r>
            <a:r>
              <a:rPr lang="en-US" i="1" spc="-5" dirty="0">
                <a:solidFill>
                  <a:srgbClr val="7E7E7E"/>
                </a:solidFill>
                <a:latin typeface="Arial"/>
                <a:cs typeface="Arial"/>
              </a:rPr>
              <a:t> </a:t>
            </a:r>
            <a:r>
              <a:rPr lang="en-US" i="1" spc="-5" dirty="0" err="1">
                <a:solidFill>
                  <a:srgbClr val="7E7E7E"/>
                </a:solidFill>
                <a:latin typeface="Arial"/>
                <a:cs typeface="Arial"/>
              </a:rPr>
              <a:t>thức</a:t>
            </a:r>
            <a:r>
              <a:rPr lang="en-US" i="1" spc="-5" dirty="0">
                <a:solidFill>
                  <a:srgbClr val="7E7E7E"/>
                </a:solidFill>
                <a:latin typeface="Arial"/>
                <a:cs typeface="Arial"/>
              </a:rPr>
              <a:t> RFP</a:t>
            </a:r>
            <a:endParaRPr lang="en-US" i="1" dirty="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4"/>
          <p:cNvSpPr/>
          <p:nvPr/>
        </p:nvSpPr>
        <p:spPr>
          <a:xfrm>
            <a:off x="-4153" y="713299"/>
            <a:ext cx="2010588" cy="709529"/>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1386B0"/>
          </a:solidFill>
        </p:spPr>
        <p:txBody>
          <a:bodyPr wrap="square" lIns="0" tIns="0" rIns="0" bIns="0" rtlCol="0"/>
          <a:lstStyle/>
          <a:p>
            <a:endParaRPr/>
          </a:p>
        </p:txBody>
      </p:sp>
      <p:sp>
        <p:nvSpPr>
          <p:cNvPr id="22" name="object 3"/>
          <p:cNvSpPr/>
          <p:nvPr/>
        </p:nvSpPr>
        <p:spPr>
          <a:xfrm>
            <a:off x="-1604" y="812500"/>
            <a:ext cx="2015836" cy="703633"/>
          </a:xfrm>
          <a:custGeom>
            <a:avLst/>
            <a:gdLst/>
            <a:ahLst/>
            <a:cxnLst/>
            <a:rect l="l" t="t" r="r" b="b"/>
            <a:pathLst>
              <a:path w="1228725" h="652780">
                <a:moveTo>
                  <a:pt x="902208" y="0"/>
                </a:moveTo>
                <a:lnTo>
                  <a:pt x="0" y="0"/>
                </a:lnTo>
                <a:lnTo>
                  <a:pt x="0" y="652272"/>
                </a:lnTo>
                <a:lnTo>
                  <a:pt x="902208" y="652272"/>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6"/>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46546A"/>
          </a:solidFill>
        </p:spPr>
        <p:txBody>
          <a:bodyPr wrap="square" lIns="0" tIns="0" rIns="0" bIns="0" rtlCol="0"/>
          <a:lstStyle/>
          <a:p>
            <a:endParaRPr>
              <a:solidFill>
                <a:schemeClr val="bg1"/>
              </a:solidFill>
            </a:endParaRPr>
          </a:p>
        </p:txBody>
      </p:sp>
      <p:pic>
        <p:nvPicPr>
          <p:cNvPr id="26" name="Picture 25"/>
          <p:cNvPicPr>
            <a:picLocks noChangeAspect="1"/>
          </p:cNvPicPr>
          <p:nvPr/>
        </p:nvPicPr>
        <p:blipFill>
          <a:blip r:embed="rId2"/>
          <a:stretch>
            <a:fillRect/>
          </a:stretch>
        </p:blipFill>
        <p:spPr>
          <a:xfrm>
            <a:off x="-4153" y="927288"/>
            <a:ext cx="2010589" cy="652329"/>
          </a:xfrm>
          <a:prstGeom prst="rect">
            <a:avLst/>
          </a:prstGeom>
        </p:spPr>
      </p:pic>
      <p:sp>
        <p:nvSpPr>
          <p:cNvPr id="21" name="TextBox 20"/>
          <p:cNvSpPr txBox="1"/>
          <p:nvPr/>
        </p:nvSpPr>
        <p:spPr>
          <a:xfrm>
            <a:off x="83818" y="992905"/>
            <a:ext cx="2108949" cy="461665"/>
          </a:xfrm>
          <a:prstGeom prst="rect">
            <a:avLst/>
          </a:prstGeom>
          <a:noFill/>
        </p:spPr>
        <p:txBody>
          <a:bodyPr wrap="square" rtlCol="0">
            <a:spAutoFit/>
          </a:bodyPr>
          <a:lstStyle/>
          <a:p>
            <a:r>
              <a:rPr lang="en-US" sz="2400" dirty="0" smtClean="0">
                <a:solidFill>
                  <a:schemeClr val="bg1"/>
                </a:solidFill>
              </a:rPr>
              <a:t>VNC </a:t>
            </a:r>
            <a:r>
              <a:rPr lang="en-US" sz="2400" dirty="0" err="1" smtClean="0">
                <a:solidFill>
                  <a:schemeClr val="bg1"/>
                </a:solidFill>
              </a:rPr>
              <a:t>là</a:t>
            </a:r>
            <a:r>
              <a:rPr lang="en-US" sz="2400" dirty="0" smtClean="0">
                <a:solidFill>
                  <a:schemeClr val="bg1"/>
                </a:solidFill>
              </a:rPr>
              <a:t> </a:t>
            </a:r>
            <a:r>
              <a:rPr lang="en-US" sz="2400" dirty="0" err="1" smtClean="0">
                <a:solidFill>
                  <a:schemeClr val="bg1"/>
                </a:solidFill>
              </a:rPr>
              <a:t>gì</a:t>
            </a:r>
            <a:r>
              <a:rPr lang="en-US" sz="2400" dirty="0" smtClean="0">
                <a:solidFill>
                  <a:schemeClr val="bg1"/>
                </a:solidFill>
              </a:rPr>
              <a:t> ?</a:t>
            </a:r>
            <a:endParaRPr lang="en-US" sz="2400" dirty="0">
              <a:solidFill>
                <a:schemeClr val="bg1"/>
              </a:solidFill>
            </a:endParaRPr>
          </a:p>
        </p:txBody>
      </p:sp>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5</a:t>
            </a:r>
            <a:endParaRPr sz="900">
              <a:latin typeface="Arial"/>
              <a:cs typeface="Arial"/>
            </a:endParaRPr>
          </a:p>
        </p:txBody>
      </p:sp>
      <p:grpSp>
        <p:nvGrpSpPr>
          <p:cNvPr id="3" name="object 3"/>
          <p:cNvGrpSpPr/>
          <p:nvPr/>
        </p:nvGrpSpPr>
        <p:grpSpPr>
          <a:xfrm>
            <a:off x="83819" y="321563"/>
            <a:ext cx="320040" cy="285115"/>
            <a:chOff x="83819" y="321563"/>
            <a:chExt cx="320040" cy="285115"/>
          </a:xfrm>
        </p:grpSpPr>
        <p:sp>
          <p:nvSpPr>
            <p:cNvPr id="4" name="object 4"/>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5" name="object 5"/>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6" name="object 6"/>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11" name="object 11"/>
          <p:cNvSpPr txBox="1">
            <a:spLocks noGrp="1"/>
          </p:cNvSpPr>
          <p:nvPr>
            <p:ph type="title"/>
          </p:nvPr>
        </p:nvSpPr>
        <p:spPr>
          <a:xfrm>
            <a:off x="490219" y="124335"/>
            <a:ext cx="3395979" cy="512961"/>
          </a:xfrm>
          <a:prstGeom prst="rect">
            <a:avLst/>
          </a:prstGeom>
        </p:spPr>
        <p:txBody>
          <a:bodyPr vert="horz" wrap="square" lIns="0" tIns="127000" rIns="0" bIns="0" rtlCol="0">
            <a:spAutoFit/>
          </a:bodyPr>
          <a:lstStyle/>
          <a:p>
            <a:pPr marL="12700">
              <a:lnSpc>
                <a:spcPct val="100000"/>
              </a:lnSpc>
              <a:spcBef>
                <a:spcPts val="1000"/>
              </a:spcBef>
            </a:pPr>
            <a:r>
              <a:rPr lang="en-US" sz="2500" spc="-5" dirty="0" smtClean="0">
                <a:latin typeface="Arial" panose="020B0604020202020204" pitchFamily="34" charset="0"/>
                <a:cs typeface="Arial" panose="020B0604020202020204" pitchFamily="34" charset="0"/>
              </a:rPr>
              <a:t>GIỚI THIỆU VỀ VNC</a:t>
            </a:r>
            <a:endParaRPr sz="2500" dirty="0">
              <a:latin typeface="Arial" panose="020B0604020202020204" pitchFamily="34" charset="0"/>
              <a:cs typeface="Arial" panose="020B0604020202020204" pitchFamily="34" charset="0"/>
            </a:endParaRPr>
          </a:p>
        </p:txBody>
      </p:sp>
      <p:sp>
        <p:nvSpPr>
          <p:cNvPr id="12" name="object 12"/>
          <p:cNvSpPr txBox="1"/>
          <p:nvPr/>
        </p:nvSpPr>
        <p:spPr>
          <a:xfrm>
            <a:off x="876401" y="2469860"/>
            <a:ext cx="3328035" cy="305212"/>
          </a:xfrm>
          <a:prstGeom prst="rect">
            <a:avLst/>
          </a:prstGeom>
        </p:spPr>
        <p:txBody>
          <a:bodyPr vert="horz" wrap="square" lIns="0" tIns="27940" rIns="0" bIns="0" rtlCol="0">
            <a:spAutoFit/>
          </a:bodyPr>
          <a:lstStyle/>
          <a:p>
            <a:pPr marL="12700">
              <a:lnSpc>
                <a:spcPct val="100000"/>
              </a:lnSpc>
              <a:spcBef>
                <a:spcPts val="220"/>
              </a:spcBef>
            </a:pPr>
            <a:r>
              <a:rPr lang="en-US" b="1" spc="-5" dirty="0" smtClean="0">
                <a:solidFill>
                  <a:srgbClr val="FFFFFF"/>
                </a:solidFill>
                <a:latin typeface="Arial"/>
                <a:cs typeface="Arial"/>
              </a:rPr>
              <a:t>VNC LÀ GÌ ?</a:t>
            </a:r>
            <a:endParaRPr sz="1800" dirty="0">
              <a:latin typeface="Arial"/>
              <a:cs typeface="Arial"/>
            </a:endParaRPr>
          </a:p>
        </p:txBody>
      </p:sp>
      <p:sp>
        <p:nvSpPr>
          <p:cNvPr id="14" name="object 14"/>
          <p:cNvSpPr txBox="1"/>
          <p:nvPr/>
        </p:nvSpPr>
        <p:spPr>
          <a:xfrm>
            <a:off x="876401" y="4692218"/>
            <a:ext cx="3166110" cy="494030"/>
          </a:xfrm>
          <a:prstGeom prst="rect">
            <a:avLst/>
          </a:prstGeom>
        </p:spPr>
        <p:txBody>
          <a:bodyPr vert="horz" wrap="square" lIns="0" tIns="28575" rIns="0" bIns="0" rtlCol="0">
            <a:spAutoFit/>
          </a:bodyPr>
          <a:lstStyle/>
          <a:p>
            <a:pPr marL="12700">
              <a:lnSpc>
                <a:spcPct val="100000"/>
              </a:lnSpc>
              <a:spcBef>
                <a:spcPts val="225"/>
              </a:spcBef>
            </a:pPr>
            <a:r>
              <a:rPr sz="1800" b="1" spc="-5" dirty="0">
                <a:solidFill>
                  <a:srgbClr val="FFFFFF"/>
                </a:solidFill>
                <a:latin typeface="Arial"/>
                <a:cs typeface="Arial"/>
              </a:rPr>
              <a:t>HỢP </a:t>
            </a:r>
            <a:r>
              <a:rPr sz="1800" b="1" dirty="0">
                <a:solidFill>
                  <a:srgbClr val="FFFFFF"/>
                </a:solidFill>
                <a:latin typeface="Arial"/>
                <a:cs typeface="Arial"/>
              </a:rPr>
              <a:t>TÁC VỚI </a:t>
            </a:r>
            <a:r>
              <a:rPr sz="1800" b="1" spc="-10" dirty="0">
                <a:solidFill>
                  <a:srgbClr val="FFFFFF"/>
                </a:solidFill>
                <a:latin typeface="Arial"/>
                <a:cs typeface="Arial"/>
              </a:rPr>
              <a:t>KHÁCH</a:t>
            </a:r>
            <a:r>
              <a:rPr sz="1800" b="1" spc="-95" dirty="0">
                <a:solidFill>
                  <a:srgbClr val="FFFFFF"/>
                </a:solidFill>
                <a:latin typeface="Arial"/>
                <a:cs typeface="Arial"/>
              </a:rPr>
              <a:t> </a:t>
            </a:r>
            <a:r>
              <a:rPr sz="1800" b="1" spc="-10" dirty="0">
                <a:solidFill>
                  <a:srgbClr val="FFFFFF"/>
                </a:solidFill>
                <a:latin typeface="Arial"/>
                <a:cs typeface="Arial"/>
              </a:rPr>
              <a:t>HÀNG</a:t>
            </a:r>
            <a:endParaRPr sz="1800" dirty="0">
              <a:latin typeface="Arial"/>
              <a:cs typeface="Arial"/>
            </a:endParaRPr>
          </a:p>
          <a:p>
            <a:pPr marL="12700">
              <a:lnSpc>
                <a:spcPct val="100000"/>
              </a:lnSpc>
              <a:spcBef>
                <a:spcPts val="80"/>
              </a:spcBef>
            </a:pPr>
            <a:r>
              <a:rPr sz="1100" spc="-5" dirty="0">
                <a:solidFill>
                  <a:srgbClr val="FFFFFF"/>
                </a:solidFill>
                <a:latin typeface="Arial"/>
                <a:cs typeface="Arial"/>
              </a:rPr>
              <a:t>hơn là đàm phán </a:t>
            </a:r>
            <a:r>
              <a:rPr sz="1100" dirty="0">
                <a:solidFill>
                  <a:srgbClr val="FFFFFF"/>
                </a:solidFill>
                <a:latin typeface="Arial"/>
                <a:cs typeface="Arial"/>
              </a:rPr>
              <a:t>dựa theo </a:t>
            </a:r>
            <a:r>
              <a:rPr sz="1100" spc="-5" dirty="0">
                <a:solidFill>
                  <a:srgbClr val="FFFFFF"/>
                </a:solidFill>
                <a:latin typeface="Arial"/>
                <a:cs typeface="Arial"/>
              </a:rPr>
              <a:t>hợp</a:t>
            </a:r>
            <a:r>
              <a:rPr sz="1100" spc="-60" dirty="0">
                <a:solidFill>
                  <a:srgbClr val="FFFFFF"/>
                </a:solidFill>
                <a:latin typeface="Arial"/>
                <a:cs typeface="Arial"/>
              </a:rPr>
              <a:t> </a:t>
            </a:r>
            <a:r>
              <a:rPr sz="1100" spc="-5" dirty="0">
                <a:solidFill>
                  <a:srgbClr val="FFFFFF"/>
                </a:solidFill>
                <a:latin typeface="Arial"/>
                <a:cs typeface="Arial"/>
              </a:rPr>
              <a:t>đồng</a:t>
            </a:r>
            <a:endParaRPr sz="1100" dirty="0">
              <a:latin typeface="Arial"/>
              <a:cs typeface="Arial"/>
            </a:endParaRPr>
          </a:p>
        </p:txBody>
      </p:sp>
      <p:pic>
        <p:nvPicPr>
          <p:cNvPr id="23" name="Picture 22"/>
          <p:cNvPicPr>
            <a:picLocks noChangeAspect="1"/>
          </p:cNvPicPr>
          <p:nvPr/>
        </p:nvPicPr>
        <p:blipFill>
          <a:blip r:embed="rId3"/>
          <a:stretch>
            <a:fillRect/>
          </a:stretch>
        </p:blipFill>
        <p:spPr>
          <a:xfrm>
            <a:off x="2200564" y="867859"/>
            <a:ext cx="5976347" cy="1311352"/>
          </a:xfrm>
          <a:prstGeom prst="rect">
            <a:avLst/>
          </a:prstGeom>
        </p:spPr>
      </p:pic>
      <p:sp>
        <p:nvSpPr>
          <p:cNvPr id="24" name="TextBox 23"/>
          <p:cNvSpPr txBox="1"/>
          <p:nvPr/>
        </p:nvSpPr>
        <p:spPr>
          <a:xfrm>
            <a:off x="2370488" y="978882"/>
            <a:ext cx="5636493" cy="1200329"/>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Virtual </a:t>
            </a:r>
            <a:r>
              <a:rPr lang="en-US" dirty="0">
                <a:solidFill>
                  <a:schemeClr val="bg1"/>
                </a:solidFill>
                <a:latin typeface="Times New Roman" panose="02020603050405020304" pitchFamily="18" charset="0"/>
                <a:cs typeface="Times New Roman" panose="02020603050405020304" pitchFamily="18" charset="0"/>
              </a:rPr>
              <a:t>Network </a:t>
            </a:r>
            <a:r>
              <a:rPr lang="en-US" dirty="0" smtClean="0">
                <a:solidFill>
                  <a:schemeClr val="bg1"/>
                </a:solidFill>
                <a:latin typeface="Times New Roman" panose="02020603050405020304" pitchFamily="18" charset="0"/>
                <a:cs typeface="Times New Roman" panose="02020603050405020304" pitchFamily="18" charset="0"/>
              </a:rPr>
              <a:t>Computing (VNC) </a:t>
            </a:r>
            <a:r>
              <a:rPr lang="en-US" dirty="0" err="1" smtClean="0">
                <a:solidFill>
                  <a:schemeClr val="bg1"/>
                </a:solidFill>
                <a:latin typeface="Times New Roman" panose="02020603050405020304" pitchFamily="18" charset="0"/>
                <a:cs typeface="Times New Roman" panose="02020603050405020304" pitchFamily="18" charset="0"/>
              </a:rPr>
              <a:t>là</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một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hệ</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thống</a:t>
            </a:r>
            <a:r>
              <a:rPr lang="en-US" dirty="0" smtClean="0">
                <a:solidFill>
                  <a:schemeClr val="bg1"/>
                </a:solidFill>
                <a:latin typeface="Times New Roman" panose="02020603050405020304" pitchFamily="18" charset="0"/>
                <a:cs typeface="Times New Roman" panose="02020603050405020304" pitchFamily="18" charset="0"/>
              </a:rPr>
              <a:t> chia </a:t>
            </a:r>
            <a:r>
              <a:rPr lang="en-US" dirty="0" err="1" smtClean="0">
                <a:solidFill>
                  <a:schemeClr val="bg1"/>
                </a:solidFill>
                <a:latin typeface="Times New Roman" panose="02020603050405020304" pitchFamily="18" charset="0"/>
                <a:cs typeface="Times New Roman" panose="02020603050405020304" pitchFamily="18" charset="0"/>
              </a:rPr>
              <a:t>sẻ</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màn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hình</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đồ</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họa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từ</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xa</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sử</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dụng</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giao</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thức</a:t>
            </a:r>
            <a:r>
              <a:rPr lang="en-US" dirty="0" smtClean="0">
                <a:solidFill>
                  <a:schemeClr val="bg1"/>
                </a:solidFill>
                <a:latin typeface="Times New Roman" panose="02020603050405020304" pitchFamily="18" charset="0"/>
                <a:cs typeface="Times New Roman" panose="02020603050405020304" pitchFamily="18" charset="0"/>
              </a:rPr>
              <a:t> Remote Framebuffer hay </a:t>
            </a:r>
            <a:r>
              <a:rPr lang="en-US" dirty="0" err="1" smtClean="0">
                <a:solidFill>
                  <a:schemeClr val="bg1"/>
                </a:solidFill>
                <a:latin typeface="Times New Roman" panose="02020603050405020304" pitchFamily="18" charset="0"/>
                <a:cs typeface="Times New Roman" panose="02020603050405020304" pitchFamily="18" charset="0"/>
              </a:rPr>
              <a:t>còn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gọi</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là</a:t>
            </a:r>
            <a:r>
              <a:rPr lang="en-US" dirty="0" smtClean="0">
                <a:solidFill>
                  <a:schemeClr val="bg1"/>
                </a:solidFill>
                <a:latin typeface="Times New Roman" panose="02020603050405020304" pitchFamily="18" charset="0"/>
                <a:cs typeface="Times New Roman" panose="02020603050405020304" pitchFamily="18" charset="0"/>
              </a:rPr>
              <a:t> (RFB) </a:t>
            </a:r>
            <a:r>
              <a:rPr lang="en-US" dirty="0" err="1" smtClean="0">
                <a:solidFill>
                  <a:schemeClr val="bg1"/>
                </a:solidFill>
                <a:latin typeface="Times New Roman" panose="02020603050405020304" pitchFamily="18" charset="0"/>
                <a:cs typeface="Times New Roman" panose="02020603050405020304" pitchFamily="18" charset="0"/>
              </a:rPr>
              <a:t>để</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điều</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khiển</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từ</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xa</a:t>
            </a:r>
            <a:r>
              <a:rPr lang="vi-VN" dirty="0" smtClean="0">
                <a:solidFill>
                  <a:schemeClr val="bg1"/>
                </a:solidFill>
                <a:latin typeface="Times New Roman" panose="02020603050405020304" pitchFamily="18" charset="0"/>
                <a:cs typeface="Times New Roman" panose="02020603050405020304" pitchFamily="18" charset="0"/>
              </a:rPr>
              <a:t>,</a:t>
            </a:r>
            <a:r>
              <a:rPr lang="en-US" dirty="0" err="1" smtClean="0">
                <a:solidFill>
                  <a:schemeClr val="bg1"/>
                </a:solidFill>
                <a:latin typeface="Times New Roman" panose="02020603050405020304" pitchFamily="18" charset="0"/>
                <a:cs typeface="Times New Roman" panose="02020603050405020304" pitchFamily="18" charset="0"/>
              </a:rPr>
              <a:t>một</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máy</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tính</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khác</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7" name="object 8"/>
          <p:cNvSpPr/>
          <p:nvPr/>
        </p:nvSpPr>
        <p:spPr>
          <a:xfrm>
            <a:off x="2200564" y="2304969"/>
            <a:ext cx="5976347" cy="898395"/>
          </a:xfrm>
          <a:custGeom>
            <a:avLst/>
            <a:gdLst/>
            <a:ahLst/>
            <a:cxnLst/>
            <a:rect l="l" t="t" r="r" b="b"/>
            <a:pathLst>
              <a:path w="2560320" h="652780">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1386B0"/>
          </a:solidFill>
        </p:spPr>
        <p:txBody>
          <a:bodyPr wrap="square" lIns="0" tIns="0" rIns="0" bIns="0" rtlCol="0"/>
          <a:lstStyle/>
          <a:p>
            <a:endParaRPr dirty="0"/>
          </a:p>
        </p:txBody>
      </p:sp>
      <p:sp>
        <p:nvSpPr>
          <p:cNvPr id="28" name="TextBox 27"/>
          <p:cNvSpPr txBox="1"/>
          <p:nvPr/>
        </p:nvSpPr>
        <p:spPr>
          <a:xfrm>
            <a:off x="2322471" y="2431002"/>
            <a:ext cx="5851237" cy="646331"/>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VNC </a:t>
            </a:r>
            <a:r>
              <a:rPr lang="en-US" dirty="0" err="1">
                <a:solidFill>
                  <a:schemeClr val="bg1"/>
                </a:solidFill>
                <a:latin typeface="Times New Roman" panose="02020603050405020304" pitchFamily="18" charset="0"/>
                <a:cs typeface="Times New Roman" panose="02020603050405020304" pitchFamily="18" charset="0"/>
              </a:rPr>
              <a:t>là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nền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tảng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độc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lập</a:t>
            </a:r>
            <a:r>
              <a:rPr lang="en-US" dirty="0">
                <a:solidFill>
                  <a:schemeClr val="bg1"/>
                </a:solidFill>
                <a:latin typeface="Times New Roman" panose="02020603050405020304" pitchFamily="18" charset="0"/>
                <a:cs typeface="Times New Roman" panose="02020603050405020304" pitchFamily="18" charset="0"/>
              </a:rPr>
              <a:t> – </a:t>
            </a:r>
            <a:r>
              <a:rPr lang="en-US" dirty="0" err="1">
                <a:solidFill>
                  <a:schemeClr val="bg1"/>
                </a:solidFill>
                <a:latin typeface="Times New Roman" panose="02020603050405020304" pitchFamily="18" charset="0"/>
                <a:cs typeface="Times New Roman" panose="02020603050405020304" pitchFamily="18" charset="0"/>
              </a:rPr>
              <a:t>hỗ</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trợ</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máy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khách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máy</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chủ</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cho</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nhiều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hệ</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điều</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hành</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dựa</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trên</a:t>
            </a:r>
            <a:r>
              <a:rPr lang="en-US" dirty="0">
                <a:solidFill>
                  <a:schemeClr val="bg1"/>
                </a:solidFill>
                <a:latin typeface="Times New Roman" panose="02020603050405020304" pitchFamily="18" charset="0"/>
                <a:cs typeface="Times New Roman" panose="02020603050405020304" pitchFamily="18" charset="0"/>
              </a:rPr>
              <a:t> GUI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Java</a:t>
            </a:r>
          </a:p>
        </p:txBody>
      </p:sp>
      <p:sp>
        <p:nvSpPr>
          <p:cNvPr id="29" name="object 10"/>
          <p:cNvSpPr/>
          <p:nvPr/>
        </p:nvSpPr>
        <p:spPr>
          <a:xfrm>
            <a:off x="2200564" y="3295491"/>
            <a:ext cx="5988702" cy="614850"/>
          </a:xfrm>
          <a:custGeom>
            <a:avLst/>
            <a:gdLst/>
            <a:ahLst/>
            <a:cxnLst/>
            <a:rect l="l" t="t" r="r" b="b"/>
            <a:pathLst>
              <a:path w="2525395" h="652779">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9CB833"/>
          </a:solidFill>
        </p:spPr>
        <p:txBody>
          <a:bodyPr wrap="square" lIns="0" tIns="0" rIns="0" bIns="0" rtlCol="0"/>
          <a:lstStyle/>
          <a:p>
            <a:endParaRPr dirty="0"/>
          </a:p>
        </p:txBody>
      </p:sp>
      <p:sp>
        <p:nvSpPr>
          <p:cNvPr id="30" name="TextBox 29"/>
          <p:cNvSpPr txBox="1"/>
          <p:nvPr/>
        </p:nvSpPr>
        <p:spPr>
          <a:xfrm>
            <a:off x="2489201" y="3351639"/>
            <a:ext cx="5517780" cy="369332"/>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VNC </a:t>
            </a:r>
            <a:r>
              <a:rPr lang="en-US" dirty="0" err="1">
                <a:solidFill>
                  <a:schemeClr val="bg1"/>
                </a:solidFill>
                <a:latin typeface="Times New Roman" panose="02020603050405020304" pitchFamily="18" charset="0"/>
                <a:cs typeface="Times New Roman" panose="02020603050405020304" pitchFamily="18" charset="0"/>
              </a:rPr>
              <a:t>sử</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dụng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mô</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hình</a:t>
            </a:r>
            <a:r>
              <a:rPr lang="vi-VN" dirty="0" smtClean="0">
                <a:solidFill>
                  <a:schemeClr val="bg1"/>
                </a:solidFill>
                <a:latin typeface="Times New Roman" panose="02020603050405020304" pitchFamily="18" charset="0"/>
                <a:cs typeface="Times New Roman" panose="02020603050405020304" pitchFamily="18" charset="0"/>
              </a:rPr>
              <a:t> TCP/IP</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máy</a:t>
            </a:r>
            <a:r>
              <a:rPr lang="en-US" dirty="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khách</a:t>
            </a:r>
            <a:r>
              <a:rPr lang="vi-VN" dirty="0" smtClean="0">
                <a:solidFill>
                  <a:schemeClr val="bg1"/>
                </a:solidFill>
                <a:latin typeface="Times New Roman" panose="02020603050405020304" pitchFamily="18" charset="0"/>
                <a:cs typeface="Times New Roman" panose="02020603050405020304" pitchFamily="18" charset="0"/>
              </a:rPr>
              <a:t> và </a:t>
            </a:r>
            <a:r>
              <a:rPr lang="en-US" dirty="0" err="1" smtClean="0">
                <a:solidFill>
                  <a:schemeClr val="bg1"/>
                </a:solidFill>
                <a:latin typeface="Times New Roman" panose="02020603050405020304" pitchFamily="18" charset="0"/>
                <a:cs typeface="Times New Roman" panose="02020603050405020304" pitchFamily="18" charset="0"/>
              </a:rPr>
              <a:t>máy</a:t>
            </a:r>
            <a:r>
              <a:rPr lang="en-US" dirty="0" smtClean="0">
                <a:solidFill>
                  <a:schemeClr val="bg1"/>
                </a:solidFill>
                <a:latin typeface="Times New Roman" panose="02020603050405020304" pitchFamily="18" charset="0"/>
                <a:cs typeface="Times New Roman" panose="02020603050405020304" pitchFamily="18" charset="0"/>
              </a:rPr>
              <a:t> </a:t>
            </a:r>
            <a:r>
              <a:rPr lang="en-US" dirty="0" err="1" smtClean="0">
                <a:solidFill>
                  <a:schemeClr val="bg1"/>
                </a:solidFill>
                <a:latin typeface="Times New Roman" panose="02020603050405020304" pitchFamily="18" charset="0"/>
                <a:cs typeface="Times New Roman" panose="02020603050405020304" pitchFamily="18" charset="0"/>
              </a:rPr>
              <a:t>chủ</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31" name="Picture 30"/>
          <p:cNvPicPr>
            <a:picLocks noChangeAspect="1"/>
          </p:cNvPicPr>
          <p:nvPr/>
        </p:nvPicPr>
        <p:blipFill>
          <a:blip r:embed="rId4"/>
          <a:stretch>
            <a:fillRect/>
          </a:stretch>
        </p:blipFill>
        <p:spPr>
          <a:xfrm>
            <a:off x="28581" y="1840077"/>
            <a:ext cx="1962140" cy="171687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4"/>
          <p:cNvSpPr/>
          <p:nvPr/>
        </p:nvSpPr>
        <p:spPr>
          <a:xfrm>
            <a:off x="-17004" y="2252192"/>
            <a:ext cx="2010588" cy="969875"/>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1386B0"/>
          </a:solidFill>
        </p:spPr>
        <p:txBody>
          <a:bodyPr wrap="square" lIns="0" tIns="0" rIns="0" bIns="0" rtlCol="0"/>
          <a:lstStyle/>
          <a:p>
            <a:endParaRPr/>
          </a:p>
        </p:txBody>
      </p:sp>
      <p:sp>
        <p:nvSpPr>
          <p:cNvPr id="22" name="object 3"/>
          <p:cNvSpPr/>
          <p:nvPr/>
        </p:nvSpPr>
        <p:spPr>
          <a:xfrm>
            <a:off x="-25401" y="1138005"/>
            <a:ext cx="2027383" cy="609600"/>
          </a:xfrm>
          <a:custGeom>
            <a:avLst/>
            <a:gdLst/>
            <a:ahLst/>
            <a:cxnLst/>
            <a:rect l="l" t="t" r="r" b="b"/>
            <a:pathLst>
              <a:path w="1228725" h="652780">
                <a:moveTo>
                  <a:pt x="902208" y="0"/>
                </a:moveTo>
                <a:lnTo>
                  <a:pt x="0" y="0"/>
                </a:lnTo>
                <a:lnTo>
                  <a:pt x="0" y="652272"/>
                </a:lnTo>
                <a:lnTo>
                  <a:pt x="902208" y="652272"/>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6"/>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46546A"/>
          </a:solidFill>
        </p:spPr>
        <p:txBody>
          <a:bodyPr wrap="square" lIns="0" tIns="0" rIns="0" bIns="0" rtlCol="0"/>
          <a:lstStyle/>
          <a:p>
            <a:endParaRPr sz="1600" dirty="0">
              <a:solidFill>
                <a:schemeClr val="bg1"/>
              </a:solidFill>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2"/>
          <a:stretch>
            <a:fillRect/>
          </a:stretch>
        </p:blipFill>
        <p:spPr>
          <a:xfrm>
            <a:off x="-25401" y="3717099"/>
            <a:ext cx="2010589" cy="815904"/>
          </a:xfrm>
          <a:prstGeom prst="rect">
            <a:avLst/>
          </a:prstGeom>
        </p:spPr>
      </p:pic>
      <p:sp>
        <p:nvSpPr>
          <p:cNvPr id="21" name="TextBox 20"/>
          <p:cNvSpPr txBox="1"/>
          <p:nvPr/>
        </p:nvSpPr>
        <p:spPr>
          <a:xfrm>
            <a:off x="-4043" y="3813163"/>
            <a:ext cx="2108949" cy="646331"/>
          </a:xfrm>
          <a:prstGeom prst="rect">
            <a:avLst/>
          </a:prstGeom>
          <a:noFill/>
        </p:spPr>
        <p:txBody>
          <a:bodyPr wrap="square" rtlCol="0">
            <a:spAutoFit/>
          </a:bodyPr>
          <a:lstStyle/>
          <a:p>
            <a:r>
              <a:rPr lang="en-US" i="1" dirty="0" err="1" smtClean="0">
                <a:solidFill>
                  <a:schemeClr val="bg1"/>
                </a:solidFill>
                <a:latin typeface="Arial" panose="020B0604020202020204" pitchFamily="34" charset="0"/>
                <a:cs typeface="Arial" panose="020B0604020202020204" pitchFamily="34" charset="0"/>
              </a:rPr>
              <a:t>Tóm</a:t>
            </a:r>
            <a:r>
              <a:rPr lang="en-US" i="1" dirty="0" smtClean="0">
                <a:solidFill>
                  <a:schemeClr val="bg1"/>
                </a:solidFill>
                <a:latin typeface="Arial" panose="020B0604020202020204" pitchFamily="34" charset="0"/>
                <a:cs typeface="Arial" panose="020B0604020202020204" pitchFamily="34" charset="0"/>
              </a:rPr>
              <a:t> </a:t>
            </a:r>
            <a:r>
              <a:rPr lang="en-US" i="1" dirty="0" err="1" smtClean="0">
                <a:solidFill>
                  <a:schemeClr val="bg1"/>
                </a:solidFill>
                <a:latin typeface="Arial" panose="020B0604020202020204" pitchFamily="34" charset="0"/>
                <a:cs typeface="Arial" panose="020B0604020202020204" pitchFamily="34" charset="0"/>
              </a:rPr>
              <a:t>tắt</a:t>
            </a:r>
            <a:r>
              <a:rPr lang="en-US" i="1" dirty="0" smtClean="0">
                <a:solidFill>
                  <a:schemeClr val="bg1"/>
                </a:solidFill>
                <a:latin typeface="Arial" panose="020B0604020202020204" pitchFamily="34" charset="0"/>
                <a:cs typeface="Arial" panose="020B0604020202020204" pitchFamily="34" charset="0"/>
              </a:rPr>
              <a:t> </a:t>
            </a:r>
            <a:r>
              <a:rPr lang="en-US" i="1" dirty="0" err="1" smtClean="0">
                <a:solidFill>
                  <a:schemeClr val="bg1"/>
                </a:solidFill>
                <a:latin typeface="Arial" panose="020B0604020202020204" pitchFamily="34" charset="0"/>
                <a:cs typeface="Arial" panose="020B0604020202020204" pitchFamily="34" charset="0"/>
              </a:rPr>
              <a:t>lịch</a:t>
            </a:r>
            <a:r>
              <a:rPr lang="en-US" i="1" dirty="0" smtClean="0">
                <a:solidFill>
                  <a:schemeClr val="bg1"/>
                </a:solidFill>
                <a:latin typeface="Arial" panose="020B0604020202020204" pitchFamily="34" charset="0"/>
                <a:cs typeface="Arial" panose="020B0604020202020204" pitchFamily="34" charset="0"/>
              </a:rPr>
              <a:t> </a:t>
            </a:r>
            <a:r>
              <a:rPr lang="en-US" i="1" dirty="0" err="1" smtClean="0">
                <a:solidFill>
                  <a:schemeClr val="bg1"/>
                </a:solidFill>
                <a:latin typeface="Arial" panose="020B0604020202020204" pitchFamily="34" charset="0"/>
                <a:cs typeface="Arial" panose="020B0604020202020204" pitchFamily="34" charset="0"/>
              </a:rPr>
              <a:t>sử</a:t>
            </a:r>
            <a:r>
              <a:rPr lang="en-US" i="1" dirty="0" smtClean="0">
                <a:solidFill>
                  <a:schemeClr val="bg1"/>
                </a:solidFill>
                <a:latin typeface="Arial" panose="020B0604020202020204" pitchFamily="34" charset="0"/>
                <a:cs typeface="Arial" panose="020B0604020202020204" pitchFamily="34" charset="0"/>
              </a:rPr>
              <a:t> </a:t>
            </a:r>
            <a:r>
              <a:rPr lang="en-US" i="1" dirty="0" err="1" smtClean="0">
                <a:solidFill>
                  <a:schemeClr val="bg1"/>
                </a:solidFill>
                <a:latin typeface="Arial" panose="020B0604020202020204" pitchFamily="34" charset="0"/>
                <a:cs typeface="Arial" panose="020B0604020202020204" pitchFamily="34" charset="0"/>
              </a:rPr>
              <a:t>phát</a:t>
            </a:r>
            <a:r>
              <a:rPr lang="en-US" i="1" dirty="0" smtClean="0">
                <a:solidFill>
                  <a:schemeClr val="bg1"/>
                </a:solidFill>
                <a:latin typeface="Arial" panose="020B0604020202020204" pitchFamily="34" charset="0"/>
                <a:cs typeface="Arial" panose="020B0604020202020204" pitchFamily="34" charset="0"/>
              </a:rPr>
              <a:t> </a:t>
            </a:r>
            <a:r>
              <a:rPr lang="en-US" i="1" dirty="0" err="1" smtClean="0">
                <a:solidFill>
                  <a:schemeClr val="bg1"/>
                </a:solidFill>
                <a:latin typeface="Arial" panose="020B0604020202020204" pitchFamily="34" charset="0"/>
                <a:cs typeface="Arial" panose="020B0604020202020204" pitchFamily="34" charset="0"/>
              </a:rPr>
              <a:t>triển</a:t>
            </a:r>
            <a:endParaRPr lang="en-US" i="1" dirty="0">
              <a:solidFill>
                <a:schemeClr val="bg1"/>
              </a:solidFill>
              <a:latin typeface="Arial" panose="020B0604020202020204" pitchFamily="34" charset="0"/>
              <a:cs typeface="Arial" panose="020B0604020202020204" pitchFamily="34" charset="0"/>
            </a:endParaRPr>
          </a:p>
        </p:txBody>
      </p:sp>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5</a:t>
            </a:r>
            <a:endParaRPr sz="900">
              <a:latin typeface="Arial"/>
              <a:cs typeface="Arial"/>
            </a:endParaRPr>
          </a:p>
        </p:txBody>
      </p:sp>
      <p:grpSp>
        <p:nvGrpSpPr>
          <p:cNvPr id="3" name="object 3"/>
          <p:cNvGrpSpPr/>
          <p:nvPr/>
        </p:nvGrpSpPr>
        <p:grpSpPr>
          <a:xfrm>
            <a:off x="83819" y="321563"/>
            <a:ext cx="320040" cy="285115"/>
            <a:chOff x="83819" y="321563"/>
            <a:chExt cx="320040" cy="285115"/>
          </a:xfrm>
        </p:grpSpPr>
        <p:sp>
          <p:nvSpPr>
            <p:cNvPr id="4" name="object 4"/>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5" name="object 5"/>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6" name="object 6"/>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11" name="object 11"/>
          <p:cNvSpPr txBox="1">
            <a:spLocks noGrp="1"/>
          </p:cNvSpPr>
          <p:nvPr>
            <p:ph type="title"/>
          </p:nvPr>
        </p:nvSpPr>
        <p:spPr>
          <a:xfrm>
            <a:off x="490219" y="124335"/>
            <a:ext cx="3395979" cy="512961"/>
          </a:xfrm>
          <a:prstGeom prst="rect">
            <a:avLst/>
          </a:prstGeom>
        </p:spPr>
        <p:txBody>
          <a:bodyPr vert="horz" wrap="square" lIns="0" tIns="127000" rIns="0" bIns="0" rtlCol="0">
            <a:spAutoFit/>
          </a:bodyPr>
          <a:lstStyle/>
          <a:p>
            <a:pPr marL="12700">
              <a:lnSpc>
                <a:spcPct val="100000"/>
              </a:lnSpc>
              <a:spcBef>
                <a:spcPts val="1000"/>
              </a:spcBef>
            </a:pPr>
            <a:r>
              <a:rPr lang="en-US" sz="2500" spc="-5" dirty="0" smtClean="0">
                <a:latin typeface="Arial" panose="020B0604020202020204" pitchFamily="34" charset="0"/>
                <a:cs typeface="Arial" panose="020B0604020202020204" pitchFamily="34" charset="0"/>
              </a:rPr>
              <a:t>LỊCH SỬ HÌNH THÀNH</a:t>
            </a:r>
            <a:endParaRPr sz="2500" dirty="0">
              <a:latin typeface="Arial" panose="020B0604020202020204" pitchFamily="34" charset="0"/>
              <a:cs typeface="Arial" panose="020B0604020202020204" pitchFamily="34" charset="0"/>
            </a:endParaRPr>
          </a:p>
        </p:txBody>
      </p:sp>
      <p:sp>
        <p:nvSpPr>
          <p:cNvPr id="12" name="object 12"/>
          <p:cNvSpPr txBox="1"/>
          <p:nvPr/>
        </p:nvSpPr>
        <p:spPr>
          <a:xfrm>
            <a:off x="22617" y="2363122"/>
            <a:ext cx="1871981" cy="582211"/>
          </a:xfrm>
          <a:prstGeom prst="rect">
            <a:avLst/>
          </a:prstGeom>
        </p:spPr>
        <p:txBody>
          <a:bodyPr vert="horz" wrap="square" lIns="0" tIns="27940" rIns="0" bIns="0" rtlCol="0">
            <a:spAutoFit/>
          </a:bodyPr>
          <a:lstStyle/>
          <a:p>
            <a:pPr marL="12700">
              <a:lnSpc>
                <a:spcPct val="100000"/>
              </a:lnSpc>
              <a:spcBef>
                <a:spcPts val="220"/>
              </a:spcBef>
            </a:pPr>
            <a:r>
              <a:rPr lang="en-US" i="1" dirty="0" err="1" smtClean="0">
                <a:solidFill>
                  <a:schemeClr val="bg1"/>
                </a:solidFill>
                <a:latin typeface="Arial"/>
                <a:cs typeface="Arial"/>
              </a:rPr>
              <a:t>Các</a:t>
            </a:r>
            <a:r>
              <a:rPr lang="en-US" i="1" dirty="0" smtClean="0">
                <a:solidFill>
                  <a:schemeClr val="bg1"/>
                </a:solidFill>
                <a:latin typeface="Arial"/>
                <a:cs typeface="Arial"/>
              </a:rPr>
              <a:t> </a:t>
            </a:r>
            <a:r>
              <a:rPr lang="en-US" i="1" dirty="0" err="1" smtClean="0">
                <a:solidFill>
                  <a:schemeClr val="bg1"/>
                </a:solidFill>
                <a:latin typeface="Arial"/>
                <a:cs typeface="Arial"/>
              </a:rPr>
              <a:t>thành</a:t>
            </a:r>
            <a:r>
              <a:rPr lang="en-US" i="1" dirty="0" smtClean="0">
                <a:solidFill>
                  <a:schemeClr val="bg1"/>
                </a:solidFill>
                <a:latin typeface="Arial"/>
                <a:cs typeface="Arial"/>
              </a:rPr>
              <a:t> </a:t>
            </a:r>
            <a:r>
              <a:rPr lang="en-US" i="1" dirty="0" err="1" smtClean="0">
                <a:solidFill>
                  <a:schemeClr val="bg1"/>
                </a:solidFill>
                <a:latin typeface="Arial"/>
                <a:cs typeface="Arial"/>
              </a:rPr>
              <a:t>viên</a:t>
            </a:r>
            <a:r>
              <a:rPr lang="en-US" i="1" dirty="0" smtClean="0">
                <a:solidFill>
                  <a:schemeClr val="bg1"/>
                </a:solidFill>
                <a:latin typeface="Arial"/>
                <a:cs typeface="Arial"/>
              </a:rPr>
              <a:t> </a:t>
            </a:r>
            <a:r>
              <a:rPr lang="en-US" i="1" dirty="0" err="1" smtClean="0">
                <a:solidFill>
                  <a:schemeClr val="bg1"/>
                </a:solidFill>
                <a:latin typeface="Arial"/>
                <a:cs typeface="Arial"/>
              </a:rPr>
              <a:t>nhóm</a:t>
            </a:r>
            <a:r>
              <a:rPr lang="en-US" i="1" dirty="0" smtClean="0">
                <a:solidFill>
                  <a:schemeClr val="bg1"/>
                </a:solidFill>
                <a:latin typeface="Arial"/>
                <a:cs typeface="Arial"/>
              </a:rPr>
              <a:t> </a:t>
            </a:r>
            <a:r>
              <a:rPr lang="en-US" i="1" dirty="0" err="1" smtClean="0">
                <a:solidFill>
                  <a:schemeClr val="bg1"/>
                </a:solidFill>
                <a:latin typeface="Arial"/>
                <a:cs typeface="Arial"/>
              </a:rPr>
              <a:t>nghiên</a:t>
            </a:r>
            <a:r>
              <a:rPr lang="en-US" i="1" dirty="0" smtClean="0">
                <a:solidFill>
                  <a:schemeClr val="bg1"/>
                </a:solidFill>
                <a:latin typeface="Arial"/>
                <a:cs typeface="Arial"/>
              </a:rPr>
              <a:t> </a:t>
            </a:r>
            <a:r>
              <a:rPr lang="en-US" i="1" dirty="0" err="1" smtClean="0">
                <a:solidFill>
                  <a:schemeClr val="bg1"/>
                </a:solidFill>
                <a:latin typeface="Arial"/>
                <a:cs typeface="Arial"/>
              </a:rPr>
              <a:t>cứu</a:t>
            </a:r>
            <a:r>
              <a:rPr lang="en-US" i="1" dirty="0" smtClean="0">
                <a:solidFill>
                  <a:schemeClr val="bg1"/>
                </a:solidFill>
                <a:latin typeface="Arial"/>
                <a:cs typeface="Arial"/>
              </a:rPr>
              <a:t> </a:t>
            </a:r>
            <a:endParaRPr sz="1800" i="1" dirty="0">
              <a:solidFill>
                <a:schemeClr val="bg1"/>
              </a:solidFill>
              <a:latin typeface="Arial"/>
              <a:cs typeface="Arial"/>
            </a:endParaRPr>
          </a:p>
        </p:txBody>
      </p:sp>
      <p:sp>
        <p:nvSpPr>
          <p:cNvPr id="14" name="object 14"/>
          <p:cNvSpPr txBox="1"/>
          <p:nvPr/>
        </p:nvSpPr>
        <p:spPr>
          <a:xfrm>
            <a:off x="876401" y="4692218"/>
            <a:ext cx="3166110" cy="494030"/>
          </a:xfrm>
          <a:prstGeom prst="rect">
            <a:avLst/>
          </a:prstGeom>
        </p:spPr>
        <p:txBody>
          <a:bodyPr vert="horz" wrap="square" lIns="0" tIns="28575" rIns="0" bIns="0" rtlCol="0">
            <a:spAutoFit/>
          </a:bodyPr>
          <a:lstStyle/>
          <a:p>
            <a:pPr marL="12700">
              <a:lnSpc>
                <a:spcPct val="100000"/>
              </a:lnSpc>
              <a:spcBef>
                <a:spcPts val="225"/>
              </a:spcBef>
            </a:pPr>
            <a:r>
              <a:rPr sz="1800" b="1" spc="-5" dirty="0">
                <a:solidFill>
                  <a:srgbClr val="FFFFFF"/>
                </a:solidFill>
                <a:latin typeface="Arial"/>
                <a:cs typeface="Arial"/>
              </a:rPr>
              <a:t>HỢP </a:t>
            </a:r>
            <a:r>
              <a:rPr sz="1800" b="1" dirty="0">
                <a:solidFill>
                  <a:srgbClr val="FFFFFF"/>
                </a:solidFill>
                <a:latin typeface="Arial"/>
                <a:cs typeface="Arial"/>
              </a:rPr>
              <a:t>TÁC VỚI </a:t>
            </a:r>
            <a:r>
              <a:rPr sz="1800" b="1" spc="-10" dirty="0">
                <a:solidFill>
                  <a:srgbClr val="FFFFFF"/>
                </a:solidFill>
                <a:latin typeface="Arial"/>
                <a:cs typeface="Arial"/>
              </a:rPr>
              <a:t>KHÁCH</a:t>
            </a:r>
            <a:r>
              <a:rPr sz="1800" b="1" spc="-95" dirty="0">
                <a:solidFill>
                  <a:srgbClr val="FFFFFF"/>
                </a:solidFill>
                <a:latin typeface="Arial"/>
                <a:cs typeface="Arial"/>
              </a:rPr>
              <a:t> </a:t>
            </a:r>
            <a:r>
              <a:rPr sz="1800" b="1" spc="-10" dirty="0">
                <a:solidFill>
                  <a:srgbClr val="FFFFFF"/>
                </a:solidFill>
                <a:latin typeface="Arial"/>
                <a:cs typeface="Arial"/>
              </a:rPr>
              <a:t>HÀNG</a:t>
            </a:r>
            <a:endParaRPr sz="1800">
              <a:latin typeface="Arial"/>
              <a:cs typeface="Arial"/>
            </a:endParaRPr>
          </a:p>
          <a:p>
            <a:pPr marL="12700">
              <a:lnSpc>
                <a:spcPct val="100000"/>
              </a:lnSpc>
              <a:spcBef>
                <a:spcPts val="80"/>
              </a:spcBef>
            </a:pPr>
            <a:r>
              <a:rPr sz="1100" spc="-5" dirty="0">
                <a:solidFill>
                  <a:srgbClr val="FFFFFF"/>
                </a:solidFill>
                <a:latin typeface="Arial"/>
                <a:cs typeface="Arial"/>
              </a:rPr>
              <a:t>hơn là đàm phán </a:t>
            </a:r>
            <a:r>
              <a:rPr sz="1100" dirty="0">
                <a:solidFill>
                  <a:srgbClr val="FFFFFF"/>
                </a:solidFill>
                <a:latin typeface="Arial"/>
                <a:cs typeface="Arial"/>
              </a:rPr>
              <a:t>dựa theo </a:t>
            </a:r>
            <a:r>
              <a:rPr sz="1100" spc="-5" dirty="0">
                <a:solidFill>
                  <a:srgbClr val="FFFFFF"/>
                </a:solidFill>
                <a:latin typeface="Arial"/>
                <a:cs typeface="Arial"/>
              </a:rPr>
              <a:t>hợp</a:t>
            </a:r>
            <a:r>
              <a:rPr sz="1100" spc="-60" dirty="0">
                <a:solidFill>
                  <a:srgbClr val="FFFFFF"/>
                </a:solidFill>
                <a:latin typeface="Arial"/>
                <a:cs typeface="Arial"/>
              </a:rPr>
              <a:t> </a:t>
            </a:r>
            <a:r>
              <a:rPr sz="1100" spc="-5" dirty="0">
                <a:solidFill>
                  <a:srgbClr val="FFFFFF"/>
                </a:solidFill>
                <a:latin typeface="Arial"/>
                <a:cs typeface="Arial"/>
              </a:rPr>
              <a:t>đồng</a:t>
            </a:r>
            <a:endParaRPr sz="1100">
              <a:latin typeface="Arial"/>
              <a:cs typeface="Arial"/>
            </a:endParaRPr>
          </a:p>
        </p:txBody>
      </p:sp>
      <p:pic>
        <p:nvPicPr>
          <p:cNvPr id="23" name="Picture 22"/>
          <p:cNvPicPr>
            <a:picLocks noChangeAspect="1"/>
          </p:cNvPicPr>
          <p:nvPr/>
        </p:nvPicPr>
        <p:blipFill>
          <a:blip r:embed="rId3"/>
          <a:stretch>
            <a:fillRect/>
          </a:stretch>
        </p:blipFill>
        <p:spPr>
          <a:xfrm>
            <a:off x="2188208" y="1090785"/>
            <a:ext cx="3208584" cy="704039"/>
          </a:xfrm>
          <a:prstGeom prst="rect">
            <a:avLst/>
          </a:prstGeom>
        </p:spPr>
      </p:pic>
      <p:sp>
        <p:nvSpPr>
          <p:cNvPr id="24" name="TextBox 23"/>
          <p:cNvSpPr txBox="1"/>
          <p:nvPr/>
        </p:nvSpPr>
        <p:spPr>
          <a:xfrm>
            <a:off x="2259742" y="1157369"/>
            <a:ext cx="2938112" cy="461665"/>
          </a:xfrm>
          <a:prstGeom prst="rect">
            <a:avLst/>
          </a:prstGeom>
          <a:noFill/>
        </p:spPr>
        <p:txBody>
          <a:bodyPr wrap="square" rtlCol="0">
            <a:spAutoFit/>
          </a:bodyPr>
          <a:lstStyle/>
          <a:p>
            <a:pPr algn="ctr"/>
            <a:r>
              <a:rPr lang="en-US" sz="2400" dirty="0" smtClean="0">
                <a:solidFill>
                  <a:schemeClr val="bg1"/>
                </a:solidFill>
                <a:latin typeface="Times New Roman" panose="02020603050405020304" pitchFamily="18" charset="0"/>
                <a:cs typeface="Times New Roman" panose="02020603050405020304" pitchFamily="18" charset="0"/>
              </a:rPr>
              <a:t>Tristan</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400" dirty="0" smtClean="0">
                <a:solidFill>
                  <a:schemeClr val="bg1"/>
                </a:solidFill>
                <a:latin typeface="Times New Roman" panose="02020603050405020304" pitchFamily="18" charset="0"/>
                <a:cs typeface="Times New Roman" panose="02020603050405020304" pitchFamily="18" charset="0"/>
              </a:rPr>
              <a:t>Richardson</a:t>
            </a:r>
            <a:r>
              <a:rPr lang="en-US" sz="2000" dirty="0" smtClean="0">
                <a:solidFill>
                  <a:schemeClr val="bg1"/>
                </a:solidFill>
                <a:latin typeface="Times New Roman" panose="02020603050405020304" pitchFamily="18" charset="0"/>
                <a:cs typeface="Times New Roman" panose="02020603050405020304" pitchFamily="18" charset="0"/>
              </a:rPr>
              <a:t> </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7" name="object 8"/>
          <p:cNvSpPr/>
          <p:nvPr/>
        </p:nvSpPr>
        <p:spPr>
          <a:xfrm>
            <a:off x="2200565" y="2304969"/>
            <a:ext cx="4860636" cy="898395"/>
          </a:xfrm>
          <a:custGeom>
            <a:avLst/>
            <a:gdLst/>
            <a:ahLst/>
            <a:cxnLst/>
            <a:rect l="l" t="t" r="r" b="b"/>
            <a:pathLst>
              <a:path w="2560320" h="652780">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1386B0"/>
          </a:solidFill>
        </p:spPr>
        <p:txBody>
          <a:bodyPr wrap="square" lIns="0" tIns="0" rIns="0" bIns="0" rtlCol="0"/>
          <a:lstStyle/>
          <a:p>
            <a:endParaRPr dirty="0"/>
          </a:p>
        </p:txBody>
      </p:sp>
      <p:sp>
        <p:nvSpPr>
          <p:cNvPr id="28" name="TextBox 27"/>
          <p:cNvSpPr txBox="1"/>
          <p:nvPr/>
        </p:nvSpPr>
        <p:spPr>
          <a:xfrm>
            <a:off x="2322471" y="2431002"/>
            <a:ext cx="4586329" cy="646331"/>
          </a:xfrm>
          <a:prstGeom prst="rect">
            <a:avLst/>
          </a:prstGeom>
          <a:noFill/>
        </p:spPr>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Andy </a:t>
            </a:r>
            <a:r>
              <a:rPr lang="en-US" dirty="0">
                <a:solidFill>
                  <a:schemeClr val="bg1"/>
                </a:solidFill>
                <a:latin typeface="Times New Roman" panose="02020603050405020304" pitchFamily="18" charset="0"/>
                <a:cs typeface="Times New Roman" panose="02020603050405020304" pitchFamily="18" charset="0"/>
              </a:rPr>
              <a:t>Harter, Quentin Stafford-Fraser, </a:t>
            </a:r>
            <a:endParaRPr lang="en-US" dirty="0" smtClean="0">
              <a:solidFill>
                <a:schemeClr val="bg1"/>
              </a:solidFill>
              <a:latin typeface="Times New Roman" panose="02020603050405020304" pitchFamily="18" charset="0"/>
              <a:cs typeface="Times New Roman" panose="02020603050405020304" pitchFamily="18" charset="0"/>
            </a:endParaRPr>
          </a:p>
          <a:p>
            <a:pPr algn="ctr"/>
            <a:r>
              <a:rPr lang="en-US" dirty="0" smtClean="0">
                <a:solidFill>
                  <a:schemeClr val="bg1"/>
                </a:solidFill>
                <a:latin typeface="Times New Roman" panose="02020603050405020304" pitchFamily="18" charset="0"/>
                <a:cs typeface="Times New Roman" panose="02020603050405020304" pitchFamily="18" charset="0"/>
              </a:rPr>
              <a:t>James </a:t>
            </a:r>
            <a:r>
              <a:rPr lang="en-US" dirty="0" err="1" smtClean="0">
                <a:solidFill>
                  <a:schemeClr val="bg1"/>
                </a:solidFill>
                <a:latin typeface="Times New Roman" panose="02020603050405020304" pitchFamily="18" charset="0"/>
                <a:cs typeface="Times New Roman" panose="02020603050405020304" pitchFamily="18" charset="0"/>
              </a:rPr>
              <a:t>Weatherall</a:t>
            </a:r>
            <a:r>
              <a:rPr lang="en-US" dirty="0" smtClean="0">
                <a:solidFill>
                  <a:schemeClr val="bg1"/>
                </a:solidFill>
                <a:latin typeface="Times New Roman" panose="02020603050405020304" pitchFamily="18" charset="0"/>
                <a:cs typeface="Times New Roman" panose="02020603050405020304" pitchFamily="18" charset="0"/>
              </a:rPr>
              <a:t>, Andy </a:t>
            </a:r>
            <a:r>
              <a:rPr lang="en-US" dirty="0">
                <a:solidFill>
                  <a:schemeClr val="bg1"/>
                </a:solidFill>
                <a:latin typeface="Times New Roman" panose="02020603050405020304" pitchFamily="18" charset="0"/>
                <a:cs typeface="Times New Roman" panose="02020603050405020304" pitchFamily="18" charset="0"/>
              </a:rPr>
              <a:t>Hopper  </a:t>
            </a:r>
          </a:p>
        </p:txBody>
      </p:sp>
      <p:sp>
        <p:nvSpPr>
          <p:cNvPr id="29" name="object 10"/>
          <p:cNvSpPr/>
          <p:nvPr/>
        </p:nvSpPr>
        <p:spPr>
          <a:xfrm>
            <a:off x="2188208" y="3586708"/>
            <a:ext cx="6854192" cy="1709191"/>
          </a:xfrm>
          <a:custGeom>
            <a:avLst/>
            <a:gdLst/>
            <a:ahLst/>
            <a:cxnLst/>
            <a:rect l="l" t="t" r="r" b="b"/>
            <a:pathLst>
              <a:path w="2525395" h="652779">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9CB833"/>
          </a:solidFill>
        </p:spPr>
        <p:txBody>
          <a:bodyPr wrap="square" lIns="0" tIns="0" rIns="0" bIns="0" rtlCol="0"/>
          <a:lstStyle/>
          <a:p>
            <a:endParaRPr dirty="0"/>
          </a:p>
        </p:txBody>
      </p:sp>
      <p:sp>
        <p:nvSpPr>
          <p:cNvPr id="30" name="TextBox 29"/>
          <p:cNvSpPr txBox="1"/>
          <p:nvPr/>
        </p:nvSpPr>
        <p:spPr>
          <a:xfrm>
            <a:off x="2489200" y="3625062"/>
            <a:ext cx="6354344" cy="1815882"/>
          </a:xfrm>
          <a:prstGeom prst="rect">
            <a:avLst/>
          </a:prstGeom>
          <a:noFill/>
        </p:spPr>
        <p:txBody>
          <a:bodyPr wrap="square" rtlCol="0">
            <a:spAutoFit/>
          </a:bodyPr>
          <a:lstStyle/>
          <a:p>
            <a:r>
              <a:rPr lang="en-US" sz="1600" dirty="0" err="1" smtClean="0">
                <a:solidFill>
                  <a:schemeClr val="bg1"/>
                </a:solidFill>
                <a:latin typeface="Times New Roman" panose="02020603050405020304" pitchFamily="18" charset="0"/>
                <a:cs typeface="Times New Roman" panose="02020603050405020304" pitchFamily="18" charset="0"/>
              </a:rPr>
              <a:t>Các</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thành</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viên</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tại</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p</a:t>
            </a:r>
            <a:r>
              <a:rPr lang="en-US" sz="1600" dirty="0" err="1" smtClean="0">
                <a:solidFill>
                  <a:schemeClr val="bg1"/>
                </a:solidFill>
                <a:latin typeface="Times New Roman" panose="02020603050405020304" pitchFamily="18" charset="0"/>
                <a:cs typeface="Times New Roman" panose="02020603050405020304" pitchFamily="18" charset="0"/>
              </a:rPr>
              <a:t>hòng</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thí</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nghiệm</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smtClean="0">
                <a:solidFill>
                  <a:schemeClr val="bg1"/>
                </a:solidFill>
                <a:latin typeface="Times New Roman" panose="02020603050405020304" pitchFamily="18" charset="0"/>
                <a:cs typeface="Times New Roman" panose="02020603050405020304" pitchFamily="18" charset="0"/>
              </a:rPr>
              <a:t>Olivetti </a:t>
            </a:r>
            <a:r>
              <a:rPr lang="en-US" sz="1600" dirty="0">
                <a:solidFill>
                  <a:schemeClr val="bg1"/>
                </a:solidFill>
                <a:latin typeface="Times New Roman" panose="02020603050405020304" pitchFamily="18" charset="0"/>
                <a:cs typeface="Times New Roman" panose="02020603050405020304" pitchFamily="18" charset="0"/>
              </a:rPr>
              <a:t>&amp; Oracle </a:t>
            </a:r>
            <a:r>
              <a:rPr lang="en-US" sz="1600" dirty="0" err="1" smtClean="0">
                <a:solidFill>
                  <a:schemeClr val="bg1"/>
                </a:solidFill>
                <a:latin typeface="Times New Roman" panose="02020603050405020304" pitchFamily="18" charset="0"/>
                <a:cs typeface="Times New Roman" panose="02020603050405020304" pitchFamily="18" charset="0"/>
              </a:rPr>
              <a:t>đã</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phát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triển</a:t>
            </a:r>
            <a:r>
              <a:rPr lang="en-US" sz="1600" dirty="0">
                <a:solidFill>
                  <a:schemeClr val="bg1"/>
                </a:solidFill>
                <a:latin typeface="Times New Roman" panose="02020603050405020304" pitchFamily="18" charset="0"/>
                <a:cs typeface="Times New Roman" panose="02020603050405020304" pitchFamily="18" charset="0"/>
              </a:rPr>
              <a:t> VNC. </a:t>
            </a:r>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err="1" smtClean="0">
                <a:solidFill>
                  <a:schemeClr val="bg1"/>
                </a:solidFill>
                <a:latin typeface="Times New Roman" panose="02020603050405020304" pitchFamily="18" charset="0"/>
                <a:cs typeface="Times New Roman" panose="02020603050405020304" pitchFamily="18" charset="0"/>
              </a:rPr>
              <a:t>Năm</a:t>
            </a:r>
            <a:r>
              <a:rPr lang="en-US" sz="1600" dirty="0" smtClean="0">
                <a:solidFill>
                  <a:schemeClr val="bg1"/>
                </a:solidFill>
                <a:latin typeface="Times New Roman" panose="02020603050405020304" pitchFamily="18" charset="0"/>
                <a:cs typeface="Times New Roman" panose="02020603050405020304" pitchFamily="18" charset="0"/>
              </a:rPr>
              <a:t> 1999 </a:t>
            </a:r>
            <a:r>
              <a:rPr lang="en-US" sz="1600" dirty="0">
                <a:solidFill>
                  <a:schemeClr val="bg1"/>
                </a:solidFill>
                <a:latin typeface="Times New Roman" panose="02020603050405020304" pitchFamily="18" charset="0"/>
                <a:cs typeface="Times New Roman" panose="02020603050405020304" pitchFamily="18" charset="0"/>
              </a:rPr>
              <a:t>AT&amp;T </a:t>
            </a:r>
            <a:r>
              <a:rPr lang="en-US" sz="1600" dirty="0" err="1">
                <a:solidFill>
                  <a:schemeClr val="bg1"/>
                </a:solidFill>
                <a:latin typeface="Times New Roman" panose="02020603050405020304" pitchFamily="18" charset="0"/>
                <a:cs typeface="Times New Roman" panose="02020603050405020304" pitchFamily="18" charset="0"/>
              </a:rPr>
              <a:t>mua</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lại</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phòng</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thí</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nghiệm</a:t>
            </a:r>
            <a:r>
              <a:rPr lang="en-US" sz="1600" dirty="0">
                <a:solidFill>
                  <a:schemeClr val="bg1"/>
                </a:solidFill>
                <a:latin typeface="Times New Roman" panose="02020603050405020304" pitchFamily="18" charset="0"/>
                <a:cs typeface="Times New Roman" panose="02020603050405020304" pitchFamily="18" charset="0"/>
              </a:rPr>
              <a:t>.</a:t>
            </a:r>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err="1">
                <a:solidFill>
                  <a:schemeClr val="bg1"/>
                </a:solidFill>
                <a:latin typeface="Times New Roman" panose="02020603050405020304" pitchFamily="18" charset="0"/>
                <a:cs typeface="Times New Roman" panose="02020603050405020304" pitchFamily="18" charset="0"/>
              </a:rPr>
              <a:t>N</a:t>
            </a:r>
            <a:r>
              <a:rPr lang="en-US" sz="1600" dirty="0" err="1" smtClean="0">
                <a:solidFill>
                  <a:schemeClr val="bg1"/>
                </a:solidFill>
                <a:latin typeface="Times New Roman" panose="02020603050405020304" pitchFamily="18" charset="0"/>
                <a:cs typeface="Times New Roman" panose="02020603050405020304" pitchFamily="18" charset="0"/>
              </a:rPr>
              <a:t>ăm</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cs typeface="Times New Roman" panose="02020603050405020304" pitchFamily="18" charset="0"/>
              </a:rPr>
              <a:t>2002 </a:t>
            </a:r>
            <a:r>
              <a:rPr lang="en-US" sz="1600" dirty="0" err="1">
                <a:solidFill>
                  <a:schemeClr val="bg1"/>
                </a:solidFill>
                <a:latin typeface="Times New Roman" panose="02020603050405020304" pitchFamily="18" charset="0"/>
                <a:cs typeface="Times New Roman" panose="02020603050405020304" pitchFamily="18" charset="0"/>
              </a:rPr>
              <a:t>đóng</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cửa</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các</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nỗ</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lực</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nghiên</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cứu</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của</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phòng</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thí</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nghiệm</a:t>
            </a:r>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err="1" smtClean="0">
                <a:solidFill>
                  <a:schemeClr val="bg1"/>
                </a:solidFill>
                <a:latin typeface="Times New Roman" panose="02020603050405020304" pitchFamily="18" charset="0"/>
                <a:cs typeface="Times New Roman" panose="02020603050405020304" pitchFamily="18" charset="0"/>
              </a:rPr>
              <a:t>Sau</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đó</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một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số</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thành</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viên</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của</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nhóm</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phát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triển</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đã</a:t>
            </a:r>
            <a:r>
              <a:rPr lang="en-US" sz="1600" dirty="0" smtClean="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thành</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lập</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ra</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smtClean="0">
                <a:solidFill>
                  <a:schemeClr val="bg1"/>
                </a:solidFill>
                <a:latin typeface="Times New Roman" panose="02020603050405020304" pitchFamily="18" charset="0"/>
                <a:cs typeface="Times New Roman" panose="02020603050405020304" pitchFamily="18" charset="0"/>
              </a:rPr>
              <a:t>RealVNC</a:t>
            </a:r>
            <a:endParaRPr lang="en-US" sz="1600" dirty="0" smtClean="0">
              <a:solidFill>
                <a:schemeClr val="bg1"/>
              </a:solidFill>
              <a:latin typeface="Times New Roman" panose="02020603050405020304" pitchFamily="18" charset="0"/>
              <a:cs typeface="Times New Roman" panose="02020603050405020304" pitchFamily="18" charset="0"/>
            </a:endParaRPr>
          </a:p>
          <a:p>
            <a:r>
              <a:rPr lang="en-US" sz="1600" dirty="0" smtClean="0">
                <a:solidFill>
                  <a:schemeClr val="bg1"/>
                </a:solidFill>
                <a:latin typeface="Times New Roman" panose="02020603050405020304" pitchFamily="18" charset="0"/>
                <a:cs typeface="Times New Roman" panose="02020603050405020304" pitchFamily="18" charset="0"/>
              </a:rPr>
              <a:t>N</a:t>
            </a:r>
            <a:r>
              <a:rPr lang="vi-VN" sz="1600" dirty="0" smtClean="0">
                <a:solidFill>
                  <a:schemeClr val="bg1"/>
                </a:solidFill>
                <a:latin typeface="Times New Roman" panose="02020603050405020304" pitchFamily="18" charset="0"/>
                <a:cs typeface="Times New Roman" panose="02020603050405020304" pitchFamily="18" charset="0"/>
              </a:rPr>
              <a:t>ăm </a:t>
            </a:r>
            <a:r>
              <a:rPr lang="vi-VN" sz="1600" dirty="0">
                <a:solidFill>
                  <a:schemeClr val="bg1"/>
                </a:solidFill>
                <a:latin typeface="Times New Roman" panose="02020603050405020304" pitchFamily="18" charset="0"/>
                <a:cs typeface="Times New Roman" panose="02020603050405020304" pitchFamily="18" charset="0"/>
              </a:rPr>
              <a:t>2013 , RealVNC Ltd tuyên bố thuật ngữ "VNC" là nhãn hiệu đã được </a:t>
            </a:r>
            <a:r>
              <a:rPr lang="en-US" sz="1600" dirty="0" smtClean="0">
                <a:solidFill>
                  <a:schemeClr val="bg1"/>
                </a:solidFill>
                <a:latin typeface="Times New Roman" panose="02020603050405020304" pitchFamily="18" charset="0"/>
                <a:cs typeface="Times New Roman" panose="02020603050405020304" pitchFamily="18" charset="0"/>
              </a:rPr>
              <a:t>         </a:t>
            </a:r>
            <a:r>
              <a:rPr lang="vi-VN" sz="1600" dirty="0" smtClean="0">
                <a:solidFill>
                  <a:schemeClr val="bg1"/>
                </a:solidFill>
                <a:latin typeface="Times New Roman" panose="02020603050405020304" pitchFamily="18" charset="0"/>
                <a:cs typeface="Times New Roman" panose="02020603050405020304" pitchFamily="18" charset="0"/>
              </a:rPr>
              <a:t>đăng </a:t>
            </a:r>
            <a:r>
              <a:rPr lang="vi-VN" sz="1600" dirty="0">
                <a:solidFill>
                  <a:schemeClr val="bg1"/>
                </a:solidFill>
                <a:latin typeface="Times New Roman" panose="02020603050405020304" pitchFamily="18" charset="0"/>
                <a:cs typeface="Times New Roman" panose="02020603050405020304" pitchFamily="18" charset="0"/>
              </a:rPr>
              <a:t>ký tại Hoa Kỳ và các quốc gia khác</a:t>
            </a:r>
            <a:endParaRPr lang="en-US" sz="1600" dirty="0" smtClean="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2" name="object 12"/>
          <p:cNvSpPr txBox="1"/>
          <p:nvPr/>
        </p:nvSpPr>
        <p:spPr>
          <a:xfrm>
            <a:off x="37262" y="1287666"/>
            <a:ext cx="1833780" cy="274434"/>
          </a:xfrm>
          <a:prstGeom prst="rect">
            <a:avLst/>
          </a:prstGeom>
        </p:spPr>
        <p:txBody>
          <a:bodyPr vert="horz" wrap="square" lIns="0" tIns="27940" rIns="0" bIns="0" rtlCol="0">
            <a:spAutoFit/>
          </a:bodyPr>
          <a:lstStyle/>
          <a:p>
            <a:pPr marL="12700">
              <a:lnSpc>
                <a:spcPct val="100000"/>
              </a:lnSpc>
              <a:spcBef>
                <a:spcPts val="220"/>
              </a:spcBef>
            </a:pPr>
            <a:r>
              <a:rPr lang="en-US" sz="1600" i="1" spc="-5" dirty="0" err="1" smtClean="0">
                <a:solidFill>
                  <a:srgbClr val="FFFFFF"/>
                </a:solidFill>
                <a:latin typeface="Arial"/>
                <a:cs typeface="Arial"/>
              </a:rPr>
              <a:t>Nhà</a:t>
            </a:r>
            <a:r>
              <a:rPr lang="en-US" sz="1600" b="1" i="1" spc="-5" dirty="0" smtClean="0">
                <a:solidFill>
                  <a:srgbClr val="FFFFFF"/>
                </a:solidFill>
                <a:latin typeface="Arial"/>
                <a:cs typeface="Arial"/>
              </a:rPr>
              <a:t> </a:t>
            </a:r>
            <a:r>
              <a:rPr lang="en-US" sz="1600" i="1" spc="-5" dirty="0" err="1" smtClean="0">
                <a:solidFill>
                  <a:srgbClr val="FFFFFF"/>
                </a:solidFill>
                <a:latin typeface="Arial"/>
                <a:cs typeface="Arial"/>
              </a:rPr>
              <a:t>Phát</a:t>
            </a:r>
            <a:r>
              <a:rPr lang="en-US" sz="1600" b="1" i="1" spc="-5" dirty="0">
                <a:solidFill>
                  <a:srgbClr val="FFFFFF"/>
                </a:solidFill>
                <a:latin typeface="Arial"/>
                <a:cs typeface="Arial"/>
              </a:rPr>
              <a:t> </a:t>
            </a:r>
            <a:r>
              <a:rPr lang="en-US" sz="1600" i="1" spc="-5" dirty="0" smtClean="0">
                <a:solidFill>
                  <a:srgbClr val="FFFFFF"/>
                </a:solidFill>
                <a:latin typeface="Arial"/>
                <a:cs typeface="Arial"/>
              </a:rPr>
              <a:t>Minh VNC</a:t>
            </a:r>
            <a:endParaRPr sz="1600" i="1" dirty="0">
              <a:latin typeface="Arial"/>
              <a:cs typeface="Arial"/>
            </a:endParaRPr>
          </a:p>
        </p:txBody>
      </p:sp>
      <p:pic>
        <p:nvPicPr>
          <p:cNvPr id="1026" name="Picture 2" descr="Tristan Richards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5350" y="414629"/>
            <a:ext cx="1634287" cy="163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562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4"/>
          <p:cNvSpPr/>
          <p:nvPr/>
        </p:nvSpPr>
        <p:spPr>
          <a:xfrm>
            <a:off x="-4153" y="713299"/>
            <a:ext cx="2010588" cy="709529"/>
          </a:xfrm>
          <a:custGeom>
            <a:avLst/>
            <a:gdLst/>
            <a:ahLst/>
            <a:cxnLst/>
            <a:rect l="l" t="t" r="r" b="b"/>
            <a:pathLst>
              <a:path w="1228725" h="652779">
                <a:moveTo>
                  <a:pt x="902208" y="0"/>
                </a:moveTo>
                <a:lnTo>
                  <a:pt x="0" y="0"/>
                </a:lnTo>
                <a:lnTo>
                  <a:pt x="0" y="652271"/>
                </a:lnTo>
                <a:lnTo>
                  <a:pt x="902208" y="652271"/>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5"/>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1386B0"/>
          </a:solidFill>
        </p:spPr>
        <p:txBody>
          <a:bodyPr wrap="square" lIns="0" tIns="0" rIns="0" bIns="0" rtlCol="0"/>
          <a:lstStyle/>
          <a:p>
            <a:endParaRPr/>
          </a:p>
        </p:txBody>
      </p:sp>
      <p:sp>
        <p:nvSpPr>
          <p:cNvPr id="22" name="object 3"/>
          <p:cNvSpPr/>
          <p:nvPr/>
        </p:nvSpPr>
        <p:spPr>
          <a:xfrm>
            <a:off x="-1604" y="812500"/>
            <a:ext cx="2015836" cy="703633"/>
          </a:xfrm>
          <a:custGeom>
            <a:avLst/>
            <a:gdLst/>
            <a:ahLst/>
            <a:cxnLst/>
            <a:rect l="l" t="t" r="r" b="b"/>
            <a:pathLst>
              <a:path w="1228725" h="652780">
                <a:moveTo>
                  <a:pt x="902208" y="0"/>
                </a:moveTo>
                <a:lnTo>
                  <a:pt x="0" y="0"/>
                </a:lnTo>
                <a:lnTo>
                  <a:pt x="0" y="652272"/>
                </a:lnTo>
                <a:lnTo>
                  <a:pt x="902208" y="652272"/>
                </a:lnTo>
                <a:lnTo>
                  <a:pt x="950402" y="648735"/>
                </a:lnTo>
                <a:lnTo>
                  <a:pt x="996401" y="638460"/>
                </a:lnTo>
                <a:lnTo>
                  <a:pt x="1039700" y="621954"/>
                </a:lnTo>
                <a:lnTo>
                  <a:pt x="1079794" y="599720"/>
                </a:lnTo>
                <a:lnTo>
                  <a:pt x="1116178" y="572264"/>
                </a:lnTo>
                <a:lnTo>
                  <a:pt x="1148349" y="540091"/>
                </a:lnTo>
                <a:lnTo>
                  <a:pt x="1175802" y="503705"/>
                </a:lnTo>
                <a:lnTo>
                  <a:pt x="1198032" y="463612"/>
                </a:lnTo>
                <a:lnTo>
                  <a:pt x="1214536" y="420315"/>
                </a:lnTo>
                <a:lnTo>
                  <a:pt x="1224807" y="374322"/>
                </a:lnTo>
                <a:lnTo>
                  <a:pt x="1228344" y="326136"/>
                </a:lnTo>
                <a:lnTo>
                  <a:pt x="1224807" y="277949"/>
                </a:lnTo>
                <a:lnTo>
                  <a:pt x="1214536" y="231956"/>
                </a:lnTo>
                <a:lnTo>
                  <a:pt x="1198032" y="188659"/>
                </a:lnTo>
                <a:lnTo>
                  <a:pt x="1175802" y="148566"/>
                </a:lnTo>
                <a:lnTo>
                  <a:pt x="1148349" y="112180"/>
                </a:lnTo>
                <a:lnTo>
                  <a:pt x="1116178" y="80007"/>
                </a:lnTo>
                <a:lnTo>
                  <a:pt x="1079794" y="52551"/>
                </a:lnTo>
                <a:lnTo>
                  <a:pt x="1039700" y="30317"/>
                </a:lnTo>
                <a:lnTo>
                  <a:pt x="996401" y="13811"/>
                </a:lnTo>
                <a:lnTo>
                  <a:pt x="950402" y="3536"/>
                </a:lnTo>
                <a:lnTo>
                  <a:pt x="902208" y="0"/>
                </a:lnTo>
                <a:close/>
              </a:path>
            </a:pathLst>
          </a:custGeom>
          <a:solidFill>
            <a:srgbClr val="46546A"/>
          </a:solidFill>
        </p:spPr>
        <p:txBody>
          <a:bodyPr wrap="square" lIns="0" tIns="0" rIns="0" bIns="0" rtlCol="0"/>
          <a:lstStyle/>
          <a:p>
            <a:endParaRPr>
              <a:solidFill>
                <a:schemeClr val="bg1"/>
              </a:solidFill>
            </a:endParaRPr>
          </a:p>
        </p:txBody>
      </p:sp>
      <p:pic>
        <p:nvPicPr>
          <p:cNvPr id="26" name="Picture 25"/>
          <p:cNvPicPr>
            <a:picLocks noChangeAspect="1"/>
          </p:cNvPicPr>
          <p:nvPr/>
        </p:nvPicPr>
        <p:blipFill>
          <a:blip r:embed="rId2"/>
          <a:stretch>
            <a:fillRect/>
          </a:stretch>
        </p:blipFill>
        <p:spPr>
          <a:xfrm>
            <a:off x="-4153" y="927288"/>
            <a:ext cx="2010589" cy="652329"/>
          </a:xfrm>
          <a:prstGeom prst="rect">
            <a:avLst/>
          </a:prstGeom>
        </p:spPr>
      </p:pic>
      <p:sp>
        <p:nvSpPr>
          <p:cNvPr id="21" name="TextBox 20"/>
          <p:cNvSpPr txBox="1"/>
          <p:nvPr/>
        </p:nvSpPr>
        <p:spPr>
          <a:xfrm>
            <a:off x="83818" y="992905"/>
            <a:ext cx="2108949" cy="461665"/>
          </a:xfrm>
          <a:prstGeom prst="rect">
            <a:avLst/>
          </a:prstGeom>
          <a:noFill/>
        </p:spPr>
        <p:txBody>
          <a:bodyPr wrap="square" rtlCol="0">
            <a:spAutoFit/>
          </a:bodyPr>
          <a:lstStyle/>
          <a:p>
            <a:r>
              <a:rPr lang="en-US" sz="2400" dirty="0" smtClean="0">
                <a:solidFill>
                  <a:schemeClr val="bg1"/>
                </a:solidFill>
                <a:latin typeface="Arial" panose="020B0604020202020204" pitchFamily="34" charset="0"/>
                <a:cs typeface="Arial" panose="020B0604020202020204" pitchFamily="34" charset="0"/>
              </a:rPr>
              <a:t>CƠ CHẾ</a:t>
            </a:r>
            <a:endParaRPr lang="en-US" sz="2400" dirty="0">
              <a:solidFill>
                <a:schemeClr val="bg1"/>
              </a:solidFill>
              <a:latin typeface="Arial" panose="020B0604020202020204" pitchFamily="34" charset="0"/>
              <a:cs typeface="Arial" panose="020B0604020202020204" pitchFamily="34" charset="0"/>
            </a:endParaRPr>
          </a:p>
        </p:txBody>
      </p:sp>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5</a:t>
            </a:r>
            <a:endParaRPr sz="900">
              <a:latin typeface="Arial"/>
              <a:cs typeface="Arial"/>
            </a:endParaRPr>
          </a:p>
        </p:txBody>
      </p:sp>
      <p:grpSp>
        <p:nvGrpSpPr>
          <p:cNvPr id="3" name="object 3"/>
          <p:cNvGrpSpPr/>
          <p:nvPr/>
        </p:nvGrpSpPr>
        <p:grpSpPr>
          <a:xfrm>
            <a:off x="83819" y="321563"/>
            <a:ext cx="320040" cy="285115"/>
            <a:chOff x="83819" y="321563"/>
            <a:chExt cx="320040" cy="285115"/>
          </a:xfrm>
        </p:grpSpPr>
        <p:sp>
          <p:nvSpPr>
            <p:cNvPr id="4" name="object 4"/>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5" name="object 5"/>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6" name="object 6"/>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11" name="object 11"/>
          <p:cNvSpPr txBox="1">
            <a:spLocks noGrp="1"/>
          </p:cNvSpPr>
          <p:nvPr>
            <p:ph type="title"/>
          </p:nvPr>
        </p:nvSpPr>
        <p:spPr>
          <a:xfrm>
            <a:off x="490219" y="124335"/>
            <a:ext cx="3395979" cy="512961"/>
          </a:xfrm>
          <a:prstGeom prst="rect">
            <a:avLst/>
          </a:prstGeom>
        </p:spPr>
        <p:txBody>
          <a:bodyPr vert="horz" wrap="square" lIns="0" tIns="127000" rIns="0" bIns="0" rtlCol="0">
            <a:spAutoFit/>
          </a:bodyPr>
          <a:lstStyle/>
          <a:p>
            <a:pPr marL="12700">
              <a:lnSpc>
                <a:spcPct val="100000"/>
              </a:lnSpc>
              <a:spcBef>
                <a:spcPts val="1000"/>
              </a:spcBef>
            </a:pPr>
            <a:r>
              <a:rPr lang="en-US" sz="2500" spc="-5" dirty="0" smtClean="0">
                <a:latin typeface="Arial" panose="020B0604020202020204" pitchFamily="34" charset="0"/>
                <a:cs typeface="Arial" panose="020B0604020202020204" pitchFamily="34" charset="0"/>
              </a:rPr>
              <a:t>HOẠT ĐỘNG</a:t>
            </a:r>
            <a:endParaRPr sz="2500" dirty="0">
              <a:latin typeface="Arial" panose="020B0604020202020204" pitchFamily="34" charset="0"/>
              <a:cs typeface="Arial" panose="020B0604020202020204" pitchFamily="34" charset="0"/>
            </a:endParaRPr>
          </a:p>
        </p:txBody>
      </p:sp>
      <p:sp>
        <p:nvSpPr>
          <p:cNvPr id="12" name="object 12"/>
          <p:cNvSpPr txBox="1"/>
          <p:nvPr/>
        </p:nvSpPr>
        <p:spPr>
          <a:xfrm>
            <a:off x="876401" y="2469860"/>
            <a:ext cx="3328035" cy="305212"/>
          </a:xfrm>
          <a:prstGeom prst="rect">
            <a:avLst/>
          </a:prstGeom>
        </p:spPr>
        <p:txBody>
          <a:bodyPr vert="horz" wrap="square" lIns="0" tIns="27940" rIns="0" bIns="0" rtlCol="0">
            <a:spAutoFit/>
          </a:bodyPr>
          <a:lstStyle/>
          <a:p>
            <a:pPr marL="12700">
              <a:lnSpc>
                <a:spcPct val="100000"/>
              </a:lnSpc>
              <a:spcBef>
                <a:spcPts val="220"/>
              </a:spcBef>
            </a:pPr>
            <a:r>
              <a:rPr lang="en-US" b="1" spc="-5" dirty="0" smtClean="0">
                <a:solidFill>
                  <a:srgbClr val="FFFFFF"/>
                </a:solidFill>
                <a:latin typeface="Arial"/>
                <a:cs typeface="Arial"/>
              </a:rPr>
              <a:t>VNC LÀ GÌ ?</a:t>
            </a:r>
            <a:endParaRPr sz="1800" dirty="0">
              <a:latin typeface="Arial"/>
              <a:cs typeface="Arial"/>
            </a:endParaRPr>
          </a:p>
        </p:txBody>
      </p:sp>
      <p:sp>
        <p:nvSpPr>
          <p:cNvPr id="14" name="object 14"/>
          <p:cNvSpPr txBox="1"/>
          <p:nvPr/>
        </p:nvSpPr>
        <p:spPr>
          <a:xfrm>
            <a:off x="876401" y="4692218"/>
            <a:ext cx="3166110" cy="494030"/>
          </a:xfrm>
          <a:prstGeom prst="rect">
            <a:avLst/>
          </a:prstGeom>
        </p:spPr>
        <p:txBody>
          <a:bodyPr vert="horz" wrap="square" lIns="0" tIns="28575" rIns="0" bIns="0" rtlCol="0">
            <a:spAutoFit/>
          </a:bodyPr>
          <a:lstStyle/>
          <a:p>
            <a:pPr marL="12700">
              <a:lnSpc>
                <a:spcPct val="100000"/>
              </a:lnSpc>
              <a:spcBef>
                <a:spcPts val="225"/>
              </a:spcBef>
            </a:pPr>
            <a:r>
              <a:rPr sz="1800" b="1" spc="-5" dirty="0">
                <a:solidFill>
                  <a:srgbClr val="FFFFFF"/>
                </a:solidFill>
                <a:latin typeface="Arial"/>
                <a:cs typeface="Arial"/>
              </a:rPr>
              <a:t>HỢP </a:t>
            </a:r>
            <a:r>
              <a:rPr sz="1800" b="1" dirty="0">
                <a:solidFill>
                  <a:srgbClr val="FFFFFF"/>
                </a:solidFill>
                <a:latin typeface="Arial"/>
                <a:cs typeface="Arial"/>
              </a:rPr>
              <a:t>TÁC VỚI </a:t>
            </a:r>
            <a:r>
              <a:rPr sz="1800" b="1" spc="-10" dirty="0">
                <a:solidFill>
                  <a:srgbClr val="FFFFFF"/>
                </a:solidFill>
                <a:latin typeface="Arial"/>
                <a:cs typeface="Arial"/>
              </a:rPr>
              <a:t>KHÁCH</a:t>
            </a:r>
            <a:r>
              <a:rPr sz="1800" b="1" spc="-95" dirty="0">
                <a:solidFill>
                  <a:srgbClr val="FFFFFF"/>
                </a:solidFill>
                <a:latin typeface="Arial"/>
                <a:cs typeface="Arial"/>
              </a:rPr>
              <a:t> </a:t>
            </a:r>
            <a:r>
              <a:rPr sz="1800" b="1" spc="-10" dirty="0">
                <a:solidFill>
                  <a:srgbClr val="FFFFFF"/>
                </a:solidFill>
                <a:latin typeface="Arial"/>
                <a:cs typeface="Arial"/>
              </a:rPr>
              <a:t>HÀNG</a:t>
            </a:r>
            <a:endParaRPr sz="1800" dirty="0">
              <a:latin typeface="Arial"/>
              <a:cs typeface="Arial"/>
            </a:endParaRPr>
          </a:p>
          <a:p>
            <a:pPr marL="12700">
              <a:lnSpc>
                <a:spcPct val="100000"/>
              </a:lnSpc>
              <a:spcBef>
                <a:spcPts val="80"/>
              </a:spcBef>
            </a:pPr>
            <a:r>
              <a:rPr sz="1100" spc="-5" dirty="0">
                <a:solidFill>
                  <a:srgbClr val="FFFFFF"/>
                </a:solidFill>
                <a:latin typeface="Arial"/>
                <a:cs typeface="Arial"/>
              </a:rPr>
              <a:t>hơn là đàm phán </a:t>
            </a:r>
            <a:r>
              <a:rPr sz="1100" dirty="0">
                <a:solidFill>
                  <a:srgbClr val="FFFFFF"/>
                </a:solidFill>
                <a:latin typeface="Arial"/>
                <a:cs typeface="Arial"/>
              </a:rPr>
              <a:t>dựa theo </a:t>
            </a:r>
            <a:r>
              <a:rPr sz="1100" spc="-5" dirty="0">
                <a:solidFill>
                  <a:srgbClr val="FFFFFF"/>
                </a:solidFill>
                <a:latin typeface="Arial"/>
                <a:cs typeface="Arial"/>
              </a:rPr>
              <a:t>hợp</a:t>
            </a:r>
            <a:r>
              <a:rPr sz="1100" spc="-60" dirty="0">
                <a:solidFill>
                  <a:srgbClr val="FFFFFF"/>
                </a:solidFill>
                <a:latin typeface="Arial"/>
                <a:cs typeface="Arial"/>
              </a:rPr>
              <a:t> </a:t>
            </a:r>
            <a:r>
              <a:rPr sz="1100" spc="-5" dirty="0">
                <a:solidFill>
                  <a:srgbClr val="FFFFFF"/>
                </a:solidFill>
                <a:latin typeface="Arial"/>
                <a:cs typeface="Arial"/>
              </a:rPr>
              <a:t>đồng</a:t>
            </a:r>
            <a:endParaRPr sz="1100" dirty="0">
              <a:latin typeface="Arial"/>
              <a:cs typeface="Arial"/>
            </a:endParaRPr>
          </a:p>
        </p:txBody>
      </p:sp>
      <p:pic>
        <p:nvPicPr>
          <p:cNvPr id="23" name="Picture 22"/>
          <p:cNvPicPr>
            <a:picLocks noChangeAspect="1"/>
          </p:cNvPicPr>
          <p:nvPr/>
        </p:nvPicPr>
        <p:blipFill>
          <a:blip r:embed="rId3"/>
          <a:stretch>
            <a:fillRect/>
          </a:stretch>
        </p:blipFill>
        <p:spPr>
          <a:xfrm>
            <a:off x="2200564" y="867859"/>
            <a:ext cx="5976347" cy="820124"/>
          </a:xfrm>
          <a:prstGeom prst="rect">
            <a:avLst/>
          </a:prstGeom>
        </p:spPr>
      </p:pic>
      <p:sp>
        <p:nvSpPr>
          <p:cNvPr id="24" name="TextBox 23"/>
          <p:cNvSpPr txBox="1"/>
          <p:nvPr/>
        </p:nvSpPr>
        <p:spPr>
          <a:xfrm>
            <a:off x="2370488" y="978882"/>
            <a:ext cx="5636493" cy="646331"/>
          </a:xfrm>
          <a:prstGeom prst="rect">
            <a:avLst/>
          </a:prstGeom>
          <a:noFill/>
        </p:spPr>
        <p:txBody>
          <a:bodyPr wrap="square" rtlCol="0">
            <a:spAutoFit/>
          </a:bodyPr>
          <a:lstStyle/>
          <a:p>
            <a:pPr algn="ctr"/>
            <a:r>
              <a:rPr lang="en-US" dirty="0" smtClean="0">
                <a:solidFill>
                  <a:schemeClr val="bg1"/>
                </a:solidFill>
                <a:latin typeface="Times New Roman" panose="02020603050405020304" pitchFamily="18" charset="0"/>
                <a:cs typeface="Times New Roman" panose="02020603050405020304" pitchFamily="18" charset="0"/>
              </a:rPr>
              <a:t> </a:t>
            </a:r>
            <a:r>
              <a:rPr lang="vi-VN" dirty="0" smtClean="0">
                <a:solidFill>
                  <a:schemeClr val="bg1"/>
                </a:solidFill>
                <a:latin typeface="Times New Roman" panose="02020603050405020304" pitchFamily="18" charset="0"/>
                <a:cs typeface="Times New Roman" panose="02020603050405020304" pitchFamily="18" charset="0"/>
              </a:rPr>
              <a:t>VNC </a:t>
            </a:r>
            <a:r>
              <a:rPr lang="vi-VN" dirty="0">
                <a:solidFill>
                  <a:schemeClr val="bg1"/>
                </a:solidFill>
                <a:latin typeface="Times New Roman" panose="02020603050405020304" pitchFamily="18" charset="0"/>
                <a:cs typeface="Times New Roman" panose="02020603050405020304" pitchFamily="18" charset="0"/>
              </a:rPr>
              <a:t>hoạt động theo cơ chế client/server và sử dụng giao thức VNC.</a:t>
            </a:r>
          </a:p>
        </p:txBody>
      </p:sp>
      <p:sp>
        <p:nvSpPr>
          <p:cNvPr id="27" name="object 8"/>
          <p:cNvSpPr/>
          <p:nvPr/>
        </p:nvSpPr>
        <p:spPr>
          <a:xfrm>
            <a:off x="2200564" y="1838820"/>
            <a:ext cx="6156036" cy="1095570"/>
          </a:xfrm>
          <a:custGeom>
            <a:avLst/>
            <a:gdLst/>
            <a:ahLst/>
            <a:cxnLst/>
            <a:rect l="l" t="t" r="r" b="b"/>
            <a:pathLst>
              <a:path w="2560320" h="652780">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1386B0"/>
          </a:solidFill>
        </p:spPr>
        <p:txBody>
          <a:bodyPr wrap="square" lIns="0" tIns="0" rIns="0" bIns="0" rtlCol="0"/>
          <a:lstStyle/>
          <a:p>
            <a:endParaRPr dirty="0"/>
          </a:p>
        </p:txBody>
      </p:sp>
      <p:sp>
        <p:nvSpPr>
          <p:cNvPr id="28" name="TextBox 27"/>
          <p:cNvSpPr txBox="1"/>
          <p:nvPr/>
        </p:nvSpPr>
        <p:spPr>
          <a:xfrm>
            <a:off x="2382243" y="1790700"/>
            <a:ext cx="5851237" cy="1200329"/>
          </a:xfrm>
          <a:prstGeom prst="rect">
            <a:avLst/>
          </a:prstGeom>
          <a:noFill/>
        </p:spPr>
        <p:txBody>
          <a:bodyPr wrap="square" rtlCol="0">
            <a:spAutoFit/>
          </a:bodyPr>
          <a:lstStyle/>
          <a:p>
            <a:pPr algn="ctr"/>
            <a:r>
              <a:rPr lang="vi-VN" dirty="0">
                <a:solidFill>
                  <a:schemeClr val="bg1"/>
                </a:solidFill>
                <a:latin typeface="Times New Roman" panose="02020603050405020304" pitchFamily="18" charset="0"/>
                <a:cs typeface="Times New Roman" panose="02020603050405020304" pitchFamily="18" charset="0"/>
              </a:rPr>
              <a:t>Giao thức VNC này được thiết kế trên ý tưởng của Remote Frame Buffer (RFB). VNC Client (Viewer) sẽ chia sẻ các input như (bàn phím, di chuyển chuột, click chuột,…) với VNC Server.</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9" name="object 10"/>
          <p:cNvSpPr/>
          <p:nvPr/>
        </p:nvSpPr>
        <p:spPr>
          <a:xfrm>
            <a:off x="2188208" y="3086100"/>
            <a:ext cx="6168392" cy="738533"/>
          </a:xfrm>
          <a:custGeom>
            <a:avLst/>
            <a:gdLst/>
            <a:ahLst/>
            <a:cxnLst/>
            <a:rect l="l" t="t" r="r" b="b"/>
            <a:pathLst>
              <a:path w="2525395" h="652779">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9CB833"/>
          </a:solidFill>
        </p:spPr>
        <p:txBody>
          <a:bodyPr wrap="square" lIns="0" tIns="0" rIns="0" bIns="0" rtlCol="0"/>
          <a:lstStyle/>
          <a:p>
            <a:endParaRPr dirty="0"/>
          </a:p>
        </p:txBody>
      </p:sp>
      <p:sp>
        <p:nvSpPr>
          <p:cNvPr id="30" name="TextBox 29"/>
          <p:cNvSpPr txBox="1"/>
          <p:nvPr/>
        </p:nvSpPr>
        <p:spPr>
          <a:xfrm>
            <a:off x="2370487" y="3093746"/>
            <a:ext cx="5414901" cy="646331"/>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VNC Server </a:t>
            </a:r>
            <a:r>
              <a:rPr lang="en-US" dirty="0" err="1">
                <a:solidFill>
                  <a:schemeClr val="bg1"/>
                </a:solidFill>
                <a:latin typeface="Times New Roman" panose="02020603050405020304" pitchFamily="18" charset="0"/>
                <a:cs typeface="Times New Roman" panose="02020603050405020304" pitchFamily="18" charset="0"/>
              </a:rPr>
              <a:t>sẽ</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ghi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các</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nội</a:t>
            </a:r>
            <a:r>
              <a:rPr lang="en-US" dirty="0">
                <a:solidFill>
                  <a:schemeClr val="bg1"/>
                </a:solidFill>
                <a:latin typeface="Times New Roman" panose="02020603050405020304" pitchFamily="18" charset="0"/>
                <a:cs typeface="Times New Roman" panose="02020603050405020304" pitchFamily="18" charset="0"/>
              </a:rPr>
              <a:t> dung </a:t>
            </a:r>
            <a:r>
              <a:rPr lang="en-US" dirty="0" err="1">
                <a:solidFill>
                  <a:schemeClr val="bg1"/>
                </a:solidFill>
                <a:latin typeface="Times New Roman" panose="02020603050405020304" pitchFamily="18" charset="0"/>
                <a:cs typeface="Times New Roman" panose="02020603050405020304" pitchFamily="18" charset="0"/>
              </a:rPr>
              <a:t>hiển</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thị</a:t>
            </a:r>
            <a:r>
              <a:rPr lang="en-US" dirty="0">
                <a:solidFill>
                  <a:schemeClr val="bg1"/>
                </a:solidFill>
                <a:latin typeface="Times New Roman" panose="02020603050405020304" pitchFamily="18" charset="0"/>
                <a:cs typeface="Times New Roman" panose="02020603050405020304" pitchFamily="18" charset="0"/>
              </a:rPr>
              <a:t> Framebuffer </a:t>
            </a:r>
            <a:r>
              <a:rPr lang="en-US" dirty="0" err="1">
                <a:solidFill>
                  <a:schemeClr val="bg1"/>
                </a:solidFill>
                <a:latin typeface="Times New Roman" panose="02020603050405020304" pitchFamily="18" charset="0"/>
                <a:cs typeface="Times New Roman" panose="02020603050405020304" pitchFamily="18" charset="0"/>
              </a:rPr>
              <a:t>và</a:t>
            </a:r>
            <a:r>
              <a:rPr lang="en-US" dirty="0">
                <a:solidFill>
                  <a:schemeClr val="bg1"/>
                </a:solidFill>
                <a:latin typeface="Times New Roman" panose="02020603050405020304" pitchFamily="18" charset="0"/>
                <a:cs typeface="Times New Roman" panose="02020603050405020304" pitchFamily="18" charset="0"/>
              </a:rPr>
              <a:t> chia </a:t>
            </a:r>
            <a:r>
              <a:rPr lang="en-US" dirty="0" err="1">
                <a:solidFill>
                  <a:schemeClr val="bg1"/>
                </a:solidFill>
                <a:latin typeface="Times New Roman" panose="02020603050405020304" pitchFamily="18" charset="0"/>
                <a:cs typeface="Times New Roman" panose="02020603050405020304" pitchFamily="18" charset="0"/>
              </a:rPr>
              <a:t>sẻ</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chúng</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lại</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cho</a:t>
            </a:r>
            <a:r>
              <a:rPr lang="en-US" dirty="0">
                <a:solidFill>
                  <a:schemeClr val="bg1"/>
                </a:solidFill>
                <a:latin typeface="Times New Roman" panose="02020603050405020304" pitchFamily="18" charset="0"/>
                <a:cs typeface="Times New Roman" panose="02020603050405020304" pitchFamily="18" charset="0"/>
              </a:rPr>
              <a:t> VNC Client.</a:t>
            </a:r>
          </a:p>
        </p:txBody>
      </p:sp>
      <p:pic>
        <p:nvPicPr>
          <p:cNvPr id="31" name="Picture 30"/>
          <p:cNvPicPr>
            <a:picLocks noChangeAspect="1"/>
          </p:cNvPicPr>
          <p:nvPr/>
        </p:nvPicPr>
        <p:blipFill>
          <a:blip r:embed="rId4"/>
          <a:stretch>
            <a:fillRect/>
          </a:stretch>
        </p:blipFill>
        <p:spPr>
          <a:xfrm>
            <a:off x="28581" y="1840077"/>
            <a:ext cx="1962140" cy="1716872"/>
          </a:xfrm>
          <a:prstGeom prst="rect">
            <a:avLst/>
          </a:prstGeom>
        </p:spPr>
      </p:pic>
      <p:pic>
        <p:nvPicPr>
          <p:cNvPr id="32" name="Picture 31" descr="giao thức vnc"/>
          <p:cNvPicPr/>
          <p:nvPr/>
        </p:nvPicPr>
        <p:blipFill>
          <a:blip r:embed="rId5">
            <a:extLst>
              <a:ext uri="{28A0092B-C50C-407E-A947-70E740481C1C}">
                <a14:useLocalDpi xmlns:a14="http://schemas.microsoft.com/office/drawing/2010/main" val="0"/>
              </a:ext>
            </a:extLst>
          </a:blip>
          <a:srcRect/>
          <a:stretch>
            <a:fillRect/>
          </a:stretch>
        </p:blipFill>
        <p:spPr bwMode="auto">
          <a:xfrm>
            <a:off x="660400" y="4006319"/>
            <a:ext cx="2438400" cy="1518180"/>
          </a:xfrm>
          <a:prstGeom prst="rect">
            <a:avLst/>
          </a:prstGeom>
          <a:noFill/>
          <a:ln>
            <a:noFill/>
          </a:ln>
        </p:spPr>
      </p:pic>
      <p:pic>
        <p:nvPicPr>
          <p:cNvPr id="33" name="Picture 32" descr="vnc viewer"/>
          <p:cNvPicPr/>
          <p:nvPr/>
        </p:nvPicPr>
        <p:blipFill>
          <a:blip r:embed="rId6">
            <a:extLst>
              <a:ext uri="{28A0092B-C50C-407E-A947-70E740481C1C}">
                <a14:useLocalDpi xmlns:a14="http://schemas.microsoft.com/office/drawing/2010/main" val="0"/>
              </a:ext>
            </a:extLst>
          </a:blip>
          <a:srcRect/>
          <a:stretch>
            <a:fillRect/>
          </a:stretch>
        </p:blipFill>
        <p:spPr bwMode="auto">
          <a:xfrm>
            <a:off x="3784600" y="4083520"/>
            <a:ext cx="3869533" cy="1440979"/>
          </a:xfrm>
          <a:prstGeom prst="rect">
            <a:avLst/>
          </a:prstGeom>
          <a:noFill/>
          <a:ln>
            <a:noFill/>
          </a:ln>
        </p:spPr>
      </p:pic>
    </p:spTree>
    <p:extLst>
      <p:ext uri="{BB962C8B-B14F-4D97-AF65-F5344CB8AC3E}">
        <p14:creationId xmlns:p14="http://schemas.microsoft.com/office/powerpoint/2010/main" val="2124960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53345" y="301244"/>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FFFFFF"/>
                </a:solidFill>
                <a:latin typeface="Arial"/>
                <a:cs typeface="Arial"/>
              </a:rPr>
              <a:t>7</a:t>
            </a:r>
            <a:endParaRPr sz="900">
              <a:latin typeface="Arial"/>
              <a:cs typeface="Arial"/>
            </a:endParaRPr>
          </a:p>
        </p:txBody>
      </p:sp>
      <p:sp>
        <p:nvSpPr>
          <p:cNvPr id="3" name="object 3"/>
          <p:cNvSpPr/>
          <p:nvPr/>
        </p:nvSpPr>
        <p:spPr>
          <a:xfrm>
            <a:off x="464818" y="773309"/>
            <a:ext cx="5543228" cy="792510"/>
          </a:xfrm>
          <a:custGeom>
            <a:avLst/>
            <a:gdLst/>
            <a:ahLst/>
            <a:cxnLst/>
            <a:rect l="l" t="t" r="r" b="b"/>
            <a:pathLst>
              <a:path w="2525395" h="652780">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1"/>
                </a:lnTo>
                <a:lnTo>
                  <a:pt x="2199132" y="652271"/>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9CB833"/>
          </a:solidFill>
        </p:spPr>
        <p:txBody>
          <a:bodyPr wrap="square" lIns="0" tIns="0" rIns="0" bIns="0" rtlCol="0"/>
          <a:lstStyle/>
          <a:p>
            <a:endParaRPr/>
          </a:p>
        </p:txBody>
      </p:sp>
      <p:sp>
        <p:nvSpPr>
          <p:cNvPr id="5" name="object 5"/>
          <p:cNvSpPr/>
          <p:nvPr/>
        </p:nvSpPr>
        <p:spPr>
          <a:xfrm>
            <a:off x="484130" y="1689009"/>
            <a:ext cx="5517827" cy="926140"/>
          </a:xfrm>
          <a:custGeom>
            <a:avLst/>
            <a:gdLst/>
            <a:ahLst/>
            <a:cxnLst/>
            <a:rect l="l" t="t" r="r" b="b"/>
            <a:pathLst>
              <a:path w="2559050" h="652780">
                <a:moveTo>
                  <a:pt x="2232659" y="0"/>
                </a:moveTo>
                <a:lnTo>
                  <a:pt x="326135"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5" y="652271"/>
                </a:lnTo>
                <a:lnTo>
                  <a:pt x="2232659" y="652271"/>
                </a:lnTo>
                <a:lnTo>
                  <a:pt x="2280846" y="648735"/>
                </a:lnTo>
                <a:lnTo>
                  <a:pt x="2326839" y="638460"/>
                </a:lnTo>
                <a:lnTo>
                  <a:pt x="2370136" y="621954"/>
                </a:lnTo>
                <a:lnTo>
                  <a:pt x="2410229" y="599720"/>
                </a:lnTo>
                <a:lnTo>
                  <a:pt x="2446615" y="572264"/>
                </a:lnTo>
                <a:lnTo>
                  <a:pt x="2478788" y="540091"/>
                </a:lnTo>
                <a:lnTo>
                  <a:pt x="2506244" y="503705"/>
                </a:lnTo>
                <a:lnTo>
                  <a:pt x="2528478" y="463612"/>
                </a:lnTo>
                <a:lnTo>
                  <a:pt x="2544984" y="420315"/>
                </a:lnTo>
                <a:lnTo>
                  <a:pt x="2555259" y="374322"/>
                </a:lnTo>
                <a:lnTo>
                  <a:pt x="2558796" y="326136"/>
                </a:lnTo>
                <a:lnTo>
                  <a:pt x="2555259" y="277949"/>
                </a:lnTo>
                <a:lnTo>
                  <a:pt x="2544984" y="231956"/>
                </a:lnTo>
                <a:lnTo>
                  <a:pt x="2528478" y="188659"/>
                </a:lnTo>
                <a:lnTo>
                  <a:pt x="2506244" y="148566"/>
                </a:lnTo>
                <a:lnTo>
                  <a:pt x="2478788" y="112180"/>
                </a:lnTo>
                <a:lnTo>
                  <a:pt x="2446615" y="80007"/>
                </a:lnTo>
                <a:lnTo>
                  <a:pt x="2410229" y="52551"/>
                </a:lnTo>
                <a:lnTo>
                  <a:pt x="2370136" y="30317"/>
                </a:lnTo>
                <a:lnTo>
                  <a:pt x="2326839" y="13811"/>
                </a:lnTo>
                <a:lnTo>
                  <a:pt x="2280846" y="3536"/>
                </a:lnTo>
                <a:lnTo>
                  <a:pt x="2232659" y="0"/>
                </a:lnTo>
                <a:close/>
              </a:path>
            </a:pathLst>
          </a:custGeom>
          <a:solidFill>
            <a:srgbClr val="D34023"/>
          </a:solidFill>
        </p:spPr>
        <p:txBody>
          <a:bodyPr wrap="square" lIns="0" tIns="0" rIns="0" bIns="0" rtlCol="0"/>
          <a:lstStyle/>
          <a:p>
            <a:endParaRPr dirty="0"/>
          </a:p>
        </p:txBody>
      </p:sp>
      <p:sp>
        <p:nvSpPr>
          <p:cNvPr id="6" name="object 6"/>
          <p:cNvSpPr/>
          <p:nvPr/>
        </p:nvSpPr>
        <p:spPr>
          <a:xfrm>
            <a:off x="536448" y="3371088"/>
            <a:ext cx="2638552" cy="781812"/>
          </a:xfrm>
          <a:custGeom>
            <a:avLst/>
            <a:gdLst/>
            <a:ahLst/>
            <a:cxnLst/>
            <a:rect l="l" t="t" r="r" b="b"/>
            <a:pathLst>
              <a:path w="2525395" h="652779">
                <a:moveTo>
                  <a:pt x="2199132" y="0"/>
                </a:moveTo>
                <a:lnTo>
                  <a:pt x="326136" y="0"/>
                </a:lnTo>
                <a:lnTo>
                  <a:pt x="277941" y="3536"/>
                </a:lnTo>
                <a:lnTo>
                  <a:pt x="231942" y="13811"/>
                </a:lnTo>
                <a:lnTo>
                  <a:pt x="188643" y="30317"/>
                </a:lnTo>
                <a:lnTo>
                  <a:pt x="148549" y="52551"/>
                </a:lnTo>
                <a:lnTo>
                  <a:pt x="112165" y="80007"/>
                </a:lnTo>
                <a:lnTo>
                  <a:pt x="79994" y="112180"/>
                </a:lnTo>
                <a:lnTo>
                  <a:pt x="52541" y="148566"/>
                </a:lnTo>
                <a:lnTo>
                  <a:pt x="30311" y="188659"/>
                </a:lnTo>
                <a:lnTo>
                  <a:pt x="13807" y="231956"/>
                </a:lnTo>
                <a:lnTo>
                  <a:pt x="3536" y="277949"/>
                </a:lnTo>
                <a:lnTo>
                  <a:pt x="0" y="326136"/>
                </a:lnTo>
                <a:lnTo>
                  <a:pt x="3536" y="374322"/>
                </a:lnTo>
                <a:lnTo>
                  <a:pt x="13807" y="420315"/>
                </a:lnTo>
                <a:lnTo>
                  <a:pt x="30311" y="463612"/>
                </a:lnTo>
                <a:lnTo>
                  <a:pt x="52541" y="503705"/>
                </a:lnTo>
                <a:lnTo>
                  <a:pt x="79994" y="540091"/>
                </a:lnTo>
                <a:lnTo>
                  <a:pt x="112165" y="572264"/>
                </a:lnTo>
                <a:lnTo>
                  <a:pt x="148549" y="599720"/>
                </a:lnTo>
                <a:lnTo>
                  <a:pt x="188643" y="621954"/>
                </a:lnTo>
                <a:lnTo>
                  <a:pt x="231942" y="638460"/>
                </a:lnTo>
                <a:lnTo>
                  <a:pt x="277941" y="648735"/>
                </a:lnTo>
                <a:lnTo>
                  <a:pt x="326136" y="652272"/>
                </a:lnTo>
                <a:lnTo>
                  <a:pt x="2199132" y="652272"/>
                </a:lnTo>
                <a:lnTo>
                  <a:pt x="2247318" y="648735"/>
                </a:lnTo>
                <a:lnTo>
                  <a:pt x="2293311" y="638460"/>
                </a:lnTo>
                <a:lnTo>
                  <a:pt x="2336608" y="621954"/>
                </a:lnTo>
                <a:lnTo>
                  <a:pt x="2376701" y="599720"/>
                </a:lnTo>
                <a:lnTo>
                  <a:pt x="2413087" y="572264"/>
                </a:lnTo>
                <a:lnTo>
                  <a:pt x="2445260" y="540091"/>
                </a:lnTo>
                <a:lnTo>
                  <a:pt x="2472716" y="503705"/>
                </a:lnTo>
                <a:lnTo>
                  <a:pt x="2494950" y="463612"/>
                </a:lnTo>
                <a:lnTo>
                  <a:pt x="2511456" y="420315"/>
                </a:lnTo>
                <a:lnTo>
                  <a:pt x="2521731" y="374322"/>
                </a:lnTo>
                <a:lnTo>
                  <a:pt x="2525268" y="326136"/>
                </a:lnTo>
                <a:lnTo>
                  <a:pt x="2521731" y="277949"/>
                </a:lnTo>
                <a:lnTo>
                  <a:pt x="2511456" y="231956"/>
                </a:lnTo>
                <a:lnTo>
                  <a:pt x="2494950" y="188659"/>
                </a:lnTo>
                <a:lnTo>
                  <a:pt x="2472716" y="148566"/>
                </a:lnTo>
                <a:lnTo>
                  <a:pt x="2445260" y="112180"/>
                </a:lnTo>
                <a:lnTo>
                  <a:pt x="2413087" y="80007"/>
                </a:lnTo>
                <a:lnTo>
                  <a:pt x="2376701" y="52551"/>
                </a:lnTo>
                <a:lnTo>
                  <a:pt x="2336608" y="30317"/>
                </a:lnTo>
                <a:lnTo>
                  <a:pt x="2293311" y="13811"/>
                </a:lnTo>
                <a:lnTo>
                  <a:pt x="2247318" y="3536"/>
                </a:lnTo>
                <a:lnTo>
                  <a:pt x="2199132" y="0"/>
                </a:lnTo>
                <a:close/>
              </a:path>
            </a:pathLst>
          </a:custGeom>
          <a:solidFill>
            <a:srgbClr val="46546A"/>
          </a:solidFill>
        </p:spPr>
        <p:txBody>
          <a:bodyPr wrap="square" lIns="0" tIns="0" rIns="0" bIns="0" rtlCol="0"/>
          <a:lstStyle/>
          <a:p>
            <a:endParaRPr sz="1400"/>
          </a:p>
        </p:txBody>
      </p:sp>
      <p:grpSp>
        <p:nvGrpSpPr>
          <p:cNvPr id="7" name="object 7"/>
          <p:cNvGrpSpPr/>
          <p:nvPr/>
        </p:nvGrpSpPr>
        <p:grpSpPr>
          <a:xfrm>
            <a:off x="83819" y="321563"/>
            <a:ext cx="320040" cy="285115"/>
            <a:chOff x="83819" y="321563"/>
            <a:chExt cx="320040" cy="285115"/>
          </a:xfrm>
        </p:grpSpPr>
        <p:sp>
          <p:nvSpPr>
            <p:cNvPr id="8" name="object 8"/>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9" name="object 9"/>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10" name="object 10"/>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11" name="object 11"/>
          <p:cNvSpPr/>
          <p:nvPr/>
        </p:nvSpPr>
        <p:spPr>
          <a:xfrm>
            <a:off x="3790188" y="3371088"/>
            <a:ext cx="2560320" cy="781812"/>
          </a:xfrm>
          <a:custGeom>
            <a:avLst/>
            <a:gdLst/>
            <a:ahLst/>
            <a:cxnLst/>
            <a:rect l="l" t="t" r="r" b="b"/>
            <a:pathLst>
              <a:path w="2560320" h="652779">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1386B0"/>
          </a:solidFill>
        </p:spPr>
        <p:txBody>
          <a:bodyPr wrap="square" lIns="0" tIns="0" rIns="0" bIns="0" rtlCol="0"/>
          <a:lstStyle/>
          <a:p>
            <a:endParaRPr/>
          </a:p>
        </p:txBody>
      </p:sp>
      <p:sp>
        <p:nvSpPr>
          <p:cNvPr id="12" name="object 12"/>
          <p:cNvSpPr/>
          <p:nvPr/>
        </p:nvSpPr>
        <p:spPr>
          <a:xfrm>
            <a:off x="7086600" y="3371088"/>
            <a:ext cx="2560320" cy="781812"/>
          </a:xfrm>
          <a:custGeom>
            <a:avLst/>
            <a:gdLst/>
            <a:ahLst/>
            <a:cxnLst/>
            <a:rect l="l" t="t" r="r" b="b"/>
            <a:pathLst>
              <a:path w="2560320" h="652779">
                <a:moveTo>
                  <a:pt x="2234183" y="0"/>
                </a:moveTo>
                <a:lnTo>
                  <a:pt x="326135"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5" y="652272"/>
                </a:lnTo>
                <a:lnTo>
                  <a:pt x="2234183"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3" y="0"/>
                </a:lnTo>
                <a:close/>
              </a:path>
            </a:pathLst>
          </a:custGeom>
          <a:solidFill>
            <a:srgbClr val="44BD9B"/>
          </a:solidFill>
        </p:spPr>
        <p:txBody>
          <a:bodyPr wrap="square" lIns="0" tIns="0" rIns="0" bIns="0" rtlCol="0"/>
          <a:lstStyle/>
          <a:p>
            <a:endParaRPr/>
          </a:p>
        </p:txBody>
      </p:sp>
      <p:sp>
        <p:nvSpPr>
          <p:cNvPr id="13" name="object 13"/>
          <p:cNvSpPr txBox="1">
            <a:spLocks noGrp="1"/>
          </p:cNvSpPr>
          <p:nvPr>
            <p:ph type="title"/>
          </p:nvPr>
        </p:nvSpPr>
        <p:spPr>
          <a:xfrm>
            <a:off x="490219" y="124335"/>
            <a:ext cx="3894454" cy="760095"/>
          </a:xfrm>
          <a:prstGeom prst="rect">
            <a:avLst/>
          </a:prstGeom>
        </p:spPr>
        <p:txBody>
          <a:bodyPr vert="horz" wrap="square" lIns="0" tIns="127000" rIns="0" bIns="0" rtlCol="0">
            <a:spAutoFit/>
          </a:bodyPr>
          <a:lstStyle/>
          <a:p>
            <a:pPr marL="12700">
              <a:lnSpc>
                <a:spcPct val="100000"/>
              </a:lnSpc>
              <a:spcBef>
                <a:spcPts val="1000"/>
              </a:spcBef>
            </a:pPr>
            <a:r>
              <a:rPr lang="vi-VN" sz="2500" spc="-5" dirty="0"/>
              <a:t>Ư</a:t>
            </a:r>
            <a:r>
              <a:rPr lang="en-US" sz="2500" spc="-5" dirty="0" smtClean="0"/>
              <a:t>u </a:t>
            </a:r>
            <a:r>
              <a:rPr lang="en-US" sz="2500" spc="-5" dirty="0" err="1" smtClean="0"/>
              <a:t>Điểm</a:t>
            </a:r>
            <a:r>
              <a:rPr lang="en-US" sz="2500" spc="-5" dirty="0" smtClean="0"/>
              <a:t> </a:t>
            </a:r>
            <a:r>
              <a:rPr lang="en-US" sz="2500" spc="-5" dirty="0" err="1" smtClean="0"/>
              <a:t>Của</a:t>
            </a:r>
            <a:r>
              <a:rPr lang="en-US" sz="2500" spc="-5" dirty="0" smtClean="0"/>
              <a:t> VNC</a:t>
            </a:r>
            <a:endParaRPr sz="2500" dirty="0"/>
          </a:p>
          <a:p>
            <a:pPr marL="12700">
              <a:lnSpc>
                <a:spcPct val="100000"/>
              </a:lnSpc>
              <a:spcBef>
                <a:spcPts val="440"/>
              </a:spcBef>
            </a:pPr>
            <a:endParaRPr sz="1200" dirty="0">
              <a:latin typeface="Arial"/>
              <a:cs typeface="Arial"/>
            </a:endParaRPr>
          </a:p>
        </p:txBody>
      </p:sp>
      <p:sp>
        <p:nvSpPr>
          <p:cNvPr id="18" name="object 18"/>
          <p:cNvSpPr txBox="1"/>
          <p:nvPr/>
        </p:nvSpPr>
        <p:spPr>
          <a:xfrm>
            <a:off x="687853" y="983549"/>
            <a:ext cx="5274437" cy="289182"/>
          </a:xfrm>
          <a:prstGeom prst="rect">
            <a:avLst/>
          </a:prstGeom>
        </p:spPr>
        <p:txBody>
          <a:bodyPr vert="horz" wrap="square" lIns="0" tIns="12065" rIns="0" bIns="0" rtlCol="0">
            <a:spAutoFit/>
          </a:bodyPr>
          <a:lstStyle/>
          <a:p>
            <a:pPr marL="12700">
              <a:lnSpc>
                <a:spcPct val="100000"/>
              </a:lnSpc>
              <a:spcBef>
                <a:spcPts val="95"/>
              </a:spcBef>
              <a:tabLst>
                <a:tab pos="3342004" algn="l"/>
              </a:tabLst>
            </a:pPr>
            <a:r>
              <a:rPr lang="en-US" b="1" spc="-5" dirty="0" err="1" smtClean="0">
                <a:solidFill>
                  <a:srgbClr val="FFFFFF"/>
                </a:solidFill>
                <a:latin typeface="Arial"/>
                <a:cs typeface="Arial"/>
              </a:rPr>
              <a:t>Kết</a:t>
            </a:r>
            <a:r>
              <a:rPr lang="en-US" b="1" spc="-5" dirty="0" smtClean="0">
                <a:solidFill>
                  <a:srgbClr val="FFFFFF"/>
                </a:solidFill>
                <a:latin typeface="Arial"/>
                <a:cs typeface="Arial"/>
              </a:rPr>
              <a:t> </a:t>
            </a:r>
            <a:r>
              <a:rPr lang="en-US" b="1" spc="-5" dirty="0" err="1">
                <a:solidFill>
                  <a:srgbClr val="FFFFFF"/>
                </a:solidFill>
                <a:latin typeface="Arial"/>
                <a:cs typeface="Arial"/>
              </a:rPr>
              <a:t>nối</a:t>
            </a:r>
            <a:r>
              <a:rPr lang="en-US" b="1" spc="-5" dirty="0">
                <a:solidFill>
                  <a:srgbClr val="FFFFFF"/>
                </a:solidFill>
                <a:latin typeface="Arial"/>
                <a:cs typeface="Arial"/>
              </a:rPr>
              <a:t> </a:t>
            </a:r>
            <a:r>
              <a:rPr lang="en-US" b="1" spc="-5" dirty="0" err="1">
                <a:solidFill>
                  <a:srgbClr val="FFFFFF"/>
                </a:solidFill>
                <a:latin typeface="Arial"/>
                <a:cs typeface="Arial"/>
              </a:rPr>
              <a:t>máy</a:t>
            </a:r>
            <a:r>
              <a:rPr lang="en-US" b="1" spc="-5" dirty="0">
                <a:solidFill>
                  <a:srgbClr val="FFFFFF"/>
                </a:solidFill>
                <a:latin typeface="Arial"/>
                <a:cs typeface="Arial"/>
              </a:rPr>
              <a:t> </a:t>
            </a:r>
            <a:r>
              <a:rPr lang="en-US" b="1" spc="-5" dirty="0" err="1">
                <a:solidFill>
                  <a:srgbClr val="FFFFFF"/>
                </a:solidFill>
                <a:latin typeface="Arial"/>
                <a:cs typeface="Arial"/>
              </a:rPr>
              <a:t>tính</a:t>
            </a:r>
            <a:r>
              <a:rPr lang="en-US" b="1" spc="-5" dirty="0">
                <a:solidFill>
                  <a:srgbClr val="FFFFFF"/>
                </a:solidFill>
                <a:latin typeface="Arial"/>
                <a:cs typeface="Arial"/>
              </a:rPr>
              <a:t> </a:t>
            </a:r>
            <a:r>
              <a:rPr lang="en-US" b="1" spc="-5" dirty="0" err="1">
                <a:solidFill>
                  <a:srgbClr val="FFFFFF"/>
                </a:solidFill>
                <a:latin typeface="Arial"/>
                <a:cs typeface="Arial"/>
              </a:rPr>
              <a:t>từ</a:t>
            </a:r>
            <a:r>
              <a:rPr lang="en-US" b="1" spc="-5" dirty="0">
                <a:solidFill>
                  <a:srgbClr val="FFFFFF"/>
                </a:solidFill>
                <a:latin typeface="Arial"/>
                <a:cs typeface="Arial"/>
              </a:rPr>
              <a:t> </a:t>
            </a:r>
            <a:r>
              <a:rPr lang="en-US" b="1" spc="-5" dirty="0" err="1">
                <a:solidFill>
                  <a:srgbClr val="FFFFFF"/>
                </a:solidFill>
                <a:latin typeface="Arial"/>
                <a:cs typeface="Arial"/>
              </a:rPr>
              <a:t>xa</a:t>
            </a:r>
            <a:r>
              <a:rPr lang="en-US" b="1" spc="-5" dirty="0">
                <a:solidFill>
                  <a:srgbClr val="FFFFFF"/>
                </a:solidFill>
                <a:latin typeface="Arial"/>
                <a:cs typeface="Arial"/>
              </a:rPr>
              <a:t>, </a:t>
            </a:r>
            <a:r>
              <a:rPr lang="en-US" b="1" spc="-5" dirty="0" err="1">
                <a:solidFill>
                  <a:srgbClr val="FFFFFF"/>
                </a:solidFill>
                <a:latin typeface="Arial"/>
                <a:cs typeface="Arial"/>
              </a:rPr>
              <a:t>quản</a:t>
            </a:r>
            <a:r>
              <a:rPr lang="en-US" b="1" spc="-5" dirty="0">
                <a:solidFill>
                  <a:srgbClr val="FFFFFF"/>
                </a:solidFill>
                <a:latin typeface="Arial"/>
                <a:cs typeface="Arial"/>
              </a:rPr>
              <a:t> </a:t>
            </a:r>
            <a:r>
              <a:rPr lang="en-US" b="1" spc="-5" dirty="0" err="1">
                <a:solidFill>
                  <a:srgbClr val="FFFFFF"/>
                </a:solidFill>
                <a:latin typeface="Arial"/>
                <a:cs typeface="Arial"/>
              </a:rPr>
              <a:t>lý</a:t>
            </a:r>
            <a:r>
              <a:rPr lang="en-US" b="1" spc="-5" dirty="0">
                <a:solidFill>
                  <a:srgbClr val="FFFFFF"/>
                </a:solidFill>
                <a:latin typeface="Arial"/>
                <a:cs typeface="Arial"/>
              </a:rPr>
              <a:t>, </a:t>
            </a:r>
            <a:r>
              <a:rPr lang="en-US" b="1" spc="-5" dirty="0" err="1">
                <a:solidFill>
                  <a:srgbClr val="FFFFFF"/>
                </a:solidFill>
                <a:latin typeface="Arial"/>
                <a:cs typeface="Arial"/>
              </a:rPr>
              <a:t>xem</a:t>
            </a:r>
            <a:r>
              <a:rPr lang="en-US" b="1" spc="-5" dirty="0">
                <a:solidFill>
                  <a:srgbClr val="FFFFFF"/>
                </a:solidFill>
                <a:latin typeface="Arial"/>
                <a:cs typeface="Arial"/>
              </a:rPr>
              <a:t> </a:t>
            </a:r>
            <a:r>
              <a:rPr lang="en-US" b="1" spc="-5" dirty="0" err="1">
                <a:solidFill>
                  <a:srgbClr val="FFFFFF"/>
                </a:solidFill>
                <a:latin typeface="Arial"/>
                <a:cs typeface="Arial"/>
              </a:rPr>
              <a:t>theo</a:t>
            </a:r>
            <a:r>
              <a:rPr lang="en-US" b="1" spc="-5" dirty="0">
                <a:solidFill>
                  <a:srgbClr val="FFFFFF"/>
                </a:solidFill>
                <a:latin typeface="Arial"/>
                <a:cs typeface="Arial"/>
              </a:rPr>
              <a:t> </a:t>
            </a:r>
            <a:r>
              <a:rPr lang="en-US" b="1" spc="-5" dirty="0" err="1">
                <a:solidFill>
                  <a:srgbClr val="FFFFFF"/>
                </a:solidFill>
                <a:latin typeface="Arial"/>
                <a:cs typeface="Arial"/>
              </a:rPr>
              <a:t>dõi</a:t>
            </a:r>
            <a:r>
              <a:rPr lang="en-US" b="1" spc="-5" dirty="0">
                <a:solidFill>
                  <a:srgbClr val="FFFFFF"/>
                </a:solidFill>
                <a:latin typeface="Arial"/>
                <a:cs typeface="Arial"/>
              </a:rPr>
              <a:t>,…</a:t>
            </a:r>
            <a:endParaRPr dirty="0">
              <a:latin typeface="Arial"/>
              <a:cs typeface="Arial"/>
            </a:endParaRPr>
          </a:p>
        </p:txBody>
      </p:sp>
      <p:sp>
        <p:nvSpPr>
          <p:cNvPr id="19" name="object 19"/>
          <p:cNvSpPr txBox="1"/>
          <p:nvPr/>
        </p:nvSpPr>
        <p:spPr>
          <a:xfrm>
            <a:off x="748080" y="1868847"/>
            <a:ext cx="5480049" cy="579005"/>
          </a:xfrm>
          <a:prstGeom prst="rect">
            <a:avLst/>
          </a:prstGeom>
        </p:spPr>
        <p:txBody>
          <a:bodyPr vert="horz" wrap="square" lIns="0" tIns="12065" rIns="0" bIns="0" rtlCol="0">
            <a:spAutoFit/>
          </a:bodyPr>
          <a:lstStyle/>
          <a:p>
            <a:pPr marL="12700">
              <a:lnSpc>
                <a:spcPct val="100000"/>
              </a:lnSpc>
              <a:spcBef>
                <a:spcPts val="95"/>
              </a:spcBef>
            </a:pPr>
            <a:r>
              <a:rPr lang="vi-VN" b="1" spc="-5" dirty="0" smtClean="0">
                <a:solidFill>
                  <a:srgbClr val="FFFFFF"/>
                </a:solidFill>
                <a:latin typeface="Arial"/>
                <a:cs typeface="Arial"/>
              </a:rPr>
              <a:t>Kết </a:t>
            </a:r>
            <a:r>
              <a:rPr lang="vi-VN" b="1" spc="-5" dirty="0">
                <a:solidFill>
                  <a:srgbClr val="FFFFFF"/>
                </a:solidFill>
                <a:latin typeface="Arial"/>
                <a:cs typeface="Arial"/>
              </a:rPr>
              <a:t>nối được từ các phương tiện như laptop, </a:t>
            </a:r>
            <a:endParaRPr lang="en-US" b="1" spc="-5" dirty="0" smtClean="0">
              <a:solidFill>
                <a:srgbClr val="FFFFFF"/>
              </a:solidFill>
              <a:latin typeface="Arial"/>
              <a:cs typeface="Arial"/>
            </a:endParaRPr>
          </a:p>
          <a:p>
            <a:pPr marL="12700">
              <a:lnSpc>
                <a:spcPct val="100000"/>
              </a:lnSpc>
              <a:spcBef>
                <a:spcPts val="95"/>
              </a:spcBef>
            </a:pPr>
            <a:r>
              <a:rPr lang="vi-VN" b="1" spc="-5" dirty="0" smtClean="0">
                <a:solidFill>
                  <a:srgbClr val="FFFFFF"/>
                </a:solidFill>
                <a:latin typeface="Arial"/>
                <a:cs typeface="Arial"/>
              </a:rPr>
              <a:t>điện </a:t>
            </a:r>
            <a:r>
              <a:rPr lang="vi-VN" b="1" spc="-5" dirty="0">
                <a:solidFill>
                  <a:srgbClr val="FFFFFF"/>
                </a:solidFill>
                <a:latin typeface="Arial"/>
                <a:cs typeface="Arial"/>
              </a:rPr>
              <a:t>thoại thông minh,..</a:t>
            </a:r>
            <a:endParaRPr dirty="0">
              <a:latin typeface="Arial"/>
              <a:cs typeface="Arial"/>
            </a:endParaRPr>
          </a:p>
        </p:txBody>
      </p:sp>
      <p:sp>
        <p:nvSpPr>
          <p:cNvPr id="20" name="object 20"/>
          <p:cNvSpPr txBox="1"/>
          <p:nvPr/>
        </p:nvSpPr>
        <p:spPr>
          <a:xfrm>
            <a:off x="748080" y="3494278"/>
            <a:ext cx="2067560" cy="566181"/>
          </a:xfrm>
          <a:prstGeom prst="rect">
            <a:avLst/>
          </a:prstGeom>
        </p:spPr>
        <p:txBody>
          <a:bodyPr vert="horz" wrap="square" lIns="0" tIns="12065" rIns="0" bIns="0" rtlCol="0">
            <a:spAutoFit/>
          </a:bodyPr>
          <a:lstStyle/>
          <a:p>
            <a:pPr marL="12700" algn="ctr">
              <a:lnSpc>
                <a:spcPct val="100000"/>
              </a:lnSpc>
              <a:spcBef>
                <a:spcPts val="95"/>
              </a:spcBef>
            </a:pPr>
            <a:r>
              <a:rPr lang="vi-VN" b="1" spc="-10" dirty="0" smtClean="0">
                <a:solidFill>
                  <a:srgbClr val="FFFFFF"/>
                </a:solidFill>
                <a:latin typeface="Arial"/>
                <a:cs typeface="Arial"/>
              </a:rPr>
              <a:t>Phụ </a:t>
            </a:r>
            <a:r>
              <a:rPr lang="vi-VN" b="1" spc="-10" dirty="0">
                <a:solidFill>
                  <a:srgbClr val="FFFFFF"/>
                </a:solidFill>
                <a:latin typeface="Arial"/>
                <a:cs typeface="Arial"/>
              </a:rPr>
              <a:t>thuộc đường truyền </a:t>
            </a:r>
            <a:r>
              <a:rPr lang="vi-VN" b="1" spc="-10" dirty="0" smtClean="0">
                <a:solidFill>
                  <a:srgbClr val="FFFFFF"/>
                </a:solidFill>
                <a:latin typeface="Arial"/>
                <a:cs typeface="Arial"/>
              </a:rPr>
              <a:t>mạng</a:t>
            </a:r>
            <a:endParaRPr dirty="0">
              <a:latin typeface="Arial"/>
              <a:cs typeface="Arial"/>
            </a:endParaRPr>
          </a:p>
        </p:txBody>
      </p:sp>
      <p:grpSp>
        <p:nvGrpSpPr>
          <p:cNvPr id="24" name="object 7"/>
          <p:cNvGrpSpPr/>
          <p:nvPr/>
        </p:nvGrpSpPr>
        <p:grpSpPr>
          <a:xfrm>
            <a:off x="84644" y="2857500"/>
            <a:ext cx="320040" cy="285115"/>
            <a:chOff x="83819" y="321563"/>
            <a:chExt cx="320040" cy="285115"/>
          </a:xfrm>
        </p:grpSpPr>
        <p:sp>
          <p:nvSpPr>
            <p:cNvPr id="25" name="object 8"/>
            <p:cNvSpPr/>
            <p:nvPr/>
          </p:nvSpPr>
          <p:spPr>
            <a:xfrm>
              <a:off x="83819" y="321563"/>
              <a:ext cx="86995" cy="285115"/>
            </a:xfrm>
            <a:custGeom>
              <a:avLst/>
              <a:gdLst/>
              <a:ahLst/>
              <a:cxnLst/>
              <a:rect l="l" t="t" r="r" b="b"/>
              <a:pathLst>
                <a:path w="86995" h="285115">
                  <a:moveTo>
                    <a:pt x="43434" y="0"/>
                  </a:moveTo>
                  <a:lnTo>
                    <a:pt x="26527" y="3411"/>
                  </a:lnTo>
                  <a:lnTo>
                    <a:pt x="12721" y="12715"/>
                  </a:lnTo>
                  <a:lnTo>
                    <a:pt x="3413" y="26521"/>
                  </a:lnTo>
                  <a:lnTo>
                    <a:pt x="0" y="43434"/>
                  </a:lnTo>
                  <a:lnTo>
                    <a:pt x="0" y="241553"/>
                  </a:lnTo>
                  <a:lnTo>
                    <a:pt x="3413" y="258466"/>
                  </a:lnTo>
                  <a:lnTo>
                    <a:pt x="12721" y="272272"/>
                  </a:lnTo>
                  <a:lnTo>
                    <a:pt x="26527"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46546A"/>
            </a:solidFill>
          </p:spPr>
          <p:txBody>
            <a:bodyPr wrap="square" lIns="0" tIns="0" rIns="0" bIns="0" rtlCol="0"/>
            <a:lstStyle/>
            <a:p>
              <a:endParaRPr/>
            </a:p>
          </p:txBody>
        </p:sp>
        <p:sp>
          <p:nvSpPr>
            <p:cNvPr id="26" name="object 9"/>
            <p:cNvSpPr/>
            <p:nvPr/>
          </p:nvSpPr>
          <p:spPr>
            <a:xfrm>
              <a:off x="201167" y="321563"/>
              <a:ext cx="86995" cy="285115"/>
            </a:xfrm>
            <a:custGeom>
              <a:avLst/>
              <a:gdLst/>
              <a:ahLst/>
              <a:cxnLst/>
              <a:rect l="l" t="t" r="r" b="b"/>
              <a:pathLst>
                <a:path w="86995" h="285115">
                  <a:moveTo>
                    <a:pt x="43434" y="0"/>
                  </a:moveTo>
                  <a:lnTo>
                    <a:pt x="26526" y="3411"/>
                  </a:lnTo>
                  <a:lnTo>
                    <a:pt x="12720" y="12715"/>
                  </a:lnTo>
                  <a:lnTo>
                    <a:pt x="3412" y="26521"/>
                  </a:lnTo>
                  <a:lnTo>
                    <a:pt x="0" y="43434"/>
                  </a:lnTo>
                  <a:lnTo>
                    <a:pt x="0" y="241553"/>
                  </a:lnTo>
                  <a:lnTo>
                    <a:pt x="3412" y="258466"/>
                  </a:lnTo>
                  <a:lnTo>
                    <a:pt x="12720" y="272272"/>
                  </a:lnTo>
                  <a:lnTo>
                    <a:pt x="26526" y="281576"/>
                  </a:lnTo>
                  <a:lnTo>
                    <a:pt x="43434" y="284988"/>
                  </a:lnTo>
                  <a:lnTo>
                    <a:pt x="60341" y="281576"/>
                  </a:lnTo>
                  <a:lnTo>
                    <a:pt x="74147" y="272272"/>
                  </a:lnTo>
                  <a:lnTo>
                    <a:pt x="83455" y="258466"/>
                  </a:lnTo>
                  <a:lnTo>
                    <a:pt x="86868" y="241553"/>
                  </a:lnTo>
                  <a:lnTo>
                    <a:pt x="86868" y="43434"/>
                  </a:lnTo>
                  <a:lnTo>
                    <a:pt x="83455" y="26521"/>
                  </a:lnTo>
                  <a:lnTo>
                    <a:pt x="74147" y="12715"/>
                  </a:lnTo>
                  <a:lnTo>
                    <a:pt x="60341" y="3411"/>
                  </a:lnTo>
                  <a:lnTo>
                    <a:pt x="43434" y="0"/>
                  </a:lnTo>
                  <a:close/>
                </a:path>
              </a:pathLst>
            </a:custGeom>
            <a:solidFill>
              <a:srgbClr val="1386B0"/>
            </a:solidFill>
          </p:spPr>
          <p:txBody>
            <a:bodyPr wrap="square" lIns="0" tIns="0" rIns="0" bIns="0" rtlCol="0"/>
            <a:lstStyle/>
            <a:p>
              <a:endParaRPr/>
            </a:p>
          </p:txBody>
        </p:sp>
        <p:sp>
          <p:nvSpPr>
            <p:cNvPr id="27" name="object 10"/>
            <p:cNvSpPr/>
            <p:nvPr/>
          </p:nvSpPr>
          <p:spPr>
            <a:xfrm>
              <a:off x="318515" y="321563"/>
              <a:ext cx="85725" cy="285115"/>
            </a:xfrm>
            <a:custGeom>
              <a:avLst/>
              <a:gdLst/>
              <a:ahLst/>
              <a:cxnLst/>
              <a:rect l="l" t="t" r="r" b="b"/>
              <a:pathLst>
                <a:path w="85725" h="285115">
                  <a:moveTo>
                    <a:pt x="42672" y="0"/>
                  </a:moveTo>
                  <a:lnTo>
                    <a:pt x="26060" y="3345"/>
                  </a:lnTo>
                  <a:lnTo>
                    <a:pt x="12496" y="12477"/>
                  </a:lnTo>
                  <a:lnTo>
                    <a:pt x="3352" y="26038"/>
                  </a:lnTo>
                  <a:lnTo>
                    <a:pt x="0" y="42672"/>
                  </a:lnTo>
                  <a:lnTo>
                    <a:pt x="0" y="242315"/>
                  </a:lnTo>
                  <a:lnTo>
                    <a:pt x="3352" y="258949"/>
                  </a:lnTo>
                  <a:lnTo>
                    <a:pt x="12496" y="272510"/>
                  </a:lnTo>
                  <a:lnTo>
                    <a:pt x="26060" y="281642"/>
                  </a:lnTo>
                  <a:lnTo>
                    <a:pt x="42672" y="284988"/>
                  </a:lnTo>
                  <a:lnTo>
                    <a:pt x="59283" y="281642"/>
                  </a:lnTo>
                  <a:lnTo>
                    <a:pt x="72847" y="272510"/>
                  </a:lnTo>
                  <a:lnTo>
                    <a:pt x="81991" y="258949"/>
                  </a:lnTo>
                  <a:lnTo>
                    <a:pt x="85344" y="242315"/>
                  </a:lnTo>
                  <a:lnTo>
                    <a:pt x="85344" y="42672"/>
                  </a:lnTo>
                  <a:lnTo>
                    <a:pt x="81991" y="26038"/>
                  </a:lnTo>
                  <a:lnTo>
                    <a:pt x="72847" y="12477"/>
                  </a:lnTo>
                  <a:lnTo>
                    <a:pt x="59283" y="3345"/>
                  </a:lnTo>
                  <a:lnTo>
                    <a:pt x="42672" y="0"/>
                  </a:lnTo>
                  <a:close/>
                </a:path>
              </a:pathLst>
            </a:custGeom>
            <a:solidFill>
              <a:srgbClr val="44BD9B"/>
            </a:solidFill>
          </p:spPr>
          <p:txBody>
            <a:bodyPr wrap="square" lIns="0" tIns="0" rIns="0" bIns="0" rtlCol="0"/>
            <a:lstStyle/>
            <a:p>
              <a:endParaRPr/>
            </a:p>
          </p:txBody>
        </p:sp>
      </p:grpSp>
      <p:sp>
        <p:nvSpPr>
          <p:cNvPr id="28" name="object 13"/>
          <p:cNvSpPr txBox="1">
            <a:spLocks/>
          </p:cNvSpPr>
          <p:nvPr/>
        </p:nvSpPr>
        <p:spPr>
          <a:xfrm>
            <a:off x="490219" y="2695409"/>
            <a:ext cx="3894454" cy="760095"/>
          </a:xfrm>
          <a:prstGeom prst="rect">
            <a:avLst/>
          </a:prstGeom>
        </p:spPr>
        <p:txBody>
          <a:bodyPr vert="horz" wrap="square" lIns="0" tIns="127000" rIns="0" bIns="0" rtlCol="0" anchor="t">
            <a:spAutoFit/>
          </a:bodyPr>
          <a:lstStyle>
            <a:lvl1pPr algn="l" defTabSz="380985" rtl="0" eaLnBrk="1" latinLnBrk="0" hangingPunct="1">
              <a:spcBef>
                <a:spcPct val="0"/>
              </a:spcBef>
              <a:buNone/>
              <a:defRPr sz="3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0"/>
              </a:spcBef>
            </a:pPr>
            <a:r>
              <a:rPr lang="en-US" sz="2500" spc="-5" dirty="0" err="1" smtClean="0"/>
              <a:t>Nhược</a:t>
            </a:r>
            <a:r>
              <a:rPr lang="vi-VN" sz="2500" spc="-5" dirty="0" smtClean="0"/>
              <a:t> Điểm Của VNC</a:t>
            </a:r>
            <a:endParaRPr lang="vi-VN" sz="2500" dirty="0" smtClean="0"/>
          </a:p>
          <a:p>
            <a:pPr marL="12700">
              <a:spcBef>
                <a:spcPts val="440"/>
              </a:spcBef>
            </a:pPr>
            <a:endParaRPr lang="vi-VN" sz="1200" dirty="0">
              <a:latin typeface="Arial"/>
              <a:cs typeface="Arial"/>
            </a:endParaRPr>
          </a:p>
        </p:txBody>
      </p:sp>
      <p:sp>
        <p:nvSpPr>
          <p:cNvPr id="29" name="object 20"/>
          <p:cNvSpPr txBox="1"/>
          <p:nvPr/>
        </p:nvSpPr>
        <p:spPr>
          <a:xfrm>
            <a:off x="4036568" y="3473811"/>
            <a:ext cx="2067560" cy="566181"/>
          </a:xfrm>
          <a:prstGeom prst="rect">
            <a:avLst/>
          </a:prstGeom>
        </p:spPr>
        <p:txBody>
          <a:bodyPr vert="horz" wrap="square" lIns="0" tIns="12065" rIns="0" bIns="0" rtlCol="0">
            <a:spAutoFit/>
          </a:bodyPr>
          <a:lstStyle/>
          <a:p>
            <a:pPr marL="12700" algn="ctr">
              <a:lnSpc>
                <a:spcPct val="100000"/>
              </a:lnSpc>
              <a:spcBef>
                <a:spcPts val="95"/>
              </a:spcBef>
            </a:pPr>
            <a:r>
              <a:rPr lang="vi-VN" b="1" spc="-10" dirty="0" smtClean="0">
                <a:solidFill>
                  <a:srgbClr val="FFFFFF"/>
                </a:solidFill>
                <a:latin typeface="Arial"/>
                <a:cs typeface="Arial"/>
              </a:rPr>
              <a:t>Ứng dụng có thể nặng nề</a:t>
            </a:r>
            <a:endParaRPr dirty="0">
              <a:latin typeface="Arial"/>
              <a:cs typeface="Arial"/>
            </a:endParaRPr>
          </a:p>
        </p:txBody>
      </p:sp>
      <p:sp>
        <p:nvSpPr>
          <p:cNvPr id="30" name="object 20"/>
          <p:cNvSpPr txBox="1"/>
          <p:nvPr/>
        </p:nvSpPr>
        <p:spPr>
          <a:xfrm>
            <a:off x="7332980" y="3494278"/>
            <a:ext cx="2067560" cy="566181"/>
          </a:xfrm>
          <a:prstGeom prst="rect">
            <a:avLst/>
          </a:prstGeom>
        </p:spPr>
        <p:txBody>
          <a:bodyPr vert="horz" wrap="square" lIns="0" tIns="12065" rIns="0" bIns="0" rtlCol="0">
            <a:spAutoFit/>
          </a:bodyPr>
          <a:lstStyle/>
          <a:p>
            <a:pPr marL="12700" algn="ctr">
              <a:lnSpc>
                <a:spcPct val="100000"/>
              </a:lnSpc>
              <a:spcBef>
                <a:spcPts val="95"/>
              </a:spcBef>
            </a:pPr>
            <a:r>
              <a:rPr lang="vi-VN" b="1" spc="-10" dirty="0" smtClean="0">
                <a:solidFill>
                  <a:srgbClr val="FFFFFF"/>
                </a:solidFill>
                <a:latin typeface="Arial"/>
                <a:cs typeface="Arial"/>
              </a:rPr>
              <a:t>Độ </a:t>
            </a:r>
            <a:r>
              <a:rPr lang="vi-VN" b="1" spc="-10" dirty="0">
                <a:solidFill>
                  <a:srgbClr val="FFFFFF"/>
                </a:solidFill>
                <a:latin typeface="Arial"/>
                <a:cs typeface="Arial"/>
              </a:rPr>
              <a:t>bảo mật không cao</a:t>
            </a:r>
            <a:endParaRPr dirty="0">
              <a:latin typeface="Arial"/>
              <a:cs typeface="Arial"/>
            </a:endParaRPr>
          </a:p>
        </p:txBody>
      </p:sp>
      <p:sp>
        <p:nvSpPr>
          <p:cNvPr id="31" name="object 11"/>
          <p:cNvSpPr/>
          <p:nvPr/>
        </p:nvSpPr>
        <p:spPr>
          <a:xfrm>
            <a:off x="2593848" y="4475913"/>
            <a:ext cx="4953000" cy="865851"/>
          </a:xfrm>
          <a:custGeom>
            <a:avLst/>
            <a:gdLst/>
            <a:ahLst/>
            <a:cxnLst/>
            <a:rect l="l" t="t" r="r" b="b"/>
            <a:pathLst>
              <a:path w="2560320" h="652779">
                <a:moveTo>
                  <a:pt x="2234184" y="0"/>
                </a:moveTo>
                <a:lnTo>
                  <a:pt x="326136" y="0"/>
                </a:lnTo>
                <a:lnTo>
                  <a:pt x="277949" y="3536"/>
                </a:lnTo>
                <a:lnTo>
                  <a:pt x="231956" y="13811"/>
                </a:lnTo>
                <a:lnTo>
                  <a:pt x="188659" y="30317"/>
                </a:lnTo>
                <a:lnTo>
                  <a:pt x="148566" y="52551"/>
                </a:lnTo>
                <a:lnTo>
                  <a:pt x="112180" y="80007"/>
                </a:lnTo>
                <a:lnTo>
                  <a:pt x="80007" y="112180"/>
                </a:lnTo>
                <a:lnTo>
                  <a:pt x="52551" y="148566"/>
                </a:lnTo>
                <a:lnTo>
                  <a:pt x="30317" y="188659"/>
                </a:lnTo>
                <a:lnTo>
                  <a:pt x="13811" y="231956"/>
                </a:lnTo>
                <a:lnTo>
                  <a:pt x="3536" y="277949"/>
                </a:lnTo>
                <a:lnTo>
                  <a:pt x="0" y="326136"/>
                </a:lnTo>
                <a:lnTo>
                  <a:pt x="3536" y="374322"/>
                </a:lnTo>
                <a:lnTo>
                  <a:pt x="13811" y="420315"/>
                </a:lnTo>
                <a:lnTo>
                  <a:pt x="30317" y="463612"/>
                </a:lnTo>
                <a:lnTo>
                  <a:pt x="52551" y="503705"/>
                </a:lnTo>
                <a:lnTo>
                  <a:pt x="80007" y="540091"/>
                </a:lnTo>
                <a:lnTo>
                  <a:pt x="112180" y="572264"/>
                </a:lnTo>
                <a:lnTo>
                  <a:pt x="148566" y="599720"/>
                </a:lnTo>
                <a:lnTo>
                  <a:pt x="188659" y="621954"/>
                </a:lnTo>
                <a:lnTo>
                  <a:pt x="231956" y="638460"/>
                </a:lnTo>
                <a:lnTo>
                  <a:pt x="277949" y="648735"/>
                </a:lnTo>
                <a:lnTo>
                  <a:pt x="326136" y="652272"/>
                </a:lnTo>
                <a:lnTo>
                  <a:pt x="2234184" y="652272"/>
                </a:lnTo>
                <a:lnTo>
                  <a:pt x="2282370" y="648735"/>
                </a:lnTo>
                <a:lnTo>
                  <a:pt x="2328363" y="638460"/>
                </a:lnTo>
                <a:lnTo>
                  <a:pt x="2371660" y="621954"/>
                </a:lnTo>
                <a:lnTo>
                  <a:pt x="2411753" y="599720"/>
                </a:lnTo>
                <a:lnTo>
                  <a:pt x="2448139" y="572264"/>
                </a:lnTo>
                <a:lnTo>
                  <a:pt x="2480312" y="540091"/>
                </a:lnTo>
                <a:lnTo>
                  <a:pt x="2507768" y="503705"/>
                </a:lnTo>
                <a:lnTo>
                  <a:pt x="2530002" y="463612"/>
                </a:lnTo>
                <a:lnTo>
                  <a:pt x="2546508" y="420315"/>
                </a:lnTo>
                <a:lnTo>
                  <a:pt x="2556783" y="374322"/>
                </a:lnTo>
                <a:lnTo>
                  <a:pt x="2560320" y="326136"/>
                </a:lnTo>
                <a:lnTo>
                  <a:pt x="2556783" y="277949"/>
                </a:lnTo>
                <a:lnTo>
                  <a:pt x="2546508" y="231956"/>
                </a:lnTo>
                <a:lnTo>
                  <a:pt x="2530002" y="188659"/>
                </a:lnTo>
                <a:lnTo>
                  <a:pt x="2507768" y="148566"/>
                </a:lnTo>
                <a:lnTo>
                  <a:pt x="2480312" y="112180"/>
                </a:lnTo>
                <a:lnTo>
                  <a:pt x="2448139" y="80007"/>
                </a:lnTo>
                <a:lnTo>
                  <a:pt x="2411753" y="52551"/>
                </a:lnTo>
                <a:lnTo>
                  <a:pt x="2371660" y="30317"/>
                </a:lnTo>
                <a:lnTo>
                  <a:pt x="2328363" y="13811"/>
                </a:lnTo>
                <a:lnTo>
                  <a:pt x="2282370" y="3536"/>
                </a:lnTo>
                <a:lnTo>
                  <a:pt x="2234184" y="0"/>
                </a:lnTo>
                <a:close/>
              </a:path>
            </a:pathLst>
          </a:custGeom>
          <a:solidFill>
            <a:srgbClr val="F88534"/>
          </a:solidFill>
        </p:spPr>
        <p:txBody>
          <a:bodyPr wrap="square" lIns="0" tIns="0" rIns="0" bIns="0" rtlCol="0"/>
          <a:lstStyle/>
          <a:p>
            <a:endParaRPr/>
          </a:p>
        </p:txBody>
      </p:sp>
      <p:sp>
        <p:nvSpPr>
          <p:cNvPr id="32" name="object 20"/>
          <p:cNvSpPr txBox="1"/>
          <p:nvPr/>
        </p:nvSpPr>
        <p:spPr>
          <a:xfrm>
            <a:off x="2815640" y="4625747"/>
            <a:ext cx="4517340" cy="566181"/>
          </a:xfrm>
          <a:prstGeom prst="rect">
            <a:avLst/>
          </a:prstGeom>
        </p:spPr>
        <p:txBody>
          <a:bodyPr vert="horz" wrap="square" lIns="0" tIns="12065" rIns="0" bIns="0" rtlCol="0">
            <a:spAutoFit/>
          </a:bodyPr>
          <a:lstStyle/>
          <a:p>
            <a:pPr marL="12700" algn="ctr">
              <a:lnSpc>
                <a:spcPct val="100000"/>
              </a:lnSpc>
              <a:spcBef>
                <a:spcPts val="95"/>
              </a:spcBef>
            </a:pPr>
            <a:r>
              <a:rPr lang="vi-VN" b="1" spc="-10" dirty="0" smtClean="0">
                <a:solidFill>
                  <a:srgbClr val="FFFFFF"/>
                </a:solidFill>
                <a:latin typeface="Arial"/>
                <a:cs typeface="Arial"/>
              </a:rPr>
              <a:t>Hiệu </a:t>
            </a:r>
            <a:r>
              <a:rPr lang="vi-VN" b="1" spc="-10" dirty="0">
                <a:solidFill>
                  <a:srgbClr val="FFFFFF"/>
                </a:solidFill>
                <a:latin typeface="Arial"/>
                <a:cs typeface="Arial"/>
              </a:rPr>
              <a:t>suất thao tác đôi khi hơi chậm và không ổn định</a:t>
            </a:r>
            <a:endParaRPr dirty="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TM10001115[[fn=Parcel]]</Template>
  <TotalTime>717</TotalTime>
  <Words>1553</Words>
  <Application>Microsoft Office PowerPoint</Application>
  <PresentationFormat>Custom</PresentationFormat>
  <Paragraphs>193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Carlito</vt:lpstr>
      <vt:lpstr>Tahoma</vt:lpstr>
      <vt:lpstr>Times New Roman</vt:lpstr>
      <vt:lpstr>Trebuchet MS</vt:lpstr>
      <vt:lpstr>Wingdings 3</vt:lpstr>
      <vt:lpstr>Facet</vt:lpstr>
      <vt:lpstr>PowerPoint Presentation</vt:lpstr>
      <vt:lpstr>Các thành viên Team members</vt:lpstr>
      <vt:lpstr>PowerPoint Presentation</vt:lpstr>
      <vt:lpstr>NỘI DUNG CHÍNH</vt:lpstr>
      <vt:lpstr>PHẦN 1 Tổng Quan Về VNC</vt:lpstr>
      <vt:lpstr>GIỚI THIỆU VỀ VNC</vt:lpstr>
      <vt:lpstr>LỊCH SỬ HÌNH THÀNH</vt:lpstr>
      <vt:lpstr>HOẠT ĐỘNG</vt:lpstr>
      <vt:lpstr>Ưu Điểm Của VNC </vt:lpstr>
      <vt:lpstr>Giao Thức RFP </vt:lpstr>
      <vt:lpstr>Quá Trình Hoạt Động Giao Thức RFP </vt:lpstr>
      <vt:lpstr>Tổng Quan Về RealVNC</vt:lpstr>
      <vt:lpstr>GIỚI THIỆU VỀ REALVNC</vt:lpstr>
      <vt:lpstr>Tính đơn giản của VNC  </vt:lpstr>
      <vt:lpstr>Tính linh hoạt của VNC  </vt:lpstr>
      <vt:lpstr>Đảm bảo an toàn bảo mật cao</vt:lpstr>
      <vt:lpstr>Tính năng chính </vt:lpstr>
      <vt:lpstr>Tính năng chính </vt:lpstr>
      <vt:lpstr>PowerPoint Presentation</vt:lpstr>
      <vt:lpstr> Các công cụ được sử dụng </vt:lpstr>
      <vt:lpstr>Quá trình triển khai  </vt:lpstr>
      <vt:lpstr>Tài liệu tham khảo</vt:lpstr>
      <vt:lpstr>Cảm ơn các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TechCare</dc:creator>
  <cp:lastModifiedBy>Windows User</cp:lastModifiedBy>
  <cp:revision>66</cp:revision>
  <dcterms:created xsi:type="dcterms:W3CDTF">2021-01-01T05:46:59Z</dcterms:created>
  <dcterms:modified xsi:type="dcterms:W3CDTF">2021-01-22T12:31:04Z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2018-04-24T00:00:00Z</vt:filetime>
  </property>
  <property fmtid="{D5CDD505-2E9C-101B-9397-08002B2CF9AE}" pid="3" name="Creator">
    <vt:lpwstr>Microsoft® PowerPoint® 2013</vt:lpwstr>
  </property>
  <property fmtid="{D5CDD505-2E9C-101B-9397-08002B2CF9AE}" pid="4" name="LastSaved">
    <vt:filetime>2021-01-01T00:00:00Z</vt:filetime>
  </property>
</Properties>
</file>