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94" r:id="rId16"/>
    <p:sldId id="295" r:id="rId17"/>
    <p:sldId id="281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2A9365-9CE0-104E-970E-A310ABE87EEC}">
          <p14:sldIdLst>
            <p14:sldId id="257"/>
            <p14:sldId id="258"/>
          </p14:sldIdLst>
        </p14:section>
        <p14:section name="授课" id="{D64D61CB-54E2-7246-B5E0-B2EC2E402460}">
          <p14:sldIdLst>
            <p14:sldId id="282"/>
            <p14:sldId id="284"/>
            <p14:sldId id="285"/>
            <p14:sldId id="286"/>
            <p14:sldId id="287"/>
            <p14:sldId id="288"/>
            <p14:sldId id="283"/>
          </p14:sldIdLst>
        </p14:section>
        <p14:section name="课后" id="{8B9DFC57-2A17-0D4A-B37E-0AB4A62AF21F}">
          <p14:sldIdLst>
            <p14:sldId id="289"/>
            <p14:sldId id="290"/>
            <p14:sldId id="292"/>
            <p14:sldId id="291"/>
            <p14:sldId id="294"/>
          </p14:sldIdLst>
        </p14:section>
        <p14:section name="进阶" id="{0616AA99-AA87-364F-8151-825CA5D6DBA2}">
          <p14:sldIdLst>
            <p14:sldId id="295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81" d="100"/>
          <a:sy n="81" d="100"/>
        </p:scale>
        <p:origin x="-12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851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</a:ln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  <a:endParaRPr lang="en-US" altLang="zh-CN" sz="2400" b="1" dirty="0">
              <a:solidFill>
                <a:srgbClr val="DF333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3939"/>
            <a:ext cx="7772400" cy="3039975"/>
          </a:xfrm>
        </p:spPr>
        <p:txBody>
          <a:bodyPr/>
          <a:lstStyle/>
          <a:p>
            <a:r>
              <a:rPr lang="zh-CN" altLang="en-US" b="1" dirty="0" smtClean="0"/>
              <a:t>常见的</a:t>
            </a:r>
            <a:r>
              <a:rPr lang="en-US" altLang="zh-CN" b="1" dirty="0" smtClean="0"/>
              <a:t>ListView(</a:t>
            </a:r>
            <a:r>
              <a:rPr lang="zh-CN" altLang="en-US" b="1" dirty="0" smtClean="0"/>
              <a:t>列表界面</a:t>
            </a:r>
            <a:r>
              <a:rPr lang="en-US" altLang="zh-CN" b="1" dirty="0" smtClean="0"/>
              <a:t>)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888" y="3762939"/>
            <a:ext cx="343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林伟兵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QQ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3322537124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632974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BaseAdapter</a:t>
            </a:r>
            <a:endParaRPr kumimoji="1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90900" y="1952625"/>
            <a:ext cx="57531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965" y="1662113"/>
            <a:ext cx="21526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554540"/>
            <a:ext cx="228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BaseAdapter</a:t>
            </a:r>
            <a:endParaRPr kumimoji="1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2339" y="2006844"/>
            <a:ext cx="7667257" cy="411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1234627"/>
            <a:ext cx="6867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当需要在两个跨越度较大的类中进行数据传递的时候，可以使用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tag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属性，</a:t>
            </a:r>
            <a:endParaRPr lang="en-US" altLang="zh-CN" sz="16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它允许使用传递一个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Object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对象。这在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BaseAdapter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中频繁使用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</a:rPr>
              <a:t>.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3939"/>
            <a:ext cx="7772400" cy="3039975"/>
          </a:xfrm>
        </p:spPr>
        <p:txBody>
          <a:bodyPr/>
          <a:lstStyle/>
          <a:p>
            <a:r>
              <a:rPr lang="en-US" altLang="zh-CN" b="1" dirty="0" smtClean="0"/>
              <a:t>ListView</a:t>
            </a:r>
            <a:r>
              <a:rPr lang="zh-CN" altLang="en-US" b="1" dirty="0" smtClean="0"/>
              <a:t>样式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监听器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888" y="3762939"/>
            <a:ext cx="343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林伟兵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QQ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3322537124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585317"/>
            <a:ext cx="228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ListView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样式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62708" y="865674"/>
            <a:ext cx="7983415" cy="5092065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1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设置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listview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Item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之间的横线 颜色和高度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android:divider=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#8E8E8E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android:dividerHeight=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1px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设置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ListView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选择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Item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的高亮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android:listSelector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@android:color/transparent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3  </a:t>
            </a:r>
            <a:r>
              <a:rPr lang="en-US" altLang="zh-CN" sz="2000" dirty="0" smtClean="0">
                <a:solidFill>
                  <a:srgbClr val="0070C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android:scrollingCache="false“</a:t>
            </a:r>
            <a:endParaRPr lang="en-US" altLang="zh-CN" sz="2000" dirty="0" smtClean="0">
              <a:solidFill>
                <a:srgbClr val="0070C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70C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    android:cacheColorHint=”#0000”</a:t>
            </a:r>
            <a:endParaRPr lang="en-US" altLang="zh-CN" sz="2000" dirty="0" smtClean="0">
              <a:solidFill>
                <a:srgbClr val="0070C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listview</a:t>
            </a:r>
            <a:r>
              <a:rPr lang="zh-CN" altLang="en-US" sz="20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在拖动的时候背景图片消失变成黑色背景。等到拖动完毕我们自己的背景图片才显示出来。</a:t>
            </a:r>
            <a:endParaRPr lang="zh-CN" altLang="en-US" sz="20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宋体" pitchFamily="2" charset="-122"/>
                <a:sym typeface="+mn-ea"/>
              </a:rPr>
              <a:t>4</a:t>
            </a:r>
            <a:r>
              <a:rPr lang="zh-CN" altLang="zh-CN" sz="2000" dirty="0" smtClean="0">
                <a:ln>
                  <a:noFill/>
                </a:ln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listview</a:t>
            </a:r>
            <a:r>
              <a:rPr lang="zh-CN" altLang="en-US" sz="2000" dirty="0" smtClean="0">
                <a:sym typeface="+mn-ea"/>
              </a:rPr>
              <a:t>的上边和下边有黑色的阴影</a:t>
            </a:r>
            <a:endParaRPr lang="en-US" altLang="zh-CN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android:fadingEdge="none“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宋体" pitchFamily="2" charset="-122"/>
                <a:sym typeface="+mn-ea"/>
              </a:rPr>
              <a:t>5 </a:t>
            </a:r>
            <a:r>
              <a:rPr lang="en-US" altLang="zh-CN" sz="2000" dirty="0" smtClean="0">
                <a:sym typeface="+mn-ea"/>
              </a:rPr>
              <a:t>scrollbars</a:t>
            </a:r>
            <a:r>
              <a:rPr lang="zh-CN" altLang="en-US" sz="2000" dirty="0" smtClean="0">
                <a:sym typeface="+mn-ea"/>
              </a:rPr>
              <a:t>属性，作用是隐藏</a:t>
            </a:r>
            <a:r>
              <a:rPr lang="en-US" altLang="zh-CN" sz="2000" dirty="0" smtClean="0">
                <a:sym typeface="+mn-ea"/>
              </a:rPr>
              <a:t>listView</a:t>
            </a:r>
            <a:r>
              <a:rPr lang="zh-CN" altLang="en-US" sz="2000" dirty="0" smtClean="0">
                <a:sym typeface="+mn-ea"/>
              </a:rPr>
              <a:t>的滚动条</a:t>
            </a:r>
            <a:endParaRPr lang="en-US" altLang="zh-CN" sz="20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android:scrollbars="none“</a:t>
            </a:r>
            <a:endParaRPr lang="en-US" altLang="zh-CN" sz="20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585317"/>
            <a:ext cx="497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ListView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监听器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OnItemClickListener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1513" y="1776413"/>
            <a:ext cx="78009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585317"/>
            <a:ext cx="452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ListView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监听器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OnScrollListener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071" y="1502386"/>
            <a:ext cx="90487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3939"/>
            <a:ext cx="7772400" cy="303997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谢谢观赏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888" y="3762939"/>
            <a:ext cx="343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林伟兵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QQ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3322537124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750276" y="538892"/>
            <a:ext cx="281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常见的列表界面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961291" y="1171614"/>
            <a:ext cx="7678615" cy="292387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 smtClean="0">
                <a:solidFill>
                  <a:srgbClr val="222222"/>
                </a:solidFill>
                <a:latin typeface="Arial" pitchFamily="34" charset="0"/>
                <a:ea typeface="Roboto"/>
                <a:cs typeface="宋体" pitchFamily="2" charset="-122"/>
              </a:rPr>
              <a:t>ListView is a view group that displays a list of scrollable items. The list items are automatically inserted to the list using an Adapter that pulls content from a source such as an array or database query and converts each item result into a view that's placed into the list.</a:t>
            </a:r>
            <a:endParaRPr lang="en-US" altLang="zh-CN" i="1" dirty="0" smtClean="0">
              <a:solidFill>
                <a:srgbClr val="222222"/>
              </a:solidFill>
              <a:latin typeface="Arial" pitchFamily="34" charset="0"/>
              <a:ea typeface="Roboto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i="1" dirty="0" smtClean="0">
              <a:solidFill>
                <a:srgbClr val="222222"/>
              </a:solidFill>
              <a:latin typeface="Arial" pitchFamily="34" charset="0"/>
              <a:ea typeface="Roboto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222222"/>
                </a:solidFill>
                <a:latin typeface="+mn-ea"/>
                <a:cs typeface="宋体" pitchFamily="2" charset="-122"/>
              </a:rPr>
              <a:t>ListView </a:t>
            </a:r>
            <a:r>
              <a:rPr lang="zh-CN" altLang="en-US" dirty="0" smtClean="0">
                <a:solidFill>
                  <a:srgbClr val="222222"/>
                </a:solidFill>
                <a:latin typeface="+mn-ea"/>
                <a:cs typeface="宋体" pitchFamily="2" charset="-122"/>
              </a:rPr>
              <a:t>是一个显示一系列可滑动列表子项的数组。列表子项通过</a:t>
            </a:r>
            <a:r>
              <a:rPr lang="en-US" altLang="zh-CN" dirty="0" smtClean="0">
                <a:solidFill>
                  <a:srgbClr val="222222"/>
                </a:solidFill>
                <a:latin typeface="+mn-ea"/>
                <a:cs typeface="宋体" pitchFamily="2" charset="-122"/>
              </a:rPr>
              <a:t>Adapter</a:t>
            </a:r>
            <a:r>
              <a:rPr lang="zh-CN" altLang="en-US" dirty="0" smtClean="0">
                <a:solidFill>
                  <a:srgbClr val="222222"/>
                </a:solidFill>
                <a:latin typeface="+mn-ea"/>
                <a:cs typeface="宋体" pitchFamily="2" charset="-122"/>
              </a:rPr>
              <a:t>对象将来自队列或者数据库的源数据 自动插入并展示到列表界面中。</a:t>
            </a:r>
            <a:endParaRPr lang="en-US" altLang="zh-CN" dirty="0" smtClean="0">
              <a:solidFill>
                <a:srgbClr val="222222"/>
              </a:solidFill>
              <a:latin typeface="+mn-ea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0679" y="3285392"/>
            <a:ext cx="3790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750276" y="538892"/>
            <a:ext cx="281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常见的列表界面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5844" name="Picture 4" descr="C:\Users\Administrator\Desktop\Day3_2\资料\图片\大众点评0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24384" y="1439008"/>
            <a:ext cx="2263287" cy="3974034"/>
          </a:xfrm>
          <a:prstGeom prst="rect">
            <a:avLst/>
          </a:prstGeom>
          <a:noFill/>
        </p:spPr>
      </p:pic>
      <p:pic>
        <p:nvPicPr>
          <p:cNvPr id="35845" name="Picture 5" descr="C:\Users\Administrator\Desktop\Day3_2\资料\图片\大众点评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687" y="1450732"/>
            <a:ext cx="2257252" cy="39740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841803">
            <a:off x="2205494" y="3120479"/>
            <a:ext cx="4837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n>
                  <a:solidFill>
                    <a:srgbClr val="FF0000">
                      <a:alpha val="34000"/>
                    </a:srgbClr>
                  </a:solidFill>
                </a:ln>
                <a:solidFill>
                  <a:srgbClr val="FF0000">
                    <a:alpha val="53000"/>
                  </a:srgbClr>
                </a:solidFill>
              </a:rPr>
              <a:t>大众点评</a:t>
            </a:r>
            <a:endParaRPr lang="zh-CN" altLang="en-US" sz="4400" dirty="0">
              <a:ln>
                <a:solidFill>
                  <a:srgbClr val="FF0000">
                    <a:alpha val="34000"/>
                  </a:srgbClr>
                </a:solidFill>
              </a:ln>
              <a:solidFill>
                <a:srgbClr val="FF0000">
                  <a:alpha val="53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750276" y="538892"/>
            <a:ext cx="281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常见的列表界面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6866" name="Picture 2" descr="C:\Users\Administrator\Desktop\Day3_2\资料\图片\股票0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687" y="1462225"/>
            <a:ext cx="2250344" cy="3951308"/>
          </a:xfrm>
          <a:prstGeom prst="rect">
            <a:avLst/>
          </a:prstGeom>
          <a:noFill/>
        </p:spPr>
      </p:pic>
      <p:pic>
        <p:nvPicPr>
          <p:cNvPr id="36867" name="Picture 3" descr="C:\Users\Administrator\Desktop\Day3_2\资料\图片\股票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383" y="1450503"/>
            <a:ext cx="2297667" cy="396303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841803">
            <a:off x="2205494" y="3120479"/>
            <a:ext cx="4837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n>
                  <a:solidFill>
                    <a:srgbClr val="FFC000">
                      <a:alpha val="34000"/>
                    </a:srgbClr>
                  </a:solidFill>
                </a:ln>
                <a:solidFill>
                  <a:srgbClr val="FFC000">
                    <a:alpha val="53000"/>
                  </a:srgbClr>
                </a:solidFill>
              </a:rPr>
              <a:t>东方财富网</a:t>
            </a:r>
            <a:endParaRPr lang="zh-CN" altLang="en-US" sz="4400" dirty="0">
              <a:ln>
                <a:solidFill>
                  <a:srgbClr val="FFC000">
                    <a:alpha val="34000"/>
                  </a:srgbClr>
                </a:solidFill>
              </a:ln>
              <a:solidFill>
                <a:srgbClr val="FFC000">
                  <a:alpha val="53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750276" y="538892"/>
            <a:ext cx="281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常见的列表界面</a:t>
            </a:r>
            <a:endParaRPr kumimoji="1"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7890" name="Picture 2" descr="C:\Users\Administrator\Desktop\Day3_2\资料\图片\支付宝0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687" y="1462225"/>
            <a:ext cx="2273790" cy="3951308"/>
          </a:xfrm>
          <a:prstGeom prst="rect">
            <a:avLst/>
          </a:prstGeom>
          <a:noFill/>
        </p:spPr>
      </p:pic>
      <p:pic>
        <p:nvPicPr>
          <p:cNvPr id="37891" name="Picture 3" descr="C:\Users\Administrator\Desktop\Day3_2\资料\图片\支付宝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383" y="1450503"/>
            <a:ext cx="2233136" cy="396303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841803">
            <a:off x="2041372" y="3120479"/>
            <a:ext cx="4837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n>
                  <a:solidFill>
                    <a:srgbClr val="00B0F0">
                      <a:alpha val="34000"/>
                    </a:srgbClr>
                  </a:solidFill>
                </a:ln>
                <a:solidFill>
                  <a:srgbClr val="00B0F0">
                    <a:alpha val="53000"/>
                  </a:srgbClr>
                </a:solidFill>
              </a:rPr>
              <a:t>支付宝</a:t>
            </a:r>
            <a:endParaRPr lang="zh-CN" altLang="en-US" sz="4400" dirty="0">
              <a:ln>
                <a:solidFill>
                  <a:srgbClr val="00B0F0">
                    <a:alpha val="34000"/>
                  </a:srgbClr>
                </a:solidFill>
              </a:ln>
              <a:solidFill>
                <a:srgbClr val="00B0F0">
                  <a:alpha val="53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73939"/>
            <a:ext cx="7772400" cy="3039975"/>
          </a:xfrm>
        </p:spPr>
        <p:txBody>
          <a:bodyPr/>
          <a:lstStyle/>
          <a:p>
            <a:r>
              <a:rPr lang="en-US" altLang="zh-CN" b="1" dirty="0" smtClean="0"/>
              <a:t>ListView</a:t>
            </a:r>
            <a:r>
              <a:rPr lang="zh-CN" altLang="en-US" b="1" dirty="0" smtClean="0"/>
              <a:t>适配器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888" y="3762939"/>
            <a:ext cx="343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林伟兵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QQ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3322537124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789841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ArrayAdapter</a:t>
            </a:r>
            <a:endParaRPr kumimoji="1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8555" y="2122119"/>
            <a:ext cx="8382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632974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SimpleAdapter</a:t>
            </a:r>
            <a:endParaRPr kumimoji="1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0683" y="3621333"/>
            <a:ext cx="8117132" cy="2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683" y="1314085"/>
            <a:ext cx="76295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>
            <a:spLocks noGrp="1"/>
          </p:cNvSpPr>
          <p:nvPr>
            <p:ph type="ctrTitle"/>
          </p:nvPr>
        </p:nvSpPr>
        <p:spPr>
          <a:xfrm>
            <a:off x="293076" y="632974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BaseAdapter</a:t>
            </a:r>
            <a:endParaRPr kumimoji="1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2708" y="1858476"/>
            <a:ext cx="8214468" cy="341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0</TotalTime>
  <Words>1078</Words>
  <Application>WPS 演示</Application>
  <PresentationFormat>全屏显示(4:3)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小码哥2015</vt:lpstr>
      <vt:lpstr>常见的ListView(列表界面)</vt:lpstr>
      <vt:lpstr>常见的列表界面</vt:lpstr>
      <vt:lpstr>常见的列表界面</vt:lpstr>
      <vt:lpstr>常见的列表界面</vt:lpstr>
      <vt:lpstr>常见的列表界面</vt:lpstr>
      <vt:lpstr>ListView适配器</vt:lpstr>
      <vt:lpstr>ArrayAdapter</vt:lpstr>
      <vt:lpstr>SimpleAdapter</vt:lpstr>
      <vt:lpstr>BaseAdapter</vt:lpstr>
      <vt:lpstr>BaseAdapter</vt:lpstr>
      <vt:lpstr>BaseAdapter</vt:lpstr>
      <vt:lpstr>ListView样式&amp;监听器</vt:lpstr>
      <vt:lpstr>ListView样式</vt:lpstr>
      <vt:lpstr>ListView监听器OnItemClickListener</vt:lpstr>
      <vt:lpstr>ListView监听器OnScrollListener</vt:lpstr>
      <vt:lpstr>谢谢观赏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Administrator</cp:lastModifiedBy>
  <cp:revision>865</cp:revision>
  <dcterms:created xsi:type="dcterms:W3CDTF">2013-07-22T07:36:00Z</dcterms:created>
  <dcterms:modified xsi:type="dcterms:W3CDTF">2016-05-12T01:47:01Z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