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Batsman_strike_rate_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Batsman_avg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boundries_batsma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bowler_best_econom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bowling_S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all_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SQL%20files\Project_sql\wicketkeeper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Batsman_strike_rate_2!$B$1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Batsman_strike_rate_2!$A$2:$A$11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Batsman_strike_rate_2!$B$2:$B$11</c:f>
              <c:numCache>
                <c:formatCode>General</c:formatCode>
                <c:ptCount val="10"/>
                <c:pt idx="0">
                  <c:v>172</c:v>
                </c:pt>
                <c:pt idx="1">
                  <c:v>155.66999999999999</c:v>
                </c:pt>
                <c:pt idx="2">
                  <c:v>150.38999999999999</c:v>
                </c:pt>
                <c:pt idx="3">
                  <c:v>148.83000000000001</c:v>
                </c:pt>
                <c:pt idx="4">
                  <c:v>148.57</c:v>
                </c:pt>
                <c:pt idx="5">
                  <c:v>148.56</c:v>
                </c:pt>
                <c:pt idx="6">
                  <c:v>146.82</c:v>
                </c:pt>
                <c:pt idx="7">
                  <c:v>144.76</c:v>
                </c:pt>
                <c:pt idx="8">
                  <c:v>143.47</c:v>
                </c:pt>
                <c:pt idx="9">
                  <c:v>142.79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4-45CA-815D-B61245BB6C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95603392"/>
        <c:axId val="1593555632"/>
      </c:barChart>
      <c:catAx>
        <c:axId val="159560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555632"/>
        <c:crosses val="autoZero"/>
        <c:auto val="1"/>
        <c:lblAlgn val="ctr"/>
        <c:lblOffset val="100"/>
        <c:noMultiLvlLbl val="0"/>
      </c:catAx>
      <c:valAx>
        <c:axId val="159355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0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Batsman_avg_2!$B$1</c:f>
              <c:strCache>
                <c:ptCount val="1"/>
                <c:pt idx="0">
                  <c:v>batting_average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Batsman_avg_2!$A$2:$A$11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Batsman_avg_2!$B$2:$B$11</c:f>
              <c:numCache>
                <c:formatCode>General</c:formatCode>
                <c:ptCount val="10"/>
                <c:pt idx="0">
                  <c:v>42.69</c:v>
                </c:pt>
                <c:pt idx="1">
                  <c:v>42.54</c:v>
                </c:pt>
                <c:pt idx="2">
                  <c:v>41.7</c:v>
                </c:pt>
                <c:pt idx="3">
                  <c:v>41.41</c:v>
                </c:pt>
                <c:pt idx="4">
                  <c:v>41.14</c:v>
                </c:pt>
                <c:pt idx="5">
                  <c:v>41</c:v>
                </c:pt>
                <c:pt idx="6">
                  <c:v>39.96</c:v>
                </c:pt>
                <c:pt idx="7">
                  <c:v>39.49</c:v>
                </c:pt>
                <c:pt idx="8">
                  <c:v>38.700000000000003</c:v>
                </c:pt>
                <c:pt idx="9">
                  <c:v>38.020000000000003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0-4010-B550-8A4F44452A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62477024"/>
        <c:axId val="1865127152"/>
      </c:barChart>
      <c:catAx>
        <c:axId val="1862477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127152"/>
        <c:crosses val="autoZero"/>
        <c:auto val="1"/>
        <c:lblAlgn val="ctr"/>
        <c:lblOffset val="100"/>
        <c:noMultiLvlLbl val="0"/>
      </c:catAx>
      <c:valAx>
        <c:axId val="186512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4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boundries_batsman!$B$1</c:f>
              <c:strCache>
                <c:ptCount val="1"/>
                <c:pt idx="0">
                  <c:v>boundary_runs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boundries_batsman!$A$2:$A$11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SK Raina</c:v>
                </c:pt>
                <c:pt idx="4">
                  <c:v>RG Sharma</c:v>
                </c:pt>
                <c:pt idx="5">
                  <c:v>S Dhawan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MS Dhoni</c:v>
                </c:pt>
              </c:strCache>
            </c:strRef>
          </c:cat>
          <c:val>
            <c:numRef>
              <c:f>boundries_batsman!$B$2:$B$11</c:f>
              <c:numCache>
                <c:formatCode>General</c:formatCode>
                <c:ptCount val="10"/>
                <c:pt idx="0">
                  <c:v>3630</c:v>
                </c:pt>
                <c:pt idx="1">
                  <c:v>3228</c:v>
                </c:pt>
                <c:pt idx="2">
                  <c:v>3210</c:v>
                </c:pt>
                <c:pt idx="3">
                  <c:v>3136</c:v>
                </c:pt>
                <c:pt idx="4">
                  <c:v>3116</c:v>
                </c:pt>
                <c:pt idx="5">
                  <c:v>3018</c:v>
                </c:pt>
                <c:pt idx="6">
                  <c:v>2970</c:v>
                </c:pt>
                <c:pt idx="7">
                  <c:v>2794</c:v>
                </c:pt>
                <c:pt idx="8">
                  <c:v>2644</c:v>
                </c:pt>
                <c:pt idx="9">
                  <c:v>2548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3-4289-8C7E-24CDA38468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7352831"/>
        <c:axId val="183095407"/>
      </c:barChart>
      <c:catAx>
        <c:axId val="187352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95407"/>
        <c:crosses val="autoZero"/>
        <c:auto val="1"/>
        <c:lblAlgn val="ctr"/>
        <c:lblOffset val="100"/>
        <c:noMultiLvlLbl val="0"/>
      </c:catAx>
      <c:valAx>
        <c:axId val="183095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5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bowler_best_economy!$B$1</c:f>
              <c:strCache>
                <c:ptCount val="1"/>
                <c:pt idx="0">
                  <c:v>economy_rate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bowler_best_economy!$A$2:$A$11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bowler_best_economy!$B$2:$B$11</c:f>
              <c:numCache>
                <c:formatCode>General</c:formatCode>
                <c:ptCount val="10"/>
                <c:pt idx="0">
                  <c:v>6.33422818791946</c:v>
                </c:pt>
                <c:pt idx="1">
                  <c:v>6.6469989827060001</c:v>
                </c:pt>
                <c:pt idx="2">
                  <c:v>6.6772352568167399</c:v>
                </c:pt>
                <c:pt idx="3">
                  <c:v>6.7697715289982403</c:v>
                </c:pt>
                <c:pt idx="4">
                  <c:v>6.7736699729485998</c:v>
                </c:pt>
                <c:pt idx="5">
                  <c:v>6.8158640226628799</c:v>
                </c:pt>
                <c:pt idx="6">
                  <c:v>6.8331210191082796</c:v>
                </c:pt>
                <c:pt idx="7">
                  <c:v>6.8909090909090898</c:v>
                </c:pt>
                <c:pt idx="8">
                  <c:v>6.9224259520451303</c:v>
                </c:pt>
                <c:pt idx="9">
                  <c:v>6.9914821124361097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6-4351-97EF-C4A98B2681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6661632"/>
        <c:axId val="604337280"/>
      </c:barChart>
      <c:catAx>
        <c:axId val="60666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Bowlers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337280"/>
        <c:crosses val="autoZero"/>
        <c:auto val="1"/>
        <c:lblAlgn val="ctr"/>
        <c:lblOffset val="100"/>
        <c:noMultiLvlLbl val="0"/>
      </c:catAx>
      <c:valAx>
        <c:axId val="60433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Economy</a:t>
                </a:r>
                <a:r>
                  <a:rPr lang="en-IN" baseline="0"/>
                  <a:t> rate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6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bowling_SR!$B$1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bowling_SR!$A$2:$A$11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bowling_SR!$B$2:$B$11</c:f>
              <c:numCache>
                <c:formatCode>General</c:formatCode>
                <c:ptCount val="10"/>
                <c:pt idx="0">
                  <c:v>13.77</c:v>
                </c:pt>
                <c:pt idx="1">
                  <c:v>15.79</c:v>
                </c:pt>
                <c:pt idx="2">
                  <c:v>16.13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A-46B3-942A-D273A366D9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19095424"/>
        <c:axId val="2021772896"/>
      </c:barChart>
      <c:catAx>
        <c:axId val="2019095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Bowlers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772896"/>
        <c:crosses val="autoZero"/>
        <c:auto val="1"/>
        <c:lblAlgn val="ctr"/>
        <c:lblOffset val="100"/>
        <c:noMultiLvlLbl val="0"/>
      </c:catAx>
      <c:valAx>
        <c:axId val="202177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Bowling</a:t>
                </a:r>
                <a:r>
                  <a:rPr lang="en-IN" baseline="0"/>
                  <a:t> Strike Rate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09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All-Rounders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all_rounder!$B$1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all_rounder!$B$2:$B$11</c:f>
              <c:numCache>
                <c:formatCode>General</c:formatCode>
                <c:ptCount val="10"/>
                <c:pt idx="0">
                  <c:v>172</c:v>
                </c:pt>
                <c:pt idx="1">
                  <c:v>155.66999999999999</c:v>
                </c:pt>
                <c:pt idx="2">
                  <c:v>150.38999999999999</c:v>
                </c:pt>
                <c:pt idx="3">
                  <c:v>148.57</c:v>
                </c:pt>
                <c:pt idx="4">
                  <c:v>143.47</c:v>
                </c:pt>
                <c:pt idx="5">
                  <c:v>142.79</c:v>
                </c:pt>
                <c:pt idx="6">
                  <c:v>137.55000000000001</c:v>
                </c:pt>
                <c:pt idx="7">
                  <c:v>137.51</c:v>
                </c:pt>
                <c:pt idx="8">
                  <c:v>136.99</c:v>
                </c:pt>
                <c:pt idx="9">
                  <c:v>134.13999999999999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D-409B-8C7E-574E48AB01FB}"/>
            </c:ext>
          </c:extLst>
        </c:ser>
        <c:ser>
          <c:idx val="1"/>
          <c:order val="1"/>
          <c:tx>
            <c:strRef>
              <c:f>all_rounder!$C$1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all_rounder!$C$2:$C$11</c:f>
              <c:numCache>
                <c:formatCode>General</c:formatCode>
                <c:ptCount val="10"/>
                <c:pt idx="0">
                  <c:v>19.440000000000001</c:v>
                </c:pt>
                <c:pt idx="1">
                  <c:v>22.24</c:v>
                </c:pt>
                <c:pt idx="2">
                  <c:v>21.76</c:v>
                </c:pt>
                <c:pt idx="3">
                  <c:v>29.37</c:v>
                </c:pt>
                <c:pt idx="4">
                  <c:v>23.57</c:v>
                </c:pt>
                <c:pt idx="5">
                  <c:v>32.44</c:v>
                </c:pt>
                <c:pt idx="6">
                  <c:v>27.89</c:v>
                </c:pt>
                <c:pt idx="7">
                  <c:v>28.19</c:v>
                </c:pt>
                <c:pt idx="8">
                  <c:v>21.26</c:v>
                </c:pt>
                <c:pt idx="9">
                  <c:v>23.23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D-409B-8C7E-574E48AB01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5814016"/>
        <c:axId val="186522912"/>
      </c:barChart>
      <c:catAx>
        <c:axId val="18581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22912"/>
        <c:crosses val="autoZero"/>
        <c:auto val="1"/>
        <c:lblAlgn val="ctr"/>
        <c:lblOffset val="100"/>
        <c:noMultiLvlLbl val="0"/>
      </c:catAx>
      <c:valAx>
        <c:axId val="18652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r>
              <a:rPr lang="en-US"/>
              <a:t>Wicketkeepers_strike_rate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wicketkeepers!$B$1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wicketkeepers!$A$2:$A$11</c:f>
              <c:strCache>
                <c:ptCount val="10"/>
                <c:pt idx="0">
                  <c:v>AB de Villiers</c:v>
                </c:pt>
                <c:pt idx="1">
                  <c:v>RR Pant</c:v>
                </c:pt>
                <c:pt idx="2">
                  <c:v>JC Buttler</c:v>
                </c:pt>
                <c:pt idx="3">
                  <c:v>JM Bairstow</c:v>
                </c:pt>
                <c:pt idx="4">
                  <c:v>Ishan Kishan</c:v>
                </c:pt>
                <c:pt idx="5">
                  <c:v>AC Gilchrist</c:v>
                </c:pt>
                <c:pt idx="6">
                  <c:v>KL Rahul</c:v>
                </c:pt>
                <c:pt idx="7">
                  <c:v>MS Dhoni</c:v>
                </c:pt>
                <c:pt idx="8">
                  <c:v>SV Samson</c:v>
                </c:pt>
                <c:pt idx="9">
                  <c:v>Q de Kock</c:v>
                </c:pt>
              </c:strCache>
            </c:strRef>
          </c:cat>
          <c:val>
            <c:numRef>
              <c:f>wicketkeepers!$B$2:$B$11</c:f>
              <c:numCache>
                <c:formatCode>General</c:formatCode>
                <c:ptCount val="10"/>
                <c:pt idx="0">
                  <c:v>148.56</c:v>
                </c:pt>
                <c:pt idx="1">
                  <c:v>146.82</c:v>
                </c:pt>
                <c:pt idx="2">
                  <c:v>144.76</c:v>
                </c:pt>
                <c:pt idx="3">
                  <c:v>137.15</c:v>
                </c:pt>
                <c:pt idx="4">
                  <c:v>133.52000000000001</c:v>
                </c:pt>
                <c:pt idx="5">
                  <c:v>133.05000000000001</c:v>
                </c:pt>
                <c:pt idx="6">
                  <c:v>133.02000000000001</c:v>
                </c:pt>
                <c:pt idx="7">
                  <c:v>132.61000000000001</c:v>
                </c:pt>
                <c:pt idx="8">
                  <c:v>131.16999999999999</c:v>
                </c:pt>
                <c:pt idx="9">
                  <c:v>130.69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D-4D2A-99AC-6C54E2C1E3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5815456"/>
        <c:axId val="196018272"/>
      </c:barChart>
      <c:catAx>
        <c:axId val="185815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wicketkeepers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18272"/>
        <c:crosses val="autoZero"/>
        <c:auto val="1"/>
        <c:lblAlgn val="ctr"/>
        <c:lblOffset val="100"/>
        <c:noMultiLvlLbl val="0"/>
      </c:catAx>
      <c:valAx>
        <c:axId val="1960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4E80-6636-BB4C-4FBE-4BDFC4B1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DD9D-65E1-3C02-C7A3-6C76A035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B90E-5500-1089-E378-7AB3E55E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8002-CD8C-B1FA-2469-C55B23B6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8F98-2BE5-49C0-2478-4A3BD42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5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15B-0625-B9A3-C164-E031DFB8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42248-6BCF-B81B-A501-59ECF86E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BDDA-378B-F135-897B-AF4C9632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88A5-0BAD-FB78-9F29-919EDE9D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D365-7358-2709-E51C-177F0133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1328B-34DD-A009-6FB2-DF0081EC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39D4-FC09-953E-4BD6-FFC719AD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79AD-A2D1-E52E-8874-2944E9E8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D726-7B1E-72F3-1E75-D011DF19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89EF-8650-D626-C7C6-50511190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E348-0C35-92F2-742D-28BC39B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CE16-54C9-4B61-FDCE-E3AD3576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AEDC-B482-E462-F8D6-9097A4C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8DC7-6304-5A0F-4656-A4399250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563B-6377-758F-0145-569001A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AD2-BDD1-B3A4-629D-6448C1D6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ABE3-BFFE-668E-FEBF-6369BAB2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C3DA-C136-92A9-A82A-56BFB83C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6DB2-8078-C87E-7750-D7BCEA9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832C-98C4-AB24-1573-D2FFE841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4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F35-0000-FE4A-352F-56B30AE3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2665-6C03-DA92-2664-A512AA76A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6D3D-970E-973A-00EB-664FE02D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3053-D501-8210-0489-B918053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3841-CA8D-C256-2E01-FE337F25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DD4E-6F64-7318-09AF-8785F039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6A79-A4F7-5D4E-6EA5-E9F827FF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2B50-9BD2-5856-19A6-06ABE399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ED16-6745-E314-D155-37BDF506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76FA5-4663-9626-E0FF-C519BA593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D9F-BFE2-2D7D-601E-5C45B54CD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79EE5-44A8-C3D5-EE01-9B6F1BFE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55251-90B4-2F69-911F-F065B1A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4DFBB-3912-4FAA-33F4-8AABD5F6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C7BF-B833-2FE7-9BB5-4F594E07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5ED80-12CD-BEAE-F671-B89CB839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1B7A9-3084-C7DC-5701-E897E65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7CCB-29D9-B6A0-2AE5-E976FF2F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FB546-AF27-0FC8-7A4C-635337AB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DB934-9100-95F5-57C6-B9E0F228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35C66-6701-B6A8-705A-46A920CA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1371-93AC-BA98-B012-C532EB89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34CC-35A4-4D26-3AF9-50772D8A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CF31-A01B-1FFB-3ABD-2B9BF212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CAC0-753A-09AD-0CAA-2A69794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8A4F-7AD5-1D86-3B89-99458E5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5EE2-776C-E122-1767-1108D90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E5C2-4607-0C29-8E1F-E2741836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31554-4575-F15C-5385-F1F76B659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5704-7360-4638-F23D-BE098938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61E3-EE3C-FABB-2B20-7C1C5A6B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8903-030A-AFA4-30B0-C4BEBCD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8C7E-D6EE-334B-B8B3-69A5AAC3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2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39086-8BB3-8649-E525-F4A67D94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F066A-212E-934B-299C-24128811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E523-8AD3-103F-2DE4-04623E2E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7644-76E6-47BB-94D1-F057805BBA97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9BD-CC7B-86F3-1069-9E988E84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AFB7-7B38-A9BB-A199-25DC6828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A90E-B881-444D-80F1-25F77A6D1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9019-12CE-4F24-FBFB-1AA0A5238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Match </a:t>
            </a:r>
            <a:r>
              <a:rPr lang="en-US" dirty="0" err="1"/>
              <a:t>postgresql</a:t>
            </a:r>
            <a:r>
              <a:rPr lang="en-US" dirty="0"/>
              <a:t>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71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E819-7BDB-6B39-1A73-220DEBA6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2. Create table deliveries_v02 with all the columns of the table ‘deliveries’ and an additional column </a:t>
            </a:r>
            <a:r>
              <a:rPr lang="en-US" sz="1800" b="1" dirty="0" err="1"/>
              <a:t>ball_result</a:t>
            </a:r>
            <a:r>
              <a:rPr lang="en-US" sz="1800" b="1" dirty="0"/>
              <a:t> containing values boundary, dot or other depending on the </a:t>
            </a:r>
            <a:r>
              <a:rPr lang="en-US" sz="1800" b="1" dirty="0" err="1"/>
              <a:t>total_run</a:t>
            </a:r>
            <a:r>
              <a:rPr lang="en-US" sz="1800" b="1" dirty="0"/>
              <a:t> (boundary for &gt;= 4, dot for 0 and other for any other number)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4B40-0C90-2ECF-462D-668DF1DA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deliveries_v02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WHEN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4 THEN 'boundary'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WHEN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THEN 'dot'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'other'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END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3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17D9-3E36-7A0E-AF02-98772A85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</a:t>
            </a:r>
            <a:r>
              <a:rPr lang="en-US" sz="2000" dirty="0"/>
              <a:t>.</a:t>
            </a:r>
            <a:r>
              <a:rPr lang="en-US" sz="2000" b="1" dirty="0"/>
              <a:t>Write a query to fetch the total number of boundaries and dot balls from the deliveries_v02 table. 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0BD5-A764-5C79-10D7-6F2D34F4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count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_v02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('boundary', 'dot')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C80E-EEA8-4FCC-824A-CFA16046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4.Write a query to fetch the total number of boundaries scored by each team from the deliveries_v02 table and order it in descending order of the number of boundaries scored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F34-6F81-D722-7827-7B336257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batting_team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boundaries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_v02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'boundary'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batting_team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boundaries desc;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69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D9C-5FD0-D323-B294-B246883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5. Write a query to fetch the total number of dot balls bowled by each team and order it in descending order of the total number of dot balls bowled.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A1E5-285D-7121-B3FE-EE5715BA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bowling_team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dot_ball_bowled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_v02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ball_result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'dot'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bowling_team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dot_ball_bowled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9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4462-6543-D799-A773-A2CB90A7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6.Write a query to fetch the total number of dismissals by dismissal kinds where dismissal kind is not NA 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71D1-D921-988A-70FB-9DF8B2E5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total_dismissals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_v02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 'NA'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85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494B-6F62-5995-BC94-6F8B620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7. Write a query to get the top 5 bowlers who conceded maximum extra runs from the deliveries table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5F4C-F961-E445-74DE-16B1E061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 sum(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conceded_extra_runs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bowler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conceded_extra_runs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5;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18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632D-299D-EF80-58AB-B83CE42E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8. Write a query to create a table named deliveries_v03 with all the columns of deliveries_v02 table and two additional column (named venue and </a:t>
            </a:r>
            <a:r>
              <a:rPr lang="en-US" sz="1800" b="1" dirty="0" err="1"/>
              <a:t>match_date</a:t>
            </a:r>
            <a:r>
              <a:rPr lang="en-US" sz="1800" b="1" dirty="0"/>
              <a:t>) of venue and date from table matches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BD20-93D9-8C20-3505-7BA0DC18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_v03 as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a.*,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b.venue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Venue,b.date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match_date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_v02 as a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join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b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a.id = b.id);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4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906D-18C0-352C-86CC-12F034BE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9. Write a query to fetch the total runs scored for each venue and order it in the descending order of total runs scored.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8A6F-FFA4-9AA4-800C-874A03D9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venue, sum(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total_runs_scored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_v03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venue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total_runs_scored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6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939-D62E-E432-415A-153B46AE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10. Write a query to fetch the year-wise total runs scored at Eden Gardens and order it in the descending order of total runs scored. 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899-8366-8D6E-DA45-9AFFA4AE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EXTRACT(YEAR FROM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Year,</a:t>
            </a: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Total_Runs_Scored_At_Eden_Gardens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_v03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Venue = 'Eden Gardens'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Year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Total_Runs_Scored_At_Eden_Gardens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3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B0A-247F-EBDD-B19D-FDE2388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batsman, round((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::numeric *100/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ball_faced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distinct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batsman,count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(CASE WHEN batsman=batsman and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extras_type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THEN 1 ELSE 0 END)over(partition by batsman)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ball_faced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sum(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)over(partition by batsman)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from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ball_faced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500  order by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 limit 10;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4DE4FFA-9821-80D5-A52F-D02BC07DF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130731"/>
              </p:ext>
            </p:extLst>
          </p:nvPr>
        </p:nvGraphicFramePr>
        <p:xfrm>
          <a:off x="838199" y="1825625"/>
          <a:ext cx="681990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1A65A-83D4-9B5C-A203-F4FA3260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10992"/>
              </p:ext>
            </p:extLst>
          </p:nvPr>
        </p:nvGraphicFramePr>
        <p:xfrm>
          <a:off x="8080374" y="1825625"/>
          <a:ext cx="3140075" cy="4351336"/>
        </p:xfrm>
        <a:graphic>
          <a:graphicData uri="http://schemas.openxmlformats.org/drawingml/2006/table">
            <a:tbl>
              <a:tblPr/>
              <a:tblGrid>
                <a:gridCol w="1692910">
                  <a:extLst>
                    <a:ext uri="{9D8B030D-6E8A-4147-A177-3AD203B41FA5}">
                      <a16:colId xmlns:a16="http://schemas.microsoft.com/office/drawing/2014/main" val="4226958323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370745534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7006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98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1097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150.39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51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148.83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0357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35502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47974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146.82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637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144.76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287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63531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0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08CE-5020-462F-72A9-C2F2CFB1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SELECT batsman,</a:t>
            </a:r>
            <a:br>
              <a:rPr lang="en-US" sz="1400" b="1" dirty="0"/>
            </a:br>
            <a:r>
              <a:rPr lang="en-US" sz="1400" b="1" dirty="0"/>
              <a:t>       CASE</a:t>
            </a:r>
            <a:br>
              <a:rPr lang="en-US" sz="1400" b="1" dirty="0"/>
            </a:br>
            <a:r>
              <a:rPr lang="en-US" sz="1400" b="1" dirty="0"/>
              <a:t>           WHEN </a:t>
            </a:r>
            <a:r>
              <a:rPr lang="en-US" sz="1400" b="1" dirty="0" err="1"/>
              <a:t>total_outs</a:t>
            </a:r>
            <a:r>
              <a:rPr lang="en-US" sz="1400" b="1" dirty="0"/>
              <a:t> &gt; 0 THEN ROUND((</a:t>
            </a:r>
            <a:r>
              <a:rPr lang="en-US" sz="1400" b="1" dirty="0" err="1"/>
              <a:t>Total_runs</a:t>
            </a:r>
            <a:r>
              <a:rPr lang="en-US" sz="1400" b="1" dirty="0"/>
              <a:t>::numeric / </a:t>
            </a:r>
            <a:r>
              <a:rPr lang="en-US" sz="1400" b="1" dirty="0" err="1"/>
              <a:t>total_outs</a:t>
            </a:r>
            <a:r>
              <a:rPr lang="en-US" sz="1400" b="1" dirty="0"/>
              <a:t>), 2)</a:t>
            </a:r>
            <a:br>
              <a:rPr lang="en-US" sz="1400" b="1" dirty="0"/>
            </a:br>
            <a:r>
              <a:rPr lang="en-US" sz="1400" b="1" dirty="0"/>
              <a:t>           ELSE 0.0</a:t>
            </a:r>
            <a:br>
              <a:rPr lang="en-US" sz="1400" b="1" dirty="0"/>
            </a:br>
            <a:r>
              <a:rPr lang="en-US" sz="1400" b="1" dirty="0"/>
              <a:t>       END AS </a:t>
            </a:r>
            <a:r>
              <a:rPr lang="en-US" sz="1400" b="1" dirty="0" err="1"/>
              <a:t>batting_average</a:t>
            </a:r>
            <a:br>
              <a:rPr lang="en-US" sz="1400" b="1" dirty="0"/>
            </a:br>
            <a:r>
              <a:rPr lang="en-US" sz="1400" b="1" dirty="0"/>
              <a:t>FROM (</a:t>
            </a:r>
            <a:br>
              <a:rPr lang="en-US" sz="1400" b="1" dirty="0"/>
            </a:br>
            <a:r>
              <a:rPr lang="en-US" sz="1400" b="1" dirty="0"/>
              <a:t>    SELECT batsman,</a:t>
            </a:r>
            <a:br>
              <a:rPr lang="en-US" sz="1400" b="1" dirty="0"/>
            </a:br>
            <a:r>
              <a:rPr lang="en-US" sz="1400" b="1" dirty="0"/>
              <a:t>           SUM(CASE WHEN </a:t>
            </a:r>
            <a:r>
              <a:rPr lang="en-US" sz="1400" b="1" dirty="0" err="1"/>
              <a:t>is_wicket</a:t>
            </a:r>
            <a:r>
              <a:rPr lang="en-US" sz="1400" b="1" dirty="0"/>
              <a:t> = 1 THEN 1 ELSE 0 END) AS </a:t>
            </a:r>
            <a:r>
              <a:rPr lang="en-US" sz="1400" b="1" dirty="0" err="1"/>
              <a:t>total_outs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   SUM(</a:t>
            </a:r>
            <a:r>
              <a:rPr lang="en-US" sz="1400" b="1" dirty="0" err="1"/>
              <a:t>batsman_runs</a:t>
            </a:r>
            <a:r>
              <a:rPr lang="en-US" sz="1400" b="1" dirty="0"/>
              <a:t>) AS </a:t>
            </a:r>
            <a:r>
              <a:rPr lang="en-US" sz="1400" b="1" dirty="0" err="1"/>
              <a:t>Total_runs</a:t>
            </a:r>
            <a:br>
              <a:rPr lang="en-US" sz="1400" b="1" dirty="0"/>
            </a:br>
            <a:r>
              <a:rPr lang="en-US" sz="1400" b="1" dirty="0"/>
              <a:t>    FROM deliveries _v03</a:t>
            </a:r>
            <a:br>
              <a:rPr lang="en-US" sz="1400" b="1" dirty="0"/>
            </a:br>
            <a:r>
              <a:rPr lang="en-US" sz="1400" b="1" dirty="0"/>
              <a:t>    GROUP BY batsman</a:t>
            </a:r>
            <a:br>
              <a:rPr lang="en-US" sz="1400" b="1" dirty="0"/>
            </a:br>
            <a:r>
              <a:rPr lang="en-US" sz="1400" b="1" dirty="0"/>
              <a:t>    HAVING COUNT(distinct id) &gt;= 28 </a:t>
            </a:r>
            <a:br>
              <a:rPr lang="en-US" sz="1400" b="1" dirty="0"/>
            </a:b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/>
              <a:t>ORDER BY </a:t>
            </a:r>
            <a:r>
              <a:rPr lang="en-US" sz="1400" b="1" dirty="0" err="1"/>
              <a:t>batting_average</a:t>
            </a:r>
            <a:r>
              <a:rPr lang="en-US" sz="1400" b="1" dirty="0"/>
              <a:t> desc limit 10;</a:t>
            </a:r>
            <a:br>
              <a:rPr lang="en-US" sz="1400" b="1" dirty="0"/>
            </a:br>
            <a:endParaRPr lang="en-IN" sz="14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D60733-3F4A-92DA-FA7C-14D35978A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24497"/>
              </p:ext>
            </p:extLst>
          </p:nvPr>
        </p:nvGraphicFramePr>
        <p:xfrm>
          <a:off x="838201" y="2962275"/>
          <a:ext cx="63246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70AF6D-73C7-9D1A-99DE-3C93781E5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07559"/>
              </p:ext>
            </p:extLst>
          </p:nvPr>
        </p:nvGraphicFramePr>
        <p:xfrm>
          <a:off x="8239125" y="2962274"/>
          <a:ext cx="2886075" cy="3530604"/>
        </p:xfrm>
        <a:graphic>
          <a:graphicData uri="http://schemas.openxmlformats.org/drawingml/2006/table">
            <a:tbl>
              <a:tblPr/>
              <a:tblGrid>
                <a:gridCol w="1342827">
                  <a:extLst>
                    <a:ext uri="{9D8B030D-6E8A-4147-A177-3AD203B41FA5}">
                      <a16:colId xmlns:a16="http://schemas.microsoft.com/office/drawing/2014/main" val="16894902"/>
                    </a:ext>
                  </a:extLst>
                </a:gridCol>
                <a:gridCol w="1543248">
                  <a:extLst>
                    <a:ext uri="{9D8B030D-6E8A-4147-A177-3AD203B41FA5}">
                      <a16:colId xmlns:a16="http://schemas.microsoft.com/office/drawing/2014/main" val="2868569531"/>
                    </a:ext>
                  </a:extLst>
                </a:gridCol>
              </a:tblGrid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batting_average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9821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83138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536513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486920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16650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19707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Hayden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43178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51424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057025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Marsh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07959"/>
                  </a:ext>
                </a:extLst>
              </a:tr>
              <a:tr h="320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MEK Hussey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3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535D-F4F4-665A-2067-F4C71922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/>
              <a:t>SELECT batsman, SUM(</a:t>
            </a:r>
            <a:r>
              <a:rPr lang="en-IN" sz="1600" b="1" dirty="0" err="1"/>
              <a:t>batsman_runs</a:t>
            </a:r>
            <a:r>
              <a:rPr lang="en-IN" sz="1600" b="1" dirty="0"/>
              <a:t>) AS </a:t>
            </a:r>
            <a:r>
              <a:rPr lang="en-IN" sz="1600" b="1" dirty="0" err="1"/>
              <a:t>boundary_runs</a:t>
            </a:r>
            <a:r>
              <a:rPr lang="en-IN" sz="1600" b="1" dirty="0"/>
              <a:t> </a:t>
            </a:r>
            <a:br>
              <a:rPr lang="en-IN" sz="1600" b="1" dirty="0"/>
            </a:br>
            <a:r>
              <a:rPr lang="en-IN" sz="1600" b="1" dirty="0"/>
              <a:t>FROM (select * from </a:t>
            </a:r>
            <a:r>
              <a:rPr lang="en-IN" sz="1600" b="1" dirty="0" err="1"/>
              <a:t>ipl_ball</a:t>
            </a:r>
            <a:r>
              <a:rPr lang="en-IN" sz="1600" b="1" dirty="0"/>
              <a:t> as a full join </a:t>
            </a:r>
            <a:r>
              <a:rPr lang="en-IN" sz="1600" b="1" dirty="0" err="1"/>
              <a:t>ipl_matches</a:t>
            </a:r>
            <a:r>
              <a:rPr lang="en-IN" sz="1600" b="1" dirty="0"/>
              <a:t> as b on a.id = b.id)</a:t>
            </a:r>
            <a:br>
              <a:rPr lang="en-IN" sz="1600" b="1" dirty="0"/>
            </a:br>
            <a:r>
              <a:rPr lang="en-IN" sz="1600" b="1" dirty="0"/>
              <a:t>WHERE </a:t>
            </a:r>
            <a:r>
              <a:rPr lang="en-IN" sz="1600" b="1" dirty="0" err="1"/>
              <a:t>batsman_runs</a:t>
            </a:r>
            <a:r>
              <a:rPr lang="en-IN" sz="1600" b="1" dirty="0"/>
              <a:t> = 4 OR </a:t>
            </a:r>
            <a:r>
              <a:rPr lang="en-IN" sz="1600" b="1" dirty="0" err="1"/>
              <a:t>batsman_runs</a:t>
            </a:r>
            <a:r>
              <a:rPr lang="en-IN" sz="1600" b="1" dirty="0"/>
              <a:t> = 6 GROUP BY batsman</a:t>
            </a:r>
            <a:br>
              <a:rPr lang="en-IN" sz="1600" b="1" dirty="0"/>
            </a:br>
            <a:r>
              <a:rPr lang="en-IN" sz="1600" b="1" dirty="0"/>
              <a:t>HAVING COUNT(DISTINCT EXTRACT(YEAR FROM date)) &gt;= 2</a:t>
            </a:r>
            <a:br>
              <a:rPr lang="en-IN" sz="1600" b="1" dirty="0"/>
            </a:br>
            <a:r>
              <a:rPr lang="en-IN" sz="1600" b="1" dirty="0"/>
              <a:t>ORDER BY </a:t>
            </a:r>
            <a:r>
              <a:rPr lang="en-IN" sz="1600" b="1" dirty="0" err="1"/>
              <a:t>boundary_runs</a:t>
            </a:r>
            <a:r>
              <a:rPr lang="en-IN" sz="1600" b="1" dirty="0"/>
              <a:t> DESC limit 10;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2A4AF5-1F0F-DD24-37CB-5BD393EED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331270"/>
              </p:ext>
            </p:extLst>
          </p:nvPr>
        </p:nvGraphicFramePr>
        <p:xfrm>
          <a:off x="838200" y="1825625"/>
          <a:ext cx="58578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7CAFD8-8A2D-A033-D2DF-1F1128796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87939"/>
              </p:ext>
            </p:extLst>
          </p:nvPr>
        </p:nvGraphicFramePr>
        <p:xfrm>
          <a:off x="7823199" y="1825625"/>
          <a:ext cx="3444875" cy="4351336"/>
        </p:xfrm>
        <a:graphic>
          <a:graphicData uri="http://schemas.openxmlformats.org/drawingml/2006/table">
            <a:tbl>
              <a:tblPr/>
              <a:tblGrid>
                <a:gridCol w="1605882">
                  <a:extLst>
                    <a:ext uri="{9D8B030D-6E8A-4147-A177-3AD203B41FA5}">
                      <a16:colId xmlns:a16="http://schemas.microsoft.com/office/drawing/2014/main" val="4125059247"/>
                    </a:ext>
                  </a:extLst>
                </a:gridCol>
                <a:gridCol w="1838993">
                  <a:extLst>
                    <a:ext uri="{9D8B030D-6E8A-4147-A177-3AD203B41FA5}">
                      <a16:colId xmlns:a16="http://schemas.microsoft.com/office/drawing/2014/main" val="941391307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boundary_runs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9087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6461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7969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773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 Raina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353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 Sharma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600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Dhawan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34815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56117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 Uthappa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7519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413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6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BCDA-E836-CE1E-E728-1AE1649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Distinct_Bowler</a:t>
            </a:r>
            <a:r>
              <a:rPr lang="en-US" sz="1400" b="1" dirty="0"/>
              <a:t>, (</a:t>
            </a:r>
            <a:r>
              <a:rPr lang="en-US" sz="1400" b="1" dirty="0" err="1"/>
              <a:t>Total_Runs_Conceded</a:t>
            </a:r>
            <a:r>
              <a:rPr lang="en-US" sz="1400" b="1" dirty="0"/>
              <a:t>::numeric / </a:t>
            </a:r>
            <a:r>
              <a:rPr lang="en-US" sz="1400" b="1" dirty="0" err="1"/>
              <a:t>total_overs_balling</a:t>
            </a:r>
            <a:r>
              <a:rPr lang="en-US" sz="1400" b="1" dirty="0"/>
              <a:t>) as </a:t>
            </a:r>
            <a:r>
              <a:rPr lang="en-US" sz="1400" b="1" dirty="0" err="1"/>
              <a:t>Economy_rate</a:t>
            </a:r>
            <a:br>
              <a:rPr lang="en-US" sz="1400" b="1" dirty="0"/>
            </a:br>
            <a:r>
              <a:rPr lang="en-US" sz="1400" b="1" dirty="0"/>
              <a:t>FROM (    SELECT MAX(DISTINCT bowler) AS </a:t>
            </a:r>
            <a:r>
              <a:rPr lang="en-US" sz="1400" b="1" dirty="0" err="1"/>
              <a:t>Distinct_Bowler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   COUNT(bowler)::numeric / 6 AS </a:t>
            </a:r>
            <a:r>
              <a:rPr lang="en-US" sz="1400" b="1" dirty="0" err="1"/>
              <a:t>total_overs_balling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   SUM(</a:t>
            </a:r>
            <a:r>
              <a:rPr lang="en-US" sz="1400" b="1" dirty="0" err="1"/>
              <a:t>total_runs</a:t>
            </a:r>
            <a:r>
              <a:rPr lang="en-US" sz="1400" b="1" dirty="0"/>
              <a:t>) AS </a:t>
            </a:r>
            <a:r>
              <a:rPr lang="en-US" sz="1400" b="1" dirty="0" err="1"/>
              <a:t>Total_Runs_Conceded</a:t>
            </a:r>
            <a:br>
              <a:rPr lang="en-US" sz="1400" b="1" dirty="0"/>
            </a:br>
            <a:r>
              <a:rPr lang="en-US" sz="1400" b="1" dirty="0"/>
              <a:t>    FROM </a:t>
            </a:r>
            <a:r>
              <a:rPr lang="en-US" sz="1400" b="1" dirty="0" err="1"/>
              <a:t>ipl_ball</a:t>
            </a:r>
            <a:br>
              <a:rPr lang="en-US" sz="1400" b="1" dirty="0"/>
            </a:br>
            <a:r>
              <a:rPr lang="en-US" sz="1400" b="1" dirty="0"/>
              <a:t>    GROUP BY bowler</a:t>
            </a:r>
            <a:br>
              <a:rPr lang="en-US" sz="1400" b="1" dirty="0"/>
            </a:br>
            <a:r>
              <a:rPr lang="en-US" sz="1400" b="1" dirty="0"/>
              <a:t>    HAVING COUNT(bowler) &gt;= 500)</a:t>
            </a:r>
            <a:br>
              <a:rPr lang="en-US" sz="1400" b="1" dirty="0"/>
            </a:br>
            <a:r>
              <a:rPr lang="en-US" sz="1400" b="1" dirty="0"/>
              <a:t>ORDER BY </a:t>
            </a:r>
            <a:r>
              <a:rPr lang="en-US" sz="1400" b="1" dirty="0" err="1"/>
              <a:t>Economy_rate</a:t>
            </a:r>
            <a:r>
              <a:rPr lang="en-US" sz="1400" b="1" dirty="0"/>
              <a:t> limit 10;</a:t>
            </a:r>
            <a:endParaRPr lang="en-IN" sz="14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640FE2-CC87-A759-CEEF-94C49C48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83777"/>
              </p:ext>
            </p:extLst>
          </p:nvPr>
        </p:nvGraphicFramePr>
        <p:xfrm>
          <a:off x="838199" y="1825625"/>
          <a:ext cx="5800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CDF390-E7BC-88FE-3E74-77F7FE3D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210"/>
              </p:ext>
            </p:extLst>
          </p:nvPr>
        </p:nvGraphicFramePr>
        <p:xfrm>
          <a:off x="7781925" y="1825625"/>
          <a:ext cx="3571875" cy="4351336"/>
        </p:xfrm>
        <a:graphic>
          <a:graphicData uri="http://schemas.openxmlformats.org/drawingml/2006/table">
            <a:tbl>
              <a:tblPr/>
              <a:tblGrid>
                <a:gridCol w="2018886">
                  <a:extLst>
                    <a:ext uri="{9D8B030D-6E8A-4147-A177-3AD203B41FA5}">
                      <a16:colId xmlns:a16="http://schemas.microsoft.com/office/drawing/2014/main" val="3900937770"/>
                    </a:ext>
                  </a:extLst>
                </a:gridCol>
                <a:gridCol w="1552989">
                  <a:extLst>
                    <a:ext uri="{9D8B030D-6E8A-4147-A177-3AD203B41FA5}">
                      <a16:colId xmlns:a16="http://schemas.microsoft.com/office/drawing/2014/main" val="1553015469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distinct_bowler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economy_rate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532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6.334228188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297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6.646998983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79829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6.677235257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6186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6.769771529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6210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6.773669973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755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6.815864023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50125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6.833121019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3695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6.890909091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53298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6.922425952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30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6.991482112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4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BAD-D71C-438A-B466-50928C29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b="1" dirty="0"/>
              <a:t>SELECT bowler AS player,</a:t>
            </a:r>
            <a:br>
              <a:rPr lang="en-US" sz="1400" b="1" dirty="0"/>
            </a:br>
            <a:r>
              <a:rPr lang="en-US" sz="1400" b="1" dirty="0"/>
              <a:t>       ROUND((COUNT(ball) ::numeric) / SUM(CASE WHEN </a:t>
            </a:r>
            <a:r>
              <a:rPr lang="en-US" sz="1400" b="1" dirty="0" err="1"/>
              <a:t>dismissal_kind</a:t>
            </a:r>
            <a:r>
              <a:rPr lang="en-US" sz="1400" b="1" dirty="0"/>
              <a:t> != 'run out' and </a:t>
            </a:r>
            <a:r>
              <a:rPr lang="en-US" sz="1400" b="1" dirty="0" err="1"/>
              <a:t>is_wicket</a:t>
            </a:r>
            <a:r>
              <a:rPr lang="en-US" sz="1400" b="1" dirty="0"/>
              <a:t>= 1 THEN 1 ELSE 0 END), 2)AS </a:t>
            </a:r>
            <a:r>
              <a:rPr lang="en-US" sz="1400" b="1" dirty="0" err="1"/>
              <a:t>bowling_strike_rate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COUNT(ball) AS </a:t>
            </a:r>
            <a:r>
              <a:rPr lang="en-US" sz="1400" b="1" dirty="0" err="1"/>
              <a:t>total_balls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SUM(CASE WHEN </a:t>
            </a:r>
            <a:r>
              <a:rPr lang="en-US" sz="1400" b="1" dirty="0" err="1"/>
              <a:t>dismissal_kind</a:t>
            </a:r>
            <a:r>
              <a:rPr lang="en-US" sz="1400" b="1" dirty="0"/>
              <a:t> != 'run out' and </a:t>
            </a:r>
            <a:r>
              <a:rPr lang="en-US" sz="1400" b="1" dirty="0" err="1"/>
              <a:t>is_wicket</a:t>
            </a:r>
            <a:r>
              <a:rPr lang="en-US" sz="1400" b="1" dirty="0"/>
              <a:t>= 1 THEN 1 ELSE 0 END) AS </a:t>
            </a:r>
            <a:r>
              <a:rPr lang="en-US" sz="1400" b="1" dirty="0" err="1"/>
              <a:t>total_wicket_taken</a:t>
            </a:r>
            <a:br>
              <a:rPr lang="en-US" sz="1400" b="1" dirty="0"/>
            </a:br>
            <a:r>
              <a:rPr lang="en-US" sz="1400" b="1" dirty="0"/>
              <a:t>FROM </a:t>
            </a:r>
            <a:r>
              <a:rPr lang="en-US" sz="1400" b="1" dirty="0" err="1"/>
              <a:t>ipl_ball</a:t>
            </a:r>
            <a:br>
              <a:rPr lang="en-US" sz="1400" b="1" dirty="0"/>
            </a:br>
            <a:r>
              <a:rPr lang="en-US" sz="1400" b="1" dirty="0"/>
              <a:t>GROUP BY bowler</a:t>
            </a:r>
            <a:br>
              <a:rPr lang="en-US" sz="1400" b="1" dirty="0"/>
            </a:br>
            <a:r>
              <a:rPr lang="en-US" sz="1400" b="1" dirty="0"/>
              <a:t>HAVING COUNT(ball) &gt; 500</a:t>
            </a:r>
            <a:br>
              <a:rPr lang="en-US" sz="1400" b="1" dirty="0"/>
            </a:br>
            <a:r>
              <a:rPr lang="en-US" sz="1400" b="1" dirty="0"/>
              <a:t>ORDER BY </a:t>
            </a:r>
            <a:r>
              <a:rPr lang="en-US" sz="1400" b="1" dirty="0" err="1"/>
              <a:t>bowling_strike_rate</a:t>
            </a:r>
            <a:r>
              <a:rPr lang="en-US" sz="1400" b="1" dirty="0"/>
              <a:t> limit 10;</a:t>
            </a:r>
            <a:br>
              <a:rPr lang="en-US" sz="1400" b="1" dirty="0"/>
            </a:br>
            <a:endParaRPr lang="en-IN" sz="14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614BCF-BF09-8731-DE2B-8932CFF85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19766"/>
              </p:ext>
            </p:extLst>
          </p:nvPr>
        </p:nvGraphicFramePr>
        <p:xfrm>
          <a:off x="838200" y="1825625"/>
          <a:ext cx="50482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C3611-A6D8-64B3-97ED-7BBCC18F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65093"/>
              </p:ext>
            </p:extLst>
          </p:nvPr>
        </p:nvGraphicFramePr>
        <p:xfrm>
          <a:off x="6226175" y="1825624"/>
          <a:ext cx="5461001" cy="4351336"/>
        </p:xfrm>
        <a:graphic>
          <a:graphicData uri="http://schemas.openxmlformats.org/drawingml/2006/table">
            <a:tbl>
              <a:tblPr/>
              <a:tblGrid>
                <a:gridCol w="999174">
                  <a:extLst>
                    <a:ext uri="{9D8B030D-6E8A-4147-A177-3AD203B41FA5}">
                      <a16:colId xmlns:a16="http://schemas.microsoft.com/office/drawing/2014/main" val="103428126"/>
                    </a:ext>
                  </a:extLst>
                </a:gridCol>
                <a:gridCol w="1619350">
                  <a:extLst>
                    <a:ext uri="{9D8B030D-6E8A-4147-A177-3AD203B41FA5}">
                      <a16:colId xmlns:a16="http://schemas.microsoft.com/office/drawing/2014/main" val="1576433738"/>
                    </a:ext>
                  </a:extLst>
                </a:gridCol>
                <a:gridCol w="1274808">
                  <a:extLst>
                    <a:ext uri="{9D8B030D-6E8A-4147-A177-3AD203B41FA5}">
                      <a16:colId xmlns:a16="http://schemas.microsoft.com/office/drawing/2014/main" val="92700534"/>
                    </a:ext>
                  </a:extLst>
                </a:gridCol>
                <a:gridCol w="1567669">
                  <a:extLst>
                    <a:ext uri="{9D8B030D-6E8A-4147-A177-3AD203B41FA5}">
                      <a16:colId xmlns:a16="http://schemas.microsoft.com/office/drawing/2014/main" val="1212167132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total_deliveries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total_wicket_taken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4094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8635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8638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5480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08835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48576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0575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07088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07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9377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8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F9-9C5A-7D55-4249-9EF14791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92375"/>
          </a:xfrm>
        </p:spPr>
        <p:txBody>
          <a:bodyPr>
            <a:normAutofit fontScale="90000"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a.Player,a.batting_strike_rate,b.bowling_strike_rate</a:t>
            </a:r>
            <a:r>
              <a:rPr lang="en-US" sz="1400" b="1" dirty="0"/>
              <a:t> from (select batsman as player, round((</a:t>
            </a:r>
            <a:r>
              <a:rPr lang="en-US" sz="1400" b="1" dirty="0" err="1"/>
              <a:t>Total_runs</a:t>
            </a:r>
            <a:r>
              <a:rPr lang="en-US" sz="1400" b="1" dirty="0"/>
              <a:t>::numeric *100/</a:t>
            </a:r>
            <a:r>
              <a:rPr lang="en-US" sz="1400" b="1" dirty="0" err="1"/>
              <a:t>ball_faced</a:t>
            </a:r>
            <a:r>
              <a:rPr lang="en-US" sz="1400" b="1" dirty="0"/>
              <a:t>),2) as </a:t>
            </a:r>
            <a:r>
              <a:rPr lang="en-US" sz="1400" b="1" dirty="0" err="1"/>
              <a:t>batting_strike_rate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/>
              <a:t>from (select distinct </a:t>
            </a:r>
            <a:r>
              <a:rPr lang="en-US" sz="1400" b="1" dirty="0" err="1"/>
              <a:t>batsman,count</a:t>
            </a:r>
            <a:r>
              <a:rPr lang="en-US" sz="1400" b="1" dirty="0"/>
              <a:t>(CASE WHEN batsman=batsman and </a:t>
            </a:r>
            <a:r>
              <a:rPr lang="en-US" sz="1400" b="1" dirty="0" err="1"/>
              <a:t>extras_type</a:t>
            </a:r>
            <a:r>
              <a:rPr lang="en-US" sz="1400" b="1" dirty="0"/>
              <a:t> != '</a:t>
            </a:r>
            <a:r>
              <a:rPr lang="en-US" sz="1400" b="1" dirty="0" err="1"/>
              <a:t>wides</a:t>
            </a:r>
            <a:r>
              <a:rPr lang="en-US" sz="1400" b="1" dirty="0"/>
              <a:t>' THEN 1 ELSE 0 END)over(partition by batsman) as </a:t>
            </a:r>
            <a:r>
              <a:rPr lang="en-US" sz="1400" b="1" dirty="0" err="1"/>
              <a:t>ball_faced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	  sum(</a:t>
            </a:r>
            <a:r>
              <a:rPr lang="en-US" sz="1400" b="1" dirty="0" err="1"/>
              <a:t>batsman_runs</a:t>
            </a:r>
            <a:r>
              <a:rPr lang="en-US" sz="1400" b="1" dirty="0"/>
              <a:t>)over(partition by batsman) as </a:t>
            </a:r>
            <a:r>
              <a:rPr lang="en-US" sz="1400" b="1" dirty="0" err="1"/>
              <a:t>Total_runs</a:t>
            </a:r>
            <a:r>
              <a:rPr lang="en-US" sz="1400" b="1" dirty="0"/>
              <a:t>   from </a:t>
            </a:r>
            <a:r>
              <a:rPr lang="en-US" sz="1400" b="1" dirty="0" err="1"/>
              <a:t>ipl_ball</a:t>
            </a:r>
            <a:r>
              <a:rPr lang="en-US" sz="1400" b="1" dirty="0"/>
              <a:t> )</a:t>
            </a:r>
            <a:br>
              <a:rPr lang="en-US" sz="1400" b="1" dirty="0"/>
            </a:br>
            <a:r>
              <a:rPr lang="en-US" sz="1400" b="1" dirty="0"/>
              <a:t>	  where </a:t>
            </a:r>
            <a:r>
              <a:rPr lang="en-US" sz="1400" b="1" dirty="0" err="1"/>
              <a:t>ball_faced</a:t>
            </a:r>
            <a:r>
              <a:rPr lang="en-US" sz="1400" b="1" dirty="0"/>
              <a:t> &gt;= 500  order by </a:t>
            </a:r>
            <a:r>
              <a:rPr lang="en-US" sz="1400" b="1" dirty="0" err="1"/>
              <a:t>batting_strike_rate</a:t>
            </a:r>
            <a:r>
              <a:rPr lang="en-US" sz="1400" b="1" dirty="0"/>
              <a:t> desc ) as a</a:t>
            </a:r>
            <a:br>
              <a:rPr lang="en-US" sz="1400" b="1" dirty="0"/>
            </a:br>
            <a:r>
              <a:rPr lang="en-US" sz="1400" b="1" dirty="0"/>
              <a:t>	  inner join </a:t>
            </a:r>
            <a:br>
              <a:rPr lang="en-US" sz="1400" b="1" dirty="0"/>
            </a:br>
            <a:r>
              <a:rPr lang="en-US" sz="1400" b="1" dirty="0"/>
              <a:t>(SELECT bowler AS player, ROUND((COUNT(ball) ::numeric) / SUM(CASE WHEN </a:t>
            </a:r>
            <a:r>
              <a:rPr lang="en-US" sz="1400" b="1" dirty="0" err="1"/>
              <a:t>dismissal_kind</a:t>
            </a:r>
            <a:r>
              <a:rPr lang="en-US" sz="1400" b="1" dirty="0"/>
              <a:t> != 'run out' and </a:t>
            </a:r>
            <a:r>
              <a:rPr lang="en-US" sz="1400" b="1" dirty="0" err="1"/>
              <a:t>is_wicket</a:t>
            </a:r>
            <a:r>
              <a:rPr lang="en-US" sz="1400" b="1" dirty="0"/>
              <a:t>= 1 THEN 1 ELSE 0 END), 2) AS </a:t>
            </a:r>
            <a:r>
              <a:rPr lang="en-US" sz="1400" b="1" dirty="0" err="1"/>
              <a:t>bowling_strike_rate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COUNT(ball) AS </a:t>
            </a:r>
            <a:r>
              <a:rPr lang="en-US" sz="1400" b="1" dirty="0" err="1"/>
              <a:t>total_balls</a:t>
            </a:r>
            <a:r>
              <a:rPr lang="en-US" sz="1400" b="1" dirty="0"/>
              <a:t>,       </a:t>
            </a:r>
            <a:br>
              <a:rPr lang="en-US" sz="1400" b="1" dirty="0"/>
            </a:br>
            <a:r>
              <a:rPr lang="en-US" sz="1400" b="1" dirty="0"/>
              <a:t> SUM(CASE WHEN </a:t>
            </a:r>
            <a:r>
              <a:rPr lang="en-US" sz="1400" b="1" dirty="0" err="1"/>
              <a:t>dismissal_kind</a:t>
            </a:r>
            <a:r>
              <a:rPr lang="en-US" sz="1400" b="1" dirty="0"/>
              <a:t> != 'run out' and </a:t>
            </a:r>
            <a:r>
              <a:rPr lang="en-US" sz="1400" b="1" dirty="0" err="1"/>
              <a:t>is_wicket</a:t>
            </a:r>
            <a:r>
              <a:rPr lang="en-US" sz="1400" b="1" dirty="0"/>
              <a:t>= 1 THEN 1 ELSE 0 END) AS </a:t>
            </a:r>
            <a:r>
              <a:rPr lang="en-US" sz="1400" b="1" dirty="0" err="1"/>
              <a:t>total_wicket_taken</a:t>
            </a:r>
            <a:br>
              <a:rPr lang="en-US" sz="1400" b="1" dirty="0"/>
            </a:br>
            <a:r>
              <a:rPr lang="en-US" sz="1400" b="1" dirty="0"/>
              <a:t> FROM </a:t>
            </a:r>
            <a:r>
              <a:rPr lang="en-US" sz="1400" b="1" dirty="0" err="1"/>
              <a:t>ipl_ball</a:t>
            </a:r>
            <a:r>
              <a:rPr lang="en-US" sz="1400" b="1" dirty="0"/>
              <a:t> GROUP BY bowler  HAVING COUNT(ball) &gt; 300 ORDER BY </a:t>
            </a:r>
            <a:r>
              <a:rPr lang="en-US" sz="1400" b="1" dirty="0" err="1"/>
              <a:t>bowling_strike_rate</a:t>
            </a:r>
            <a:r>
              <a:rPr lang="en-US" sz="1400" b="1" dirty="0"/>
              <a:t>) as b</a:t>
            </a:r>
            <a:br>
              <a:rPr lang="en-US" sz="1400" b="1" dirty="0"/>
            </a:br>
            <a:r>
              <a:rPr lang="en-US" sz="1400" b="1" dirty="0"/>
              <a:t> on </a:t>
            </a:r>
            <a:r>
              <a:rPr lang="en-US" sz="1400" b="1" dirty="0" err="1"/>
              <a:t>a.player</a:t>
            </a:r>
            <a:r>
              <a:rPr lang="en-US" sz="1400" b="1" dirty="0"/>
              <a:t> = </a:t>
            </a:r>
            <a:r>
              <a:rPr lang="en-US" sz="1400" b="1" dirty="0" err="1"/>
              <a:t>b.player</a:t>
            </a:r>
            <a:br>
              <a:rPr lang="en-US" sz="1400" b="1" dirty="0"/>
            </a:br>
            <a:r>
              <a:rPr lang="en-US" sz="1400" b="1" dirty="0"/>
              <a:t> limit 10;</a:t>
            </a:r>
            <a:br>
              <a:rPr lang="en-US" sz="1400" b="1" dirty="0"/>
            </a:br>
            <a:endParaRPr lang="en-IN" sz="14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2FD4F-8D60-5F98-9A58-6C316BA60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219490"/>
              </p:ext>
            </p:extLst>
          </p:nvPr>
        </p:nvGraphicFramePr>
        <p:xfrm>
          <a:off x="838200" y="2667000"/>
          <a:ext cx="5734050" cy="350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4F23A2-4AF3-3374-6B3F-599470895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46099"/>
              </p:ext>
            </p:extLst>
          </p:nvPr>
        </p:nvGraphicFramePr>
        <p:xfrm>
          <a:off x="7270749" y="2667000"/>
          <a:ext cx="4454525" cy="3509963"/>
        </p:xfrm>
        <a:graphic>
          <a:graphicData uri="http://schemas.openxmlformats.org/drawingml/2006/table">
            <a:tbl>
              <a:tblPr/>
              <a:tblGrid>
                <a:gridCol w="1029407">
                  <a:extLst>
                    <a:ext uri="{9D8B030D-6E8A-4147-A177-3AD203B41FA5}">
                      <a16:colId xmlns:a16="http://schemas.microsoft.com/office/drawing/2014/main" val="3231043110"/>
                    </a:ext>
                  </a:extLst>
                </a:gridCol>
                <a:gridCol w="1665768">
                  <a:extLst>
                    <a:ext uri="{9D8B030D-6E8A-4147-A177-3AD203B41FA5}">
                      <a16:colId xmlns:a16="http://schemas.microsoft.com/office/drawing/2014/main" val="1249290353"/>
                    </a:ext>
                  </a:extLst>
                </a:gridCol>
                <a:gridCol w="1759350">
                  <a:extLst>
                    <a:ext uri="{9D8B030D-6E8A-4147-A177-3AD203B41FA5}">
                      <a16:colId xmlns:a16="http://schemas.microsoft.com/office/drawing/2014/main" val="2487411773"/>
                    </a:ext>
                  </a:extLst>
                </a:gridCol>
              </a:tblGrid>
              <a:tr h="5178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59840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54982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889925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150.39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107412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44642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44274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72249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137.55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61107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137.51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15368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136.99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64095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134.14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6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7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BC07-C2DB-9ACC-6BB4-1C37BF5C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7975"/>
          </a:xfrm>
        </p:spPr>
        <p:txBody>
          <a:bodyPr>
            <a:normAutofit/>
          </a:bodyPr>
          <a:lstStyle/>
          <a:p>
            <a:r>
              <a:rPr lang="en-US" sz="1400" b="1" dirty="0"/>
              <a:t>select batsman as Wicketkeepers,</a:t>
            </a:r>
            <a:br>
              <a:rPr lang="en-US" sz="1400" b="1" dirty="0"/>
            </a:br>
            <a:r>
              <a:rPr lang="en-US" sz="1400" b="1" dirty="0"/>
              <a:t>round(cast(sum(</a:t>
            </a:r>
            <a:r>
              <a:rPr lang="en-US" sz="1400" b="1" dirty="0" err="1"/>
              <a:t>batsman_runs</a:t>
            </a:r>
            <a:r>
              <a:rPr lang="en-US" sz="1400" b="1" dirty="0"/>
              <a:t>)as decimal)/count(ball)*100,2) as </a:t>
            </a:r>
            <a:r>
              <a:rPr lang="en-US" sz="1400" b="1" dirty="0" err="1"/>
              <a:t>batting_strike_rate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count(ball) as </a:t>
            </a:r>
            <a:r>
              <a:rPr lang="en-US" sz="1400" b="1" dirty="0" err="1"/>
              <a:t>total_balls_faced</a:t>
            </a:r>
            <a:r>
              <a:rPr lang="en-US" sz="1400" b="1" dirty="0"/>
              <a:t>, sum(</a:t>
            </a:r>
            <a:r>
              <a:rPr lang="en-US" sz="1400" b="1" dirty="0" err="1"/>
              <a:t>batsman_runs</a:t>
            </a:r>
            <a:r>
              <a:rPr lang="en-US" sz="1400" b="1" dirty="0"/>
              <a:t>) as </a:t>
            </a:r>
            <a:r>
              <a:rPr lang="en-US" sz="1400" b="1" dirty="0" err="1"/>
              <a:t>total_run_scored</a:t>
            </a:r>
            <a:r>
              <a:rPr lang="en-US" sz="1400" b="1" dirty="0"/>
              <a:t>	</a:t>
            </a:r>
            <a:br>
              <a:rPr lang="en-US" sz="1400" b="1" dirty="0"/>
            </a:br>
            <a:r>
              <a:rPr lang="en-US" sz="1400" b="1" dirty="0"/>
              <a:t>	from </a:t>
            </a:r>
            <a:r>
              <a:rPr lang="en-US" sz="1400" b="1" dirty="0" err="1"/>
              <a:t>ipl_ball</a:t>
            </a:r>
            <a:r>
              <a:rPr lang="en-US" sz="1400" b="1" dirty="0"/>
              <a:t> where batsman in(select distinct fielder FROM </a:t>
            </a:r>
            <a:r>
              <a:rPr lang="en-US" sz="1400" b="1" dirty="0" err="1"/>
              <a:t>ipl_ball</a:t>
            </a:r>
            <a:r>
              <a:rPr lang="en-US" sz="1400" b="1" dirty="0"/>
              <a:t> where </a:t>
            </a:r>
            <a:r>
              <a:rPr lang="en-US" sz="1400" b="1" dirty="0" err="1"/>
              <a:t>dismissal_kind</a:t>
            </a:r>
            <a:r>
              <a:rPr lang="en-US" sz="1400" b="1" dirty="0"/>
              <a:t> = 'stumped' </a:t>
            </a:r>
            <a:br>
              <a:rPr lang="en-US" sz="1400" b="1" dirty="0"/>
            </a:br>
            <a:r>
              <a:rPr lang="en-US" sz="1400" b="1" dirty="0"/>
              <a:t>) group by Wicketkeepers having count(ball)&gt;500 order by </a:t>
            </a:r>
            <a:r>
              <a:rPr lang="en-US" sz="1400" b="1" dirty="0" err="1"/>
              <a:t>batting_strike_rate</a:t>
            </a:r>
            <a:r>
              <a:rPr lang="en-US" sz="1400" b="1" dirty="0"/>
              <a:t> desc limit 10;</a:t>
            </a:r>
            <a:br>
              <a:rPr lang="en-US" sz="1400" dirty="0"/>
            </a:br>
            <a:endParaRPr lang="en-IN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D4C62E-E36B-4578-940E-71E1772F8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041050"/>
              </p:ext>
            </p:extLst>
          </p:nvPr>
        </p:nvGraphicFramePr>
        <p:xfrm>
          <a:off x="838200" y="1943099"/>
          <a:ext cx="5981700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1BC3B9-5CB5-6999-28A2-FB83C7BA06DE}"/>
              </a:ext>
            </a:extLst>
          </p:cNvPr>
          <p:cNvSpPr txBox="1"/>
          <p:nvPr/>
        </p:nvSpPr>
        <p:spPr>
          <a:xfrm>
            <a:off x="7486650" y="2057400"/>
            <a:ext cx="4438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 have taken a subquery to shortlist distinct fielders who has done stumped out i.e. fielders as </a:t>
            </a:r>
            <a:r>
              <a:rPr lang="en-US" dirty="0" err="1"/>
              <a:t>WicketKeepers</a:t>
            </a:r>
            <a:r>
              <a:rPr lang="en-US" dirty="0"/>
              <a:t>. After that I have calculated </a:t>
            </a:r>
            <a:r>
              <a:rPr lang="en-US" dirty="0" err="1"/>
              <a:t>WicketKeepers</a:t>
            </a:r>
            <a:r>
              <a:rPr lang="en-US" dirty="0"/>
              <a:t> as a batsman and having good batting strike rate i.e. aggressive batting ability also adds some good scores for the teams. As, I have shortlisted wicketkeepers by those who have taken good stumped out, So this will add extra wickets and definitely  the teams contribution. So, I have shortlisted overall top 10 aggressive good fielders, good aggressive batsman having more 500 balls experience also good wicketkeepers who showed their </a:t>
            </a:r>
            <a:r>
              <a:rPr lang="en-US"/>
              <a:t>contribution for </a:t>
            </a:r>
            <a:r>
              <a:rPr lang="en-US" dirty="0"/>
              <a:t>the respective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7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C1F7-CE8B-09DA-DBF9-3964748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1.</a:t>
            </a:r>
            <a:r>
              <a:rPr lang="en-US" sz="1800" b="1" dirty="0"/>
              <a:t>Get</a:t>
            </a:r>
            <a:r>
              <a:rPr lang="en-US" sz="1400" b="1" dirty="0"/>
              <a:t> the count of cities that have hosted an IPL match</a:t>
            </a:r>
            <a:endParaRPr lang="en-IN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3A3C-7819-266B-D363-504A7795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city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33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 including “Bangalore” and "Bengaluru"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8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1384</TotalTime>
  <Words>1967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IPL Match postgresql project</vt:lpstr>
      <vt:lpstr>select batsman, round((Total_runs::numeric *100/ball_faced),2) as strike_rate  from (select distinct batsman,count(CASE WHEN batsman=batsman and extras_type != 'wides' THEN 1 ELSE 0 END)over(partition by batsman) as ball_faced,    sum(batsman_runs)over(partition by batsman) as Total_runs   from ipl_ball )    where ball_faced &gt;= 500  order by strike_rate desc limit 10; </vt:lpstr>
      <vt:lpstr>        SELECT batsman,        CASE            WHEN total_outs &gt; 0 THEN ROUND((Total_runs::numeric / total_outs), 2)            ELSE 0.0        END AS batting_average FROM (     SELECT batsman,            SUM(CASE WHEN is_wicket = 1 THEN 1 ELSE 0 END) AS total_outs,            SUM(batsman_runs) AS Total_runs     FROM deliveries _v03     GROUP BY batsman     HAVING COUNT(distinct id) &gt;= 28  ) ORDER BY batting_average desc limit 10; </vt:lpstr>
      <vt:lpstr>SELECT batsman, SUM(batsman_runs) AS boundary_runs  FROM (select * from ipl_ball as a full join ipl_matches as b on a.id = b.id) WHERE batsman_runs = 4 OR batsman_runs = 6 GROUP BY batsman HAVING COUNT(DISTINCT EXTRACT(YEAR FROM date)) &gt;= 2 ORDER BY boundary_runs DESC limit 10;</vt:lpstr>
      <vt:lpstr>SELECT Distinct_Bowler, (Total_Runs_Conceded::numeric / total_overs_balling) as Economy_rate FROM (    SELECT MAX(DISTINCT bowler) AS Distinct_Bowler,            COUNT(bowler)::numeric / 6 AS total_overs_balling,            SUM(total_runs) AS Total_Runs_Conceded     FROM ipl_ball     GROUP BY bowler     HAVING COUNT(bowler) &gt;= 500) ORDER BY Economy_rate limit 10;</vt:lpstr>
      <vt:lpstr>SELECT bowler AS player,        ROUND((COUNT(ball) ::numeric) / SUM(CASE WHEN dismissal_kind != 'run out' and is_wicket= 1 THEN 1 ELSE 0 END), 2)AS bowling_strike_rate,        COUNT(ball) AS total_balls,        SUM(CASE WHEN dismissal_kind != 'run out' and is_wicket= 1 THEN 1 ELSE 0 END) AS total_wicket_taken FROM ipl_ball GROUP BY bowler HAVING COUNT(ball) &gt; 500 ORDER BY bowling_strike_rate limit 10; </vt:lpstr>
      <vt:lpstr>select a.Player,a.batting_strike_rate,b.bowling_strike_rate from (select batsman as player, round((Total_runs::numeric *100/ball_faced),2) as batting_strike_rate  from (select distinct batsman,count(CASE WHEN batsman=batsman and extras_type != 'wides' THEN 1 ELSE 0 END)over(partition by batsman) as ball_faced,    sum(batsman_runs)over(partition by batsman) as Total_runs   from ipl_ball )    where ball_faced &gt;= 500  order by batting_strike_rate desc ) as a    inner join  (SELECT bowler AS player, ROUND((COUNT(ball) ::numeric) / SUM(CASE WHEN dismissal_kind != 'run out' and is_wicket= 1 THEN 1 ELSE 0 END), 2) AS bowling_strike_rate,  COUNT(ball) AS total_balls,         SUM(CASE WHEN dismissal_kind != 'run out' and is_wicket= 1 THEN 1 ELSE 0 END) AS total_wicket_taken  FROM ipl_ball GROUP BY bowler  HAVING COUNT(ball) &gt; 300 ORDER BY bowling_strike_rate) as b  on a.player = b.player  limit 10; </vt:lpstr>
      <vt:lpstr>select batsman as Wicketkeepers, round(cast(sum(batsman_runs)as decimal)/count(ball)*100,2) as batting_strike_rate, count(ball) as total_balls_faced, sum(batsman_runs) as total_run_scored   from ipl_ball where batsman in(select distinct fielder FROM ipl_ball where dismissal_kind = 'stumped'  ) group by Wicketkeepers having count(ball)&gt;500 order by batting_strike_rate desc limit 10; </vt:lpstr>
      <vt:lpstr>1.Get the count of cities that have hosted an IPL match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3.Write a query to fetch the total number of boundaries and dot balls from the deliveries_v02 table. </vt:lpstr>
      <vt:lpstr>4.Write a query to fetch the total number of boundaries scored by each team from the deliveries_v02 table and order it in descending order of the number of boundaries scored</vt:lpstr>
      <vt:lpstr>5. Write a query to fetch the total number of dot balls bowled by each team and order it in descending order of the total number of dot balls bowled.</vt:lpstr>
      <vt:lpstr>6.Write a query to fetch the total number of dismissals by dismissal kinds where dismissal kind is not NA </vt:lpstr>
      <vt:lpstr>7. Write a query to get the top 5 bowlers who conceded maximum extra runs from the deliveries table</vt:lpstr>
      <vt:lpstr>8. Write a query to create a table named deliveries_v03 with all the columns of deliveries_v02 table and two additional column (named venue and match_date) of venue and date from table matches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 postgresql project</dc:title>
  <dc:creator>RAHUL KUMAR</dc:creator>
  <cp:lastModifiedBy>RAHUL KUMAR</cp:lastModifiedBy>
  <cp:revision>32</cp:revision>
  <dcterms:created xsi:type="dcterms:W3CDTF">2023-11-14T15:42:57Z</dcterms:created>
  <dcterms:modified xsi:type="dcterms:W3CDTF">2023-11-26T13:20:40Z</dcterms:modified>
</cp:coreProperties>
</file>