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6"/>
  </p:notesMasterIdLst>
  <p:sldIdLst>
    <p:sldId id="256" r:id="rId2"/>
    <p:sldId id="286" r:id="rId3"/>
    <p:sldId id="273" r:id="rId4"/>
    <p:sldId id="258" r:id="rId5"/>
    <p:sldId id="264" r:id="rId6"/>
    <p:sldId id="274" r:id="rId7"/>
    <p:sldId id="270" r:id="rId8"/>
    <p:sldId id="275" r:id="rId9"/>
    <p:sldId id="277" r:id="rId10"/>
    <p:sldId id="278" r:id="rId11"/>
    <p:sldId id="279" r:id="rId12"/>
    <p:sldId id="272" r:id="rId13"/>
    <p:sldId id="280" r:id="rId14"/>
    <p:sldId id="269" r:id="rId15"/>
    <p:sldId id="268" r:id="rId16"/>
    <p:sldId id="271" r:id="rId17"/>
    <p:sldId id="281" r:id="rId18"/>
    <p:sldId id="282" r:id="rId19"/>
    <p:sldId id="283" r:id="rId20"/>
    <p:sldId id="284" r:id="rId21"/>
    <p:sldId id="285" r:id="rId22"/>
    <p:sldId id="267" r:id="rId23"/>
    <p:sldId id="265" r:id="rId24"/>
    <p:sldId id="266" r:id="rId25"/>
  </p:sldIdLst>
  <p:sldSz cx="9144000" cy="6858000" type="screen4x3"/>
  <p:notesSz cx="6858000" cy="9144000"/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30" autoAdjust="0"/>
    <p:restoredTop sz="87621" autoAdjust="0"/>
  </p:normalViewPr>
  <p:slideViewPr>
    <p:cSldViewPr>
      <p:cViewPr varScale="1">
        <p:scale>
          <a:sx n="102" d="100"/>
          <a:sy n="102" d="100"/>
        </p:scale>
        <p:origin x="-92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printerSettings" Target="printerSettings/printerSettings1.bin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A8ADFD5B-A66C-449C-B6E8-FB716D07777D}" type="datetimeFigureOut">
              <a:rPr lang="en-US" smtClean="0"/>
              <a:pPr/>
              <a:t>6/19/14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>
            <a:extLst/>
          </a:lstStyle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CA5D3BF3-D352-46FC-8343-31F56E6730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29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8834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515100" cy="685800"/>
          </a:xfrm>
        </p:spPr>
        <p:txBody>
          <a:bodyPr anchor="ctr"/>
          <a:lstStyle>
            <a:lvl1pPr marL="0" indent="0" algn="l">
              <a:buNone/>
              <a:defRPr sz="28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047E157E-8DCB-4F70-A0AF-5EB586A91DD4}" type="datetime1">
              <a:rPr lang="en-US" smtClean="0">
                <a:solidFill>
                  <a:srgbClr val="FFFFFF"/>
                </a:solidFill>
              </a:rPr>
              <a:pPr algn="ctr"/>
              <a:t>6/19/14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9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  <a:extLst/>
          </a:lstStyle>
          <a:p>
            <a:pPr algn="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8F82E0A0-C266-4798-8C8F-B9F91E9DA37E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2" name="Rectangle 11"/>
          <p:cNvSpPr>
            <a:spLocks noGrp="1"/>
          </p:cNvSpPr>
          <p:nvPr>
            <p:ph type="title"/>
          </p:nvPr>
        </p:nvSpPr>
        <p:spPr>
          <a:xfrm>
            <a:off x="2362200" y="3124200"/>
            <a:ext cx="6477000" cy="2717800"/>
          </a:xfrm>
        </p:spPr>
        <p:txBody>
          <a:bodyPr rtlCol="0" anchor="b"/>
          <a:lstStyle>
            <a:lvl1pPr>
              <a:defRPr cap="all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606EA6-EFEA-4C30-9264-4F9291A5780D}" type="datetime1">
              <a:rPr lang="en-US" smtClean="0"/>
              <a:pPr/>
              <a:t>6/19/14</a:t>
            </a:fld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sz="quarter" idx="13"/>
          </p:nvPr>
        </p:nvSpPr>
        <p:spPr>
          <a:xfrm>
            <a:off x="609600" y="1803400"/>
            <a:ext cx="8153400" cy="43688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1" y="2743201"/>
            <a:ext cx="7123113" cy="1673225"/>
          </a:xfrm>
        </p:spPr>
        <p:txBody>
          <a:bodyPr anchor="t"/>
          <a:lstStyle>
            <a:lvl1pPr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  <a:extLst/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FCF9F07-3BC7-4570-B054-79111B0A380C}" type="datetime1">
              <a:rPr lang="en-US" smtClean="0"/>
              <a:pPr/>
              <a:t>6/19/14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1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lang="en-US" sz="2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803402"/>
            <a:ext cx="3886200" cy="4358165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844901" y="1803399"/>
            <a:ext cx="3886200" cy="4358167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fld id="{E4606EA6-EFEA-4C30-9264-4F9291A5780D}" type="datetime1">
              <a:rPr lang="en-US" smtClean="0"/>
              <a:pPr/>
              <a:t>6/19/14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57480"/>
            <a:ext cx="8153400" cy="134112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559757"/>
            <a:ext cx="3886200" cy="35052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559757"/>
            <a:ext cx="3886200" cy="35052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fld id="{E4606EA6-EFEA-4C30-9264-4F9291A5780D}" type="datetime1">
              <a:rPr lang="en-US" smtClean="0"/>
              <a:pPr/>
              <a:t>6/19/14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8"/>
          </p:nvPr>
        </p:nvSpPr>
        <p:spPr>
          <a:xfrm>
            <a:off x="609600" y="1816383"/>
            <a:ext cx="3886200" cy="707136"/>
          </a:xfrm>
          <a:solidFill>
            <a:schemeClr val="accent2"/>
          </a:solidFill>
        </p:spPr>
        <p:txBody>
          <a:bodyPr rtlCol="0" anchor="ctr"/>
          <a:lstStyle>
            <a:lvl1pPr>
              <a:buFontTx/>
              <a:buNone/>
              <a:defRPr sz="2000" b="1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4800600" y="1816383"/>
            <a:ext cx="3886200" cy="707136"/>
          </a:xfrm>
          <a:solidFill>
            <a:schemeClr val="accent4"/>
          </a:solidFill>
        </p:spPr>
        <p:txBody>
          <a:bodyPr rtlCol="0" anchor="ctr"/>
          <a:lstStyle>
            <a:lvl1pPr>
              <a:buFontTx/>
              <a:buNone/>
              <a:defRPr sz="2000" b="1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DFADB5D-B7A0-47E3-AD2D-B1A6F8614213}" type="datetime1">
              <a:rPr lang="en-US" smtClean="0"/>
              <a:pPr/>
              <a:t>6/19/14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968126-03FC-49C0-B9B8-2B561CCC3D90}" type="datetime1">
              <a:rPr lang="en-US" smtClean="0"/>
              <a:pPr/>
              <a:t>6/19/14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7480"/>
            <a:ext cx="8153400" cy="1341120"/>
          </a:xfrm>
        </p:spPr>
        <p:txBody>
          <a:bodyPr anchor="b"/>
          <a:lstStyle>
            <a:lvl1pPr algn="l">
              <a:buNone/>
              <a:defRPr sz="4200" b="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49A8198-4617-485E-9585-4840B69DBBA6}" type="datetime1">
              <a:rPr lang="en-US" smtClean="0"/>
              <a:pPr/>
              <a:t>6/19/14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905000"/>
            <a:ext cx="1600200" cy="41656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362200" y="1905000"/>
            <a:ext cx="6400800" cy="42672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57668" y="0"/>
            <a:ext cx="7586332" cy="4559808"/>
          </a:xfrm>
          <a:solidFill>
            <a:schemeClr val="tx2">
              <a:shade val="50000"/>
            </a:schemeClr>
          </a:solidFill>
          <a:ln>
            <a:noFill/>
          </a:ln>
        </p:spPr>
        <p:txBody>
          <a:bodyPr/>
          <a:lstStyle>
            <a:lvl1pPr>
              <a:buNone/>
              <a:defRPr sz="3200"/>
            </a:lvl1pPr>
            <a:extLst/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89520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724400"/>
            <a:ext cx="7315200" cy="6096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>
            <a:extLst/>
          </a:lstStyle>
          <a:p>
            <a:fld id="{E4606EA6-EFEA-4C30-9264-4F9291A5780D}" type="datetime1">
              <a:rPr lang="en-US" smtClean="0"/>
              <a:pPr/>
              <a:t>6/19/14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9"/>
          </a:xfrm>
        </p:spPr>
        <p:txBody>
          <a:bodyPr rtlCol="0"/>
          <a:lstStyle>
            <a:lvl1pPr>
              <a:defRPr sz="2800"/>
            </a:lvl1pPr>
            <a:extLst/>
          </a:lstStyle>
          <a:p>
            <a:pPr algn="ctr"/>
            <a:fld id="{8F82E0A0-C266-4798-8C8F-B9F91E9DA37E}" type="slidenum">
              <a:rPr lang="en-US" sz="28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7"/>
            <a:ext cx="4572000" cy="365125"/>
          </a:xfrm>
        </p:spPr>
        <p:txBody>
          <a:bodyPr rtlCol="0"/>
          <a:lstStyle>
            <a:extLst/>
          </a:lstStyle>
          <a:p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803400"/>
            <a:ext cx="8153400" cy="432308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>
              <a:defRPr sz="1400">
                <a:solidFill>
                  <a:schemeClr val="tx2"/>
                </a:solidFill>
              </a:defRPr>
            </a:lvl1pPr>
            <a:extLst/>
          </a:lstStyle>
          <a:p>
            <a:fld id="{E4606EA6-EFEA-4C30-9264-4F9291A5780D}" type="datetime1">
              <a:rPr lang="en-US" smtClean="0"/>
              <a:pPr/>
              <a:t>6/19/14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2" y="6248207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>
              <a:defRPr sz="1400">
                <a:solidFill>
                  <a:schemeClr val="tx2"/>
                </a:solidFill>
              </a:defRPr>
            </a:lvl1pPr>
            <a:extLst/>
          </a:lstStyle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460227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505947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0550" y="1505947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498010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>
              <a:defRPr sz="1400" b="1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57480"/>
            <a:ext cx="8153400" cy="134112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rtl="0" eaLnBrk="1" latinLnBrk="0" hangingPunct="1">
        <a:spcBef>
          <a:spcPct val="0"/>
        </a:spcBef>
        <a:buNone/>
        <a:defRPr sz="4200" kern="1200">
          <a:solidFill>
            <a:schemeClr val="tx2"/>
          </a:solidFill>
          <a:latin typeface="+mj-lt"/>
          <a:ea typeface="+mj-ea"/>
          <a:cs typeface="+mj-cs"/>
        </a:defRPr>
      </a:lvl1pPr>
      <a:extLst/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Machine_learning" TargetMode="External"/><Relationship Id="rId4" Type="http://schemas.openxmlformats.org/officeDocument/2006/relationships/hyperlink" Target="http://scikit-learn.org/" TargetMode="External"/><Relationship Id="rId5" Type="http://schemas.openxmlformats.org/officeDocument/2006/relationships/hyperlink" Target="http://www.cbinsights.com/blog/python-tools-machine-learning" TargetMode="External"/><Relationship Id="rId6" Type="http://schemas.openxmlformats.org/officeDocument/2006/relationships/hyperlink" Target="http://googleblog.blogspot.com/2012/06/using-large-scale-brain-simulations-for.html" TargetMode="External"/><Relationship Id="rId1" Type="http://schemas.openxmlformats.org/officeDocument/2006/relationships/slideLayout" Target="../slideLayouts/slideLayout6.xml"/><Relationship Id="rId2" Type="http://schemas.openxmlformats.org/officeDocument/2006/relationships/hyperlink" Target="http://www.predpol.com/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title"/>
          </p:nvPr>
        </p:nvSpPr>
        <p:spPr>
          <a:xfrm>
            <a:off x="1447800" y="1549400"/>
            <a:ext cx="6477000" cy="2717800"/>
          </a:xfrm>
        </p:spPr>
        <p:txBody>
          <a:bodyPr anchor="ctr"/>
          <a:lstStyle>
            <a:extLst/>
          </a:lstStyle>
          <a:p>
            <a:pPr algn="ctr"/>
            <a:r>
              <a:rPr lang="en-US" dirty="0" smtClean="0"/>
              <a:t>Intro to Machine Learning in Python</a:t>
            </a:r>
            <a:endParaRPr lang="en-US" dirty="0"/>
          </a:p>
        </p:txBody>
      </p:sp>
      <p:sp>
        <p:nvSpPr>
          <p:cNvPr id="5" name="Rectang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>
            <a:extLst/>
          </a:lstStyle>
          <a:p>
            <a:r>
              <a:rPr lang="en-US" dirty="0" smtClean="0"/>
              <a:t>Russel Mahmud </a:t>
            </a:r>
            <a:r>
              <a:rPr lang="en-US" dirty="0" smtClean="0"/>
              <a:t>@</a:t>
            </a:r>
            <a:r>
              <a:rPr lang="en" dirty="0"/>
              <a:t>PyCon </a:t>
            </a:r>
            <a:r>
              <a:rPr lang="en" dirty="0" smtClean="0"/>
              <a:t>Dhaka</a:t>
            </a:r>
            <a:r>
              <a:rPr lang="en-US" dirty="0" smtClean="0"/>
              <a:t> </a:t>
            </a:r>
            <a:r>
              <a:rPr lang="en" dirty="0" smtClean="0"/>
              <a:t>2014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Scikit-learn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803402"/>
            <a:ext cx="4191000" cy="4358165"/>
          </a:xfrm>
        </p:spPr>
        <p:txBody>
          <a:bodyPr>
            <a:normAutofit fontScale="92500"/>
          </a:bodyPr>
          <a:lstStyle/>
          <a:p>
            <a:r>
              <a:rPr lang="en-US" dirty="0"/>
              <a:t>Simple and consistent </a:t>
            </a:r>
            <a:r>
              <a:rPr lang="en-US" dirty="0" smtClean="0"/>
              <a:t>API</a:t>
            </a:r>
          </a:p>
          <a:p>
            <a:pPr lvl="1"/>
            <a:r>
              <a:rPr lang="en-US" dirty="0" smtClean="0"/>
              <a:t>Instantiate the model</a:t>
            </a:r>
          </a:p>
          <a:p>
            <a:pPr marL="685800" lvl="2" indent="0">
              <a:buNone/>
            </a:pPr>
            <a:r>
              <a:rPr lang="en-US" dirty="0" smtClean="0"/>
              <a:t>m = Model ()</a:t>
            </a:r>
          </a:p>
          <a:p>
            <a:pPr lvl="1"/>
            <a:r>
              <a:rPr lang="en-US" dirty="0" smtClean="0"/>
              <a:t>Fit </a:t>
            </a:r>
            <a:r>
              <a:rPr lang="en-US" dirty="0"/>
              <a:t>the model</a:t>
            </a:r>
          </a:p>
          <a:p>
            <a:pPr marL="685800" lvl="2" indent="0">
              <a:buNone/>
            </a:pPr>
            <a:r>
              <a:rPr lang="en-US" dirty="0"/>
              <a:t>m.fit(train_data, target</a:t>
            </a:r>
            <a:r>
              <a:rPr lang="en-US" dirty="0" smtClean="0"/>
              <a:t>) or</a:t>
            </a:r>
          </a:p>
          <a:p>
            <a:pPr marL="685800" lvl="2" indent="0">
              <a:buNone/>
            </a:pPr>
            <a:r>
              <a:rPr lang="en-US" dirty="0"/>
              <a:t>m.fit(train_data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 smtClean="0"/>
              <a:t>Predict</a:t>
            </a:r>
            <a:endParaRPr lang="en-US" dirty="0"/>
          </a:p>
          <a:p>
            <a:pPr marL="685800" lvl="2" indent="0">
              <a:buNone/>
            </a:pPr>
            <a:r>
              <a:rPr lang="en-US" dirty="0"/>
              <a:t>m.predict(test_data)</a:t>
            </a:r>
          </a:p>
          <a:p>
            <a:pPr lvl="1"/>
            <a:r>
              <a:rPr lang="en-US" dirty="0" smtClean="0"/>
              <a:t>Evaluate</a:t>
            </a:r>
          </a:p>
          <a:p>
            <a:pPr marL="685800" lvl="2" indent="0">
              <a:buNone/>
            </a:pPr>
            <a:r>
              <a:rPr lang="en-US" dirty="0"/>
              <a:t>m.score(train_data, target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5" name="Content Placeholder 4" descr="scikit-learn.png"/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072" b="-607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7179011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: Web Traffic Prediction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Current limit : 100,000 hits/hours</a:t>
            </a:r>
          </a:p>
          <a:p>
            <a:r>
              <a:rPr lang="en-US" dirty="0" smtClean="0"/>
              <a:t>Predict the right time to allocate sufficient resources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2235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in the data</a:t>
            </a:r>
            <a:endParaRPr lang="en-US" dirty="0"/>
          </a:p>
        </p:txBody>
      </p:sp>
      <p:pic>
        <p:nvPicPr>
          <p:cNvPr id="5" name="Content Placeholder 4" descr="data_file.png"/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3358" b="-23358"/>
          <a:stretch>
            <a:fillRect/>
          </a:stretch>
        </p:blipFill>
        <p:spPr/>
      </p:pic>
      <p:pic>
        <p:nvPicPr>
          <p:cNvPr id="8" name="Content Placeholder 7" descr="Screen Shot 2014-06-19 at 12.02.18 AM.png"/>
          <p:cNvPicPr>
            <a:picLocks noGrp="1" noChangeAspect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9759" b="-2975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973614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Preparing the data</a:t>
            </a:r>
            <a:endParaRPr lang="en-US" dirty="0"/>
          </a:p>
        </p:txBody>
      </p:sp>
      <p:pic>
        <p:nvPicPr>
          <p:cNvPr id="4" name="Content Placeholder 3" descr="prepare_data.png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2856" b="-1285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6781079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Taking a peek</a:t>
            </a:r>
            <a:endParaRPr lang="en-US" dirty="0"/>
          </a:p>
        </p:txBody>
      </p:sp>
      <p:pic>
        <p:nvPicPr>
          <p:cNvPr id="4" name="Content Placeholder 3" descr="take_a_peek.png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0" b="44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3073186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Selection</a:t>
            </a:r>
            <a:endParaRPr lang="en-US" dirty="0"/>
          </a:p>
        </p:txBody>
      </p:sp>
      <p:pic>
        <p:nvPicPr>
          <p:cNvPr id="4" name="Content Placeholder 3" descr="drop_shadows_background.png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27" b="172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6621812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Model</a:t>
            </a:r>
            <a:endParaRPr lang="en-US" dirty="0"/>
          </a:p>
        </p:txBody>
      </p:sp>
      <p:pic>
        <p:nvPicPr>
          <p:cNvPr id="5" name="Content Placeholder 4" descr="simple_model.png"/>
          <p:cNvPicPr>
            <a:picLocks noGrp="1" noChangeAspect="1"/>
          </p:cNvPicPr>
          <p:nvPr>
            <p:ph sz="quarter" idx="14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06" b="-216"/>
          <a:stretch/>
        </p:blipFill>
        <p:spPr>
          <a:xfrm>
            <a:off x="4844901" y="1890233"/>
            <a:ext cx="3886200" cy="4358167"/>
          </a:xfrm>
        </p:spPr>
      </p:pic>
      <p:pic>
        <p:nvPicPr>
          <p:cNvPr id="11" name="Content Placeholder 10" descr="simple_model.png"/>
          <p:cNvPicPr>
            <a:picLocks noGrp="1" noChangeAspect="1"/>
          </p:cNvPicPr>
          <p:nvPr>
            <p:ph sz="quarter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92436" b="-95931"/>
          <a:stretch/>
        </p:blipFill>
        <p:spPr/>
      </p:pic>
    </p:spTree>
    <p:extLst>
      <p:ext uri="{BB962C8B-B14F-4D97-AF65-F5344CB8AC3E}">
        <p14:creationId xmlns:p14="http://schemas.microsoft.com/office/powerpoint/2010/main" val="581881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Playing around </a:t>
            </a:r>
            <a:endParaRPr lang="en-US" dirty="0"/>
          </a:p>
        </p:txBody>
      </p:sp>
      <p:pic>
        <p:nvPicPr>
          <p:cNvPr id="4" name="Content Placeholder 3" descr="Linear_random_ridge.png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2" r="2372"/>
          <a:stretch>
            <a:fillRect/>
          </a:stretch>
        </p:blipFill>
        <p:spPr>
          <a:xfrm>
            <a:off x="609599" y="1803400"/>
            <a:ext cx="5334001" cy="4445000"/>
          </a:xfrm>
        </p:spPr>
      </p:pic>
      <p:sp>
        <p:nvSpPr>
          <p:cNvPr id="7" name="TextBox 6"/>
          <p:cNvSpPr txBox="1"/>
          <p:nvPr/>
        </p:nvSpPr>
        <p:spPr>
          <a:xfrm>
            <a:off x="7570424" y="325485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5943600" y="1981200"/>
            <a:ext cx="3200400" cy="40386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0" indent="0" algn="ctr">
              <a:buNone/>
            </a:pPr>
            <a:r>
              <a:rPr lang="en-US" sz="2800" dirty="0" smtClean="0">
                <a:solidFill>
                  <a:srgbClr val="FF6600"/>
                </a:solidFill>
              </a:rPr>
              <a:t>Residual Score</a:t>
            </a:r>
          </a:p>
          <a:p>
            <a:r>
              <a:rPr lang="en-US" sz="2800" dirty="0" smtClean="0"/>
              <a:t>Linear        0.4163</a:t>
            </a:r>
          </a:p>
          <a:p>
            <a:r>
              <a:rPr lang="en-US" sz="2800" dirty="0" smtClean="0"/>
              <a:t>RandomForest  </a:t>
            </a:r>
            <a:r>
              <a:rPr lang="en-US" sz="2800" dirty="0"/>
              <a:t>0.952</a:t>
            </a:r>
            <a:endParaRPr lang="en-US" sz="2800" dirty="0" smtClean="0"/>
          </a:p>
          <a:p>
            <a:r>
              <a:rPr lang="en-US" sz="2800" dirty="0" smtClean="0"/>
              <a:t>RidgeRegression 0.7665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949199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Taking a closer look</a:t>
            </a:r>
            <a:endParaRPr lang="en-US" dirty="0"/>
          </a:p>
        </p:txBody>
      </p:sp>
      <p:pic>
        <p:nvPicPr>
          <p:cNvPr id="4" name="Content Placeholder 3" descr="look_into_future.png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7" r="195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5226035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Underfitting and Overfitting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ka high bias</a:t>
            </a:r>
          </a:p>
          <a:p>
            <a:r>
              <a:rPr lang="en-US" dirty="0"/>
              <a:t>model is </a:t>
            </a:r>
            <a:r>
              <a:rPr lang="en-US" dirty="0" smtClean="0"/>
              <a:t>very simple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smtClean="0"/>
              <a:t>aka high variance</a:t>
            </a:r>
          </a:p>
          <a:p>
            <a:r>
              <a:rPr lang="en-US" dirty="0"/>
              <a:t>model is excessively </a:t>
            </a:r>
            <a:r>
              <a:rPr lang="en-US" dirty="0" smtClean="0"/>
              <a:t>complex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237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am I ?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914400" y="5753100"/>
            <a:ext cx="7467600" cy="952500"/>
            <a:chOff x="381000" y="5753100"/>
            <a:chExt cx="7467600" cy="952500"/>
          </a:xfrm>
        </p:grpSpPr>
        <p:pic>
          <p:nvPicPr>
            <p:cNvPr id="5" name="Picture 4" descr="django_bd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38600" y="5943600"/>
              <a:ext cx="1270000" cy="635000"/>
            </a:xfrm>
            <a:prstGeom prst="rect">
              <a:avLst/>
            </a:prstGeom>
          </p:spPr>
        </p:pic>
        <p:pic>
          <p:nvPicPr>
            <p:cNvPr id="6" name="Picture 5" descr="python_bangladesh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62200" y="5943600"/>
              <a:ext cx="1270000" cy="635000"/>
            </a:xfrm>
            <a:prstGeom prst="rect">
              <a:avLst/>
            </a:prstGeom>
          </p:spPr>
        </p:pic>
        <p:grpSp>
          <p:nvGrpSpPr>
            <p:cNvPr id="9" name="Group 8"/>
            <p:cNvGrpSpPr/>
            <p:nvPr/>
          </p:nvGrpSpPr>
          <p:grpSpPr>
            <a:xfrm>
              <a:off x="5435600" y="5918200"/>
              <a:ext cx="2413000" cy="635000"/>
              <a:chOff x="6273800" y="5867400"/>
              <a:chExt cx="2108200" cy="635000"/>
            </a:xfrm>
          </p:grpSpPr>
          <p:pic>
            <p:nvPicPr>
              <p:cNvPr id="7" name="Picture 6" descr="ml_bangladesh.png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273800" y="5867400"/>
                <a:ext cx="1270000" cy="635000"/>
              </a:xfrm>
              <a:prstGeom prst="rect">
                <a:avLst/>
              </a:prstGeom>
            </p:spPr>
          </p:pic>
          <p:sp>
            <p:nvSpPr>
              <p:cNvPr id="8" name="TextBox 7"/>
              <p:cNvSpPr txBox="1"/>
              <p:nvPr/>
            </p:nvSpPr>
            <p:spPr>
              <a:xfrm>
                <a:off x="7086600" y="5943600"/>
                <a:ext cx="12954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Machine Learning </a:t>
                </a:r>
              </a:p>
              <a:p>
                <a:pPr algn="ctr"/>
                <a:r>
                  <a:rPr lang="en-US" sz="1200" dirty="0" smtClean="0"/>
                  <a:t>in Bangladesh</a:t>
                </a:r>
                <a:endParaRPr lang="en-US" sz="1200" dirty="0"/>
              </a:p>
            </p:txBody>
          </p:sp>
        </p:grpSp>
        <p:pic>
          <p:nvPicPr>
            <p:cNvPr id="10" name="Picture 9" descr="linkedin-group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1000" y="5753100"/>
              <a:ext cx="1651000" cy="952500"/>
            </a:xfrm>
            <a:prstGeom prst="rect">
              <a:avLst/>
            </a:prstGeom>
          </p:spPr>
        </p:pic>
      </p:grpSp>
      <p:sp>
        <p:nvSpPr>
          <p:cNvPr id="12" name="Content Placeholder 2"/>
          <p:cNvSpPr txBox="1">
            <a:spLocks/>
          </p:cNvSpPr>
          <p:nvPr/>
        </p:nvSpPr>
        <p:spPr>
          <a:xfrm>
            <a:off x="609600" y="1803400"/>
            <a:ext cx="8153400" cy="1244600"/>
          </a:xfrm>
          <a:prstGeom prst="rect">
            <a:avLst/>
          </a:prstGeom>
        </p:spPr>
        <p:txBody>
          <a:bodyPr/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dirty="0" smtClean="0"/>
              <a:t>Software Engineer @NewsCred</a:t>
            </a:r>
          </a:p>
          <a:p>
            <a:r>
              <a:rPr lang="en-US" dirty="0" smtClean="0"/>
              <a:t>Passionate about Big Data, Analytics and ML</a:t>
            </a:r>
          </a:p>
        </p:txBody>
      </p:sp>
      <p:sp>
        <p:nvSpPr>
          <p:cNvPr id="16" name="Rectangle 2"/>
          <p:cNvSpPr txBox="1">
            <a:spLocks/>
          </p:cNvSpPr>
          <p:nvPr/>
        </p:nvSpPr>
        <p:spPr>
          <a:xfrm>
            <a:off x="762000" y="4648201"/>
            <a:ext cx="7620000" cy="457199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0" indent="0" algn="ctr">
              <a:buNone/>
            </a:pPr>
            <a:r>
              <a:rPr lang="en-US" sz="2400" dirty="0">
                <a:solidFill>
                  <a:srgbClr val="FF6600"/>
                </a:solidFill>
              </a:rPr>
              <a:t>https://github.com/livewithpython/sklearn-pycon-2014</a:t>
            </a:r>
            <a:endParaRPr lang="en-US" sz="2400" dirty="0">
              <a:solidFill>
                <a:srgbClr val="FF6600"/>
              </a:solidFill>
            </a:endParaRPr>
          </a:p>
        </p:txBody>
      </p:sp>
      <p:sp>
        <p:nvSpPr>
          <p:cNvPr id="18" name="Rectangle 2"/>
          <p:cNvSpPr txBox="1">
            <a:spLocks/>
          </p:cNvSpPr>
          <p:nvPr/>
        </p:nvSpPr>
        <p:spPr>
          <a:xfrm>
            <a:off x="762000" y="4114800"/>
            <a:ext cx="7620000" cy="457199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0" indent="0" algn="ctr">
              <a:buNone/>
            </a:pPr>
            <a:r>
              <a:rPr lang="en-US" sz="2400" dirty="0" smtClean="0">
                <a:solidFill>
                  <a:srgbClr val="0000FF"/>
                </a:solidFill>
              </a:rPr>
              <a:t>#LiveWithPython</a:t>
            </a:r>
            <a:endParaRPr 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31875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lvl="0"/>
            <a:r>
              <a:rPr lang="en" sz="2800" dirty="0"/>
              <a:t>Measure performance with using </a:t>
            </a:r>
            <a:r>
              <a:rPr lang="en" sz="2800" dirty="0" smtClean="0"/>
              <a:t>cross-validation</a:t>
            </a:r>
            <a:endParaRPr lang="en" sz="2800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99" y="2514600"/>
            <a:ext cx="5334001" cy="3962400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5715000" y="2438400"/>
            <a:ext cx="3200400" cy="40386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0" indent="0" algn="ctr">
              <a:buNone/>
            </a:pPr>
            <a:r>
              <a:rPr lang="en-US" sz="2600" dirty="0" smtClean="0">
                <a:solidFill>
                  <a:srgbClr val="FF6600"/>
                </a:solidFill>
              </a:rPr>
              <a:t>Cross Validation Score</a:t>
            </a:r>
          </a:p>
          <a:p>
            <a:r>
              <a:rPr lang="en-US" sz="2800" dirty="0" smtClean="0"/>
              <a:t>Linear        0.4450</a:t>
            </a:r>
          </a:p>
          <a:p>
            <a:r>
              <a:rPr lang="en-US" sz="2800" dirty="0" smtClean="0"/>
              <a:t>RandomForest  0.6519</a:t>
            </a:r>
          </a:p>
          <a:p>
            <a:r>
              <a:rPr lang="en-US" sz="2800" dirty="0" smtClean="0"/>
              <a:t>RidgeRegression 0.7256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405500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: Solution</a:t>
            </a:r>
            <a:endParaRPr lang="en-US" dirty="0"/>
          </a:p>
        </p:txBody>
      </p:sp>
      <p:pic>
        <p:nvPicPr>
          <p:cNvPr id="4" name="Content Placeholder 3" descr="result.png"/>
          <p:cNvPicPr>
            <a:picLocks noGrp="1" noChangeAspect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5881" b="-15881"/>
          <a:stretch>
            <a:fillRect/>
          </a:stretch>
        </p:blipFill>
        <p:spPr/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7074457"/>
              </p:ext>
            </p:extLst>
          </p:nvPr>
        </p:nvGraphicFramePr>
        <p:xfrm>
          <a:off x="4919543" y="5239820"/>
          <a:ext cx="1183649" cy="365760"/>
        </p:xfrm>
        <a:graphic>
          <a:graphicData uri="http://schemas.openxmlformats.org/drawingml/2006/table">
            <a:tbl>
              <a:tblPr/>
              <a:tblGrid>
                <a:gridCol w="1183649"/>
              </a:tblGrid>
              <a:tr h="34521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rgbClr val="000000"/>
                      </a:solidFill>
                      <a:prstDash val="solid"/>
                    </a:lnL>
                    <a:lnR w="12700" cmpd="sng">
                      <a:solidFill>
                        <a:srgbClr val="000000"/>
                      </a:solidFill>
                      <a:prstDash val="solid"/>
                    </a:lnR>
                    <a:lnT w="12700" cmpd="sng">
                      <a:solidFill>
                        <a:srgbClr val="000000"/>
                      </a:solidFill>
                      <a:prstDash val="solid"/>
                    </a:lnT>
                    <a:lnB w="12700" cmpd="sng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68026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Conclusion</a:t>
            </a:r>
            <a:endParaRPr lang="en-US" dirty="0"/>
          </a:p>
        </p:txBody>
      </p:sp>
      <p:sp>
        <p:nvSpPr>
          <p:cNvPr id="4" name="Rectangle 5"/>
          <p:cNvSpPr txBox="1">
            <a:spLocks/>
          </p:cNvSpPr>
          <p:nvPr/>
        </p:nvSpPr>
        <p:spPr>
          <a:xfrm>
            <a:off x="533400" y="1752600"/>
            <a:ext cx="8382000" cy="447039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0" indent="0" algn="ctr">
              <a:buFont typeface="Wingdings"/>
              <a:buNone/>
            </a:pPr>
            <a:r>
              <a:rPr lang="en-US" dirty="0" smtClean="0"/>
              <a:t>Python is Awesome</a:t>
            </a:r>
          </a:p>
          <a:p>
            <a:pPr marL="0" indent="0" algn="ctr">
              <a:buFont typeface="Wingdings"/>
              <a:buNone/>
            </a:pPr>
            <a:r>
              <a:rPr lang="en-US" dirty="0" smtClean="0"/>
              <a:t>Scikit-learn makes it more Awesome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4555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5" name="Rectangle 3"/>
          <p:cNvSpPr txBox="1">
            <a:spLocks/>
          </p:cNvSpPr>
          <p:nvPr/>
        </p:nvSpPr>
        <p:spPr>
          <a:xfrm>
            <a:off x="609600" y="1828800"/>
            <a:ext cx="8077200" cy="4673600"/>
          </a:xfrm>
          <a:prstGeom prst="rect">
            <a:avLst/>
          </a:prstGeom>
        </p:spPr>
        <p:txBody>
          <a:bodyPr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274320" lvl="1"/>
            <a:r>
              <a:rPr lang="sk-SK" altLang="x-none" dirty="0" smtClean="0">
                <a:hlinkClick r:id="rId2"/>
              </a:rPr>
              <a:t>http</a:t>
            </a:r>
            <a:r>
              <a:rPr lang="sk-SK" altLang="x-none" dirty="0">
                <a:hlinkClick r:id="rId2"/>
              </a:rPr>
              <a:t>://www.predpol.com</a:t>
            </a:r>
            <a:r>
              <a:rPr lang="sk-SK" altLang="x-none" dirty="0" smtClean="0">
                <a:hlinkClick r:id="rId2"/>
              </a:rPr>
              <a:t>/</a:t>
            </a:r>
            <a:r>
              <a:rPr lang="en-US" altLang="x-none" dirty="0" smtClean="0"/>
              <a:t> </a:t>
            </a:r>
          </a:p>
          <a:p>
            <a:pPr marL="274320" lvl="1"/>
            <a:r>
              <a:rPr lang="pl-PL" altLang="x-none" dirty="0">
                <a:hlinkClick r:id="rId3"/>
              </a:rPr>
              <a:t>http://en.wikipedia.org/wiki/</a:t>
            </a:r>
            <a:r>
              <a:rPr lang="pl-PL" altLang="x-none" dirty="0" smtClean="0">
                <a:hlinkClick r:id="rId3"/>
              </a:rPr>
              <a:t>Machine_learning</a:t>
            </a:r>
            <a:endParaRPr lang="pl-PL" altLang="x-none" dirty="0" smtClean="0"/>
          </a:p>
          <a:p>
            <a:pPr marL="274320" lvl="1"/>
            <a:r>
              <a:rPr lang="hu-HU" altLang="x-none" dirty="0">
                <a:hlinkClick r:id="rId4"/>
              </a:rPr>
              <a:t>http://scikit-learn.org</a:t>
            </a:r>
            <a:r>
              <a:rPr lang="hu-HU" altLang="x-none" dirty="0" smtClean="0">
                <a:hlinkClick r:id="rId4"/>
              </a:rPr>
              <a:t>/</a:t>
            </a:r>
            <a:endParaRPr lang="hu-HU" altLang="x-none" dirty="0" smtClean="0"/>
          </a:p>
          <a:p>
            <a:pPr marL="274320" lvl="1"/>
            <a:r>
              <a:rPr lang="en-US" altLang="x-none" dirty="0">
                <a:hlinkClick r:id="rId5"/>
              </a:rPr>
              <a:t>http://www.cbinsights.com/blog/python-tools-machine-</a:t>
            </a:r>
            <a:r>
              <a:rPr lang="en-US" altLang="x-none" dirty="0" smtClean="0">
                <a:hlinkClick r:id="rId5"/>
              </a:rPr>
              <a:t>learning</a:t>
            </a:r>
            <a:endParaRPr lang="en-US" altLang="x-none" dirty="0" smtClean="0"/>
          </a:p>
          <a:p>
            <a:pPr marL="274320" lvl="1"/>
            <a:r>
              <a:rPr lang="en-US" altLang="x-none" dirty="0">
                <a:hlinkClick r:id="rId6"/>
              </a:rPr>
              <a:t>http://googleblog.blogspot.com/2012/06/using-large-scale-brain-simulations-</a:t>
            </a:r>
            <a:r>
              <a:rPr lang="en-US" altLang="x-none" dirty="0" smtClean="0">
                <a:hlinkClick r:id="rId6"/>
              </a:rPr>
              <a:t>for.html</a:t>
            </a:r>
            <a:endParaRPr lang="en-US" altLang="x-none" dirty="0" smtClean="0"/>
          </a:p>
          <a:p>
            <a:pPr marL="274320" lvl="1"/>
            <a:r>
              <a:rPr lang="en" sz="2800" u="sng" dirty="0">
                <a:solidFill>
                  <a:schemeClr val="hlink"/>
                </a:solidFill>
              </a:rPr>
              <a:t>http://www.kaggle.com</a:t>
            </a:r>
            <a:r>
              <a:rPr lang="en" sz="2800" u="sng" dirty="0" smtClean="0">
                <a:solidFill>
                  <a:schemeClr val="hlink"/>
                </a:solidFill>
              </a:rPr>
              <a:t>/</a:t>
            </a:r>
            <a:endParaRPr lang="en-US" altLang="x-none" dirty="0"/>
          </a:p>
          <a:p>
            <a:pPr marL="274320" lvl="1"/>
            <a:endParaRPr lang="hu-HU" altLang="x-none" dirty="0" smtClean="0"/>
          </a:p>
          <a:p>
            <a:pPr marL="274320" lvl="1"/>
            <a:endParaRPr lang="pl-PL" altLang="x-none" dirty="0" smtClean="0"/>
          </a:p>
          <a:p>
            <a:pPr marL="274320" lvl="1"/>
            <a:endParaRPr lang="en-US" altLang="x-none" dirty="0" smtClean="0"/>
          </a:p>
          <a:p>
            <a:pPr marL="27432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3757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316480"/>
            <a:ext cx="8153400" cy="1341120"/>
          </a:xfrm>
        </p:spPr>
        <p:txBody>
          <a:bodyPr vert="horz" anchor="ctr"/>
          <a:lstStyle/>
          <a:p>
            <a:pPr algn="ctr"/>
            <a:r>
              <a:rPr lang="en-US" dirty="0" smtClean="0"/>
              <a:t>Q&amp;A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19750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Machine Learning Basics</a:t>
            </a:r>
          </a:p>
          <a:p>
            <a:r>
              <a:rPr lang="en-US" dirty="0" smtClean="0"/>
              <a:t>Introduction to Scikit-learn</a:t>
            </a:r>
          </a:p>
          <a:p>
            <a:r>
              <a:rPr lang="en-US" dirty="0" smtClean="0"/>
              <a:t>A simple example </a:t>
            </a:r>
          </a:p>
          <a:p>
            <a:r>
              <a:rPr lang="en-US" dirty="0" smtClean="0"/>
              <a:t>Conclusion</a:t>
            </a:r>
          </a:p>
          <a:p>
            <a:r>
              <a:rPr lang="en-US" dirty="0" smtClean="0"/>
              <a:t>Q&amp;A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3466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dirty="0" smtClean="0"/>
              <a:t>Story 1 : PredPol (Predictive Policing)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sz="quarter" idx="13"/>
          </p:nvPr>
        </p:nvSpPr>
        <p:spPr>
          <a:xfrm>
            <a:off x="609600" y="1981200"/>
            <a:ext cx="3886200" cy="3886200"/>
          </a:xfrm>
        </p:spPr>
        <p:txBody>
          <a:bodyPr anchor="ctr"/>
          <a:lstStyle>
            <a:extLst/>
          </a:lstStyle>
          <a:p>
            <a:pPr marL="274320" lvl="1"/>
            <a:r>
              <a:rPr lang="en-US" dirty="0" smtClean="0"/>
              <a:t>Predict crime at real time.</a:t>
            </a:r>
          </a:p>
        </p:txBody>
      </p:sp>
      <p:pic>
        <p:nvPicPr>
          <p:cNvPr id="8" name="Shape 51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5029200" y="2133600"/>
            <a:ext cx="3810000" cy="38100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/>
          <p:cNvSpPr txBox="1"/>
          <p:nvPr/>
        </p:nvSpPr>
        <p:spPr>
          <a:xfrm>
            <a:off x="1849452" y="2724707"/>
            <a:ext cx="261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`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dirty="0" smtClean="0"/>
              <a:t>Story 2 : YouTube Neuron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886200" cy="4267200"/>
          </a:xfrm>
        </p:spPr>
        <p:txBody>
          <a:bodyPr anchor="ctr"/>
          <a:lstStyle>
            <a:extLst/>
          </a:lstStyle>
          <a:p>
            <a:pPr marL="274320" lvl="1"/>
            <a:r>
              <a:rPr lang="en-US" altLang="x-none" dirty="0"/>
              <a:t>Google’s </a:t>
            </a:r>
            <a:r>
              <a:rPr lang="en-US" altLang="x-none" dirty="0" smtClean="0"/>
              <a:t>artificial brain learns </a:t>
            </a:r>
            <a:r>
              <a:rPr lang="en-US" altLang="x-none" dirty="0"/>
              <a:t>to f</a:t>
            </a:r>
            <a:r>
              <a:rPr lang="en-US" altLang="x-none" dirty="0" smtClean="0"/>
              <a:t>ind Cat</a:t>
            </a:r>
            <a:endParaRPr lang="en-US" dirty="0" smtClean="0"/>
          </a:p>
        </p:txBody>
      </p:sp>
      <p:pic>
        <p:nvPicPr>
          <p:cNvPr id="7" name="Content Placeholder 6" descr="cat detection.jpeg"/>
          <p:cNvPicPr>
            <a:picLocks noGrp="1" noChangeAspect="1"/>
          </p:cNvPicPr>
          <p:nvPr>
            <p:ph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4544" b="-1454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8771245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Machine Learning?</a:t>
            </a:r>
            <a:endParaRPr lang="en-US" dirty="0"/>
          </a:p>
        </p:txBody>
      </p:sp>
      <p:sp>
        <p:nvSpPr>
          <p:cNvPr id="4" name="Rectangle 2"/>
          <p:cNvSpPr txBox="1">
            <a:spLocks/>
          </p:cNvSpPr>
          <p:nvPr/>
        </p:nvSpPr>
        <p:spPr>
          <a:xfrm>
            <a:off x="609600" y="1803402"/>
            <a:ext cx="3886200" cy="3047999"/>
          </a:xfrm>
          <a:prstGeom prst="rect">
            <a:avLst/>
          </a:prstGeom>
        </p:spPr>
        <p:txBody>
          <a:bodyPr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0" indent="0">
              <a:buNone/>
            </a:pPr>
            <a:r>
              <a:rPr lang="en-US" altLang="x-none" dirty="0"/>
              <a:t>Field of study that gives computers the ability to learn without being explicitly </a:t>
            </a:r>
            <a:r>
              <a:rPr lang="en-US" altLang="x-none" dirty="0" smtClean="0"/>
              <a:t>programmed.</a:t>
            </a:r>
          </a:p>
          <a:p>
            <a:pPr marL="0" indent="0">
              <a:buNone/>
            </a:pPr>
            <a:r>
              <a:rPr lang="en-US" dirty="0"/>
              <a:t>	- </a:t>
            </a:r>
            <a:r>
              <a:rPr lang="en-US" dirty="0">
                <a:solidFill>
                  <a:srgbClr val="FF6600"/>
                </a:solidFill>
              </a:rPr>
              <a:t>Arthur Samuel</a:t>
            </a:r>
          </a:p>
        </p:txBody>
      </p:sp>
      <p:sp>
        <p:nvSpPr>
          <p:cNvPr id="5" name="Rectangle 3"/>
          <p:cNvSpPr txBox="1">
            <a:spLocks/>
          </p:cNvSpPr>
          <p:nvPr/>
        </p:nvSpPr>
        <p:spPr>
          <a:xfrm>
            <a:off x="4844900" y="1803400"/>
            <a:ext cx="3994299" cy="3378200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0" indent="0">
              <a:buNone/>
            </a:pPr>
            <a:r>
              <a:rPr lang="en-US" altLang="x-none" dirty="0"/>
              <a:t>A computer program is said to learn from experience E with respect to some class of tasks T and performance measure P, if </a:t>
            </a:r>
            <a:r>
              <a:rPr lang="en-US" altLang="x-none" dirty="0" smtClean="0"/>
              <a:t>its performance </a:t>
            </a:r>
            <a:r>
              <a:rPr lang="en-US" altLang="x-none" dirty="0"/>
              <a:t>at tasks in T, as measured by P, improves with experience </a:t>
            </a:r>
            <a:r>
              <a:rPr lang="en-US" altLang="x-none" dirty="0" smtClean="0"/>
              <a:t>E.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</a:t>
            </a:r>
            <a:r>
              <a:rPr lang="de-DE" dirty="0">
                <a:solidFill>
                  <a:srgbClr val="FF6600"/>
                </a:solidFill>
              </a:rPr>
              <a:t>Tom M. Mitchell</a:t>
            </a:r>
            <a:endParaRPr lang="en-US" dirty="0" smtClean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95314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types</a:t>
            </a:r>
          </a:p>
        </p:txBody>
      </p:sp>
      <p:pic>
        <p:nvPicPr>
          <p:cNvPr id="7" name="Content Placeholder 6" descr="supervised.png"/>
          <p:cNvPicPr>
            <a:picLocks noGrp="1" noChangeAspect="1"/>
          </p:cNvPicPr>
          <p:nvPr>
            <p:ph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853" b="-1049"/>
          <a:stretch/>
        </p:blipFill>
        <p:spPr/>
      </p:pic>
      <p:pic>
        <p:nvPicPr>
          <p:cNvPr id="8" name="Content Placeholder 7" descr="unsupervised.png"/>
          <p:cNvPicPr>
            <a:picLocks noGrp="1" noChangeAspect="1"/>
          </p:cNvPicPr>
          <p:nvPr>
            <p:ph sz="quarter" idx="14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34" b="-327"/>
          <a:stretch/>
        </p:blipFill>
        <p:spPr/>
      </p:pic>
      <p:sp>
        <p:nvSpPr>
          <p:cNvPr id="5" name="Text Placeholder 4"/>
          <p:cNvSpPr>
            <a:spLocks noGrp="1"/>
          </p:cNvSpPr>
          <p:nvPr>
            <p:ph type="body" sz="quarter" idx="18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Supervised Learning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9"/>
          </p:nvPr>
        </p:nvSpPr>
        <p:spPr>
          <a:solidFill>
            <a:srgbClr val="FFFFFF"/>
          </a:solidFill>
        </p:spPr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Unsupervised Learning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97185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Tools for Machine Learning</a:t>
            </a: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09600" y="1803400"/>
            <a:ext cx="8153400" cy="4368800"/>
          </a:xfrm>
          <a:prstGeom prst="rect">
            <a:avLst/>
          </a:prstGeom>
        </p:spPr>
        <p:txBody>
          <a:bodyPr/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dirty="0" smtClean="0"/>
              <a:t>Scikit-learn</a:t>
            </a:r>
          </a:p>
          <a:p>
            <a:r>
              <a:rPr lang="en-US" dirty="0" smtClean="0"/>
              <a:t>Statsmodels</a:t>
            </a:r>
          </a:p>
          <a:p>
            <a:r>
              <a:rPr lang="en-US" dirty="0" smtClean="0"/>
              <a:t>PyMC</a:t>
            </a:r>
          </a:p>
          <a:p>
            <a:r>
              <a:rPr lang="en-US" dirty="0" smtClean="0"/>
              <a:t>Shogun</a:t>
            </a:r>
          </a:p>
          <a:p>
            <a:r>
              <a:rPr lang="en-US" dirty="0" smtClean="0"/>
              <a:t>Orange</a:t>
            </a:r>
          </a:p>
          <a:p>
            <a:r>
              <a:rPr lang="en-US" dirty="0" smtClean="0"/>
              <a:t>...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9206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Scikit-learn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803402"/>
            <a:ext cx="4191000" cy="4358165"/>
          </a:xfrm>
        </p:spPr>
        <p:txBody>
          <a:bodyPr>
            <a:normAutofit/>
          </a:bodyPr>
          <a:lstStyle/>
          <a:p>
            <a:r>
              <a:rPr lang="en-US" dirty="0" smtClean="0"/>
              <a:t>Simple and efficient for data mining and data analysis</a:t>
            </a:r>
          </a:p>
          <a:p>
            <a:r>
              <a:rPr lang="en-US" dirty="0" smtClean="0"/>
              <a:t>Open source, commercially usable</a:t>
            </a:r>
          </a:p>
          <a:p>
            <a:r>
              <a:rPr lang="en-US" dirty="0" smtClean="0"/>
              <a:t>It’s much faster than other libraries</a:t>
            </a:r>
          </a:p>
          <a:p>
            <a:r>
              <a:rPr lang="en-US" dirty="0" smtClean="0"/>
              <a:t>It’s built on numpy, scipy and matplotlib</a:t>
            </a:r>
            <a:endParaRPr lang="en-US" dirty="0"/>
          </a:p>
        </p:txBody>
      </p:sp>
      <p:pic>
        <p:nvPicPr>
          <p:cNvPr id="5" name="Content Placeholder 4" descr="scikit-learn.png"/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072" b="-607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7997906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idescreenPresentation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5000"/>
                <a:satMod val="150000"/>
              </a:schemeClr>
            </a:gs>
            <a:gs pos="35000">
              <a:schemeClr val="phClr">
                <a:shade val="60000"/>
                <a:satMod val="150000"/>
              </a:schemeClr>
            </a:gs>
            <a:gs pos="100000">
              <a:schemeClr val="phClr">
                <a:tint val="97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Widescreen Presentation.potx</Template>
  <TotalTime>0</TotalTime>
  <Words>409</Words>
  <Application>Microsoft Macintosh PowerPoint</Application>
  <PresentationFormat>On-screen Show (4:3)</PresentationFormat>
  <Paragraphs>94</Paragraphs>
  <Slides>24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WidescreenPresentation</vt:lpstr>
      <vt:lpstr>Intro to Machine Learning in Python</vt:lpstr>
      <vt:lpstr>Who am I ?</vt:lpstr>
      <vt:lpstr>Agenda</vt:lpstr>
      <vt:lpstr>Story 1 : PredPol (Predictive Policing)</vt:lpstr>
      <vt:lpstr>Story 2 : YouTube Neuron</vt:lpstr>
      <vt:lpstr>What is Machine Learning?</vt:lpstr>
      <vt:lpstr>Algorithm types</vt:lpstr>
      <vt:lpstr>Python Tools for Machine Learning</vt:lpstr>
      <vt:lpstr>Scikit-learn</vt:lpstr>
      <vt:lpstr>Scikit-learn</vt:lpstr>
      <vt:lpstr>Example : Web Traffic Prediction</vt:lpstr>
      <vt:lpstr>Reading in the data</vt:lpstr>
      <vt:lpstr>Preparing the data</vt:lpstr>
      <vt:lpstr>Taking a peek</vt:lpstr>
      <vt:lpstr>Model Selection</vt:lpstr>
      <vt:lpstr>Simple Model</vt:lpstr>
      <vt:lpstr>Playing around </vt:lpstr>
      <vt:lpstr>Taking a closer look</vt:lpstr>
      <vt:lpstr>Underfitting and Overfitting</vt:lpstr>
      <vt:lpstr>Evaluation</vt:lpstr>
      <vt:lpstr>Example : Solution</vt:lpstr>
      <vt:lpstr>Conclusion</vt:lpstr>
      <vt:lpstr>References</vt:lpstr>
      <vt:lpstr>Q&amp;A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2010-04-19T20:53:40Z</dcterms:created>
  <dcterms:modified xsi:type="dcterms:W3CDTF">2014-06-19T06:34:39Z</dcterms:modified>
</cp:coreProperties>
</file>