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handoutMasterIdLst>
    <p:handoutMasterId r:id="rId13"/>
  </p:handoutMasterIdLst>
  <p:sldIdLst>
    <p:sldId id="266" r:id="rId5"/>
    <p:sldId id="323" r:id="rId6"/>
    <p:sldId id="284" r:id="rId7"/>
    <p:sldId id="324" r:id="rId8"/>
    <p:sldId id="325" r:id="rId9"/>
    <p:sldId id="326" r:id="rId10"/>
    <p:sldId id="327" r:id="rId11"/>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snapToGrid="0">
      <p:cViewPr>
        <p:scale>
          <a:sx n="80" d="100"/>
          <a:sy n="80" d="100"/>
        </p:scale>
        <p:origin x="1506" y="82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60B5A-B89B-4123-813D-F9739481A859}" type="datetime1">
              <a:rPr lang="zh-CN" altLang="en-US" smtClean="0">
                <a:latin typeface="Microsoft YaHei UI" panose="020B0503020204020204" pitchFamily="34" charset="-122"/>
                <a:ea typeface="Microsoft YaHei UI" panose="020B0503020204020204" pitchFamily="34" charset="-122"/>
              </a:rPr>
              <a:t>2022/3/17</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4C531EA-3B14-40B9-94EF-FFD37E10845B}"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531907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15B719AD-54EE-4EAF-A3BE-C0091F446307}" type="datetime1">
              <a:rPr lang="zh-CN" altLang="en-US" smtClean="0"/>
              <a:pPr/>
              <a:t>2022/3/17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3733D7A2-C585-48BF-BF8C-C21FDC051F77}" type="slidenum">
              <a:rPr lang="en-US" altLang="zh-CN" smtClean="0"/>
              <a:pPr/>
              <a:t>‹#›</a:t>
            </a:fld>
            <a:endParaRPr lang="zh-CN" alt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733D7A2-C585-48BF-BF8C-C21FDC051F77}"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13332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679906" y="3956279"/>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fld id="{03AE15B8-6F0E-47CF-8D6F-551601AE1934}" type="datetime1">
              <a:rPr lang="zh-CN" altLang="en-US" smtClean="0"/>
              <a:pPr/>
              <a:t>2022/3/17</a:t>
            </a:fld>
            <a:endParaRPr lang="zh-CN" altLang="en-US" dirty="0"/>
          </a:p>
        </p:txBody>
      </p:sp>
      <p:sp>
        <p:nvSpPr>
          <p:cNvPr id="5" name="页脚占位符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endParaRPr lang="zh-CN" altLang="en-US" noProof="0" dirty="0"/>
          </a:p>
        </p:txBody>
      </p:sp>
      <p:sp>
        <p:nvSpPr>
          <p:cNvPr id="6" name="灯片编号占位符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69E57DC2-970A-4B3E-BB1C-7A09969E49DF}" type="slidenum">
              <a:rPr lang="en-US" altLang="zh-CN" noProof="0" smtClean="0"/>
              <a:pPr/>
              <a:t>‹#›</a:t>
            </a:fld>
            <a:endParaRPr lang="zh-CN" altLang="en-US" noProof="0" dirty="0"/>
          </a:p>
        </p:txBody>
      </p:sp>
      <p:grpSp>
        <p:nvGrpSpPr>
          <p:cNvPr id="7" name="组 6"/>
          <p:cNvGrpSpPr/>
          <p:nvPr/>
        </p:nvGrpSpPr>
        <p:grpSpPr>
          <a:xfrm>
            <a:off x="752858" y="744469"/>
            <a:ext cx="10674117" cy="5349671"/>
            <a:chOff x="752858" y="744469"/>
            <a:chExt cx="10674117" cy="5349671"/>
          </a:xfrm>
        </p:grpSpPr>
        <p:sp>
          <p:nvSpPr>
            <p:cNvPr id="11" name="任意多边形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任意多边形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371600" y="2295525"/>
            <a:ext cx="9601200" cy="3571875"/>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036F1EFE-3FF4-430C-86DF-64FACA033334}" type="datetime1">
              <a:rPr lang="zh-CN" altLang="en-US" smtClean="0"/>
              <a:pPr/>
              <a:t>2022/3/17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596561" y="624156"/>
            <a:ext cx="1565766" cy="5243244"/>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371600" y="624156"/>
            <a:ext cx="8179641" cy="5243244"/>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8B77A6B-966C-4883-8A87-6A6398BDFCB4}" type="datetime1">
              <a:rPr lang="zh-CN" altLang="en-US" smtClean="0"/>
              <a:pPr/>
              <a:t>2022/3/17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6"/>
        <p:cNvGrpSpPr/>
        <p:nvPr/>
      </p:nvGrpSpPr>
      <p:grpSpPr>
        <a:xfrm>
          <a:off x="0" y="0"/>
          <a:ext cx="0" cy="0"/>
          <a:chOff x="0" y="0"/>
          <a:chExt cx="0" cy="0"/>
        </a:xfrm>
      </p:grpSpPr>
      <p:sp>
        <p:nvSpPr>
          <p:cNvPr id="57" name="Google Shape;57;p10"/>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0"/>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59" name="Google Shape;59;p10"/>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60" name="Google Shape;60;p10"/>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1" name="Google Shape;61;p10"/>
          <p:cNvSpPr txBox="1">
            <a:spLocks noGrp="1"/>
          </p:cNvSpPr>
          <p:nvPr>
            <p:ph type="sldNum" idx="12"/>
          </p:nvPr>
        </p:nvSpPr>
        <p:spPr>
          <a:xfrm>
            <a:off x="536300" y="6271500"/>
            <a:ext cx="528400" cy="272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en-GB" smtClean="0"/>
              <a:pPr algn="ctr"/>
              <a:t>‹#›</a:t>
            </a:fld>
            <a:endParaRPr lang="en-GB"/>
          </a:p>
        </p:txBody>
      </p:sp>
    </p:spTree>
    <p:extLst>
      <p:ext uri="{BB962C8B-B14F-4D97-AF65-F5344CB8AC3E}">
        <p14:creationId xmlns:p14="http://schemas.microsoft.com/office/powerpoint/2010/main" val="62608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63C38D06-C1B6-4651-8BCF-A1A61AB02738}" type="datetime1">
              <a:rPr lang="zh-CN" altLang="en-US" smtClean="0"/>
              <a:pPr/>
              <a:t>2022/3/17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65025" y="1301360"/>
            <a:ext cx="9612971" cy="2852737"/>
          </a:xfrm>
        </p:spPr>
        <p:txBody>
          <a:bodyPr rtlCol="0" anchor="b">
            <a:normAutofit/>
          </a:bodyPr>
          <a:lstStyle>
            <a:lvl1pPr algn="r">
              <a:defRPr sz="7200" cap="all" baseline="0">
                <a:solidFill>
                  <a:schemeClr val="tx2"/>
                </a:solidFill>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a:xfrm>
            <a:off x="738908" y="6453386"/>
            <a:ext cx="1622409" cy="404614"/>
          </a:xfrm>
        </p:spPr>
        <p:txBody>
          <a:bodyPr rtlCol="0"/>
          <a:lstStyle>
            <a:lvl1pPr>
              <a:defRPr>
                <a:solidFill>
                  <a:schemeClr val="tx2"/>
                </a:solidFill>
              </a:defRPr>
            </a:lvl1pPr>
          </a:lstStyle>
          <a:p>
            <a:fld id="{71AAE915-6B04-4591-9EA2-A2FDC7E941E5}" type="datetime1">
              <a:rPr lang="zh-CN" altLang="en-US" smtClean="0"/>
              <a:pPr/>
              <a:t>2022/3/17</a:t>
            </a:fld>
            <a:endParaRPr lang="zh-CN" altLang="en-US" dirty="0"/>
          </a:p>
        </p:txBody>
      </p:sp>
      <p:sp>
        <p:nvSpPr>
          <p:cNvPr id="5" name="页脚占位符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endParaRPr lang="zh-CN" altLang="en-US" noProof="0" dirty="0"/>
          </a:p>
        </p:txBody>
      </p:sp>
      <p:sp>
        <p:nvSpPr>
          <p:cNvPr id="6" name="灯片编号占位符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69E57DC2-970A-4B3E-BB1C-7A09969E49DF}" type="slidenum">
              <a:rPr lang="en-US" altLang="zh-CN" noProof="0" smtClean="0"/>
              <a:pPr/>
              <a:t>‹#›</a:t>
            </a:fld>
            <a:endParaRPr lang="zh-CN" altLang="en-US" noProof="0" dirty="0"/>
          </a:p>
        </p:txBody>
      </p:sp>
      <p:sp>
        <p:nvSpPr>
          <p:cNvPr id="7" name="任意多边形 6" title="裁剪标记"/>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solidFill>
                  <a:schemeClr val="tx2"/>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8EB71657-828A-41C0-8978-CB06FAE01CA3}" type="datetime1">
              <a:rPr lang="zh-CN" altLang="en-US" smtClean="0"/>
              <a:pPr/>
              <a:t>2022/3/17</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1485900"/>
          </a:xfrm>
        </p:spPr>
        <p:txBody>
          <a:bodyPr rtlCol="0"/>
          <a:lstStyle>
            <a:lvl1pPr>
              <a:defRPr>
                <a:solidFill>
                  <a:schemeClr val="tx2"/>
                </a:solidFill>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34F0F011-DF6D-40BC-BFE3-90ACC62332C8}" type="datetime1">
              <a:rPr lang="zh-CN" altLang="en-US" smtClean="0"/>
              <a:pPr/>
              <a:t>2022/3/17</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4B7BD5C6-7245-4CBB-8246-5A1F1FD23C17}" type="datetime1">
              <a:rPr lang="zh-CN" altLang="en-US" smtClean="0"/>
              <a:pPr/>
              <a:t>2022/3/17</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7E9780D2-5D52-4F34-9839-4E49EF1263AE}" type="datetime1">
              <a:rPr lang="zh-CN" altLang="en-US" smtClean="0"/>
              <a:pPr/>
              <a:t>2022/3/17</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长方形 7" title="背景图形"/>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a:xfrm>
            <a:off x="723900" y="6453386"/>
            <a:ext cx="1204572" cy="404614"/>
          </a:xfrm>
        </p:spPr>
        <p:txBody>
          <a:bodyPr rtlCol="0"/>
          <a:lstStyle>
            <a:lvl1pPr>
              <a:defRPr>
                <a:solidFill>
                  <a:schemeClr val="tx2"/>
                </a:solidFill>
              </a:defRPr>
            </a:lvl1pPr>
          </a:lstStyle>
          <a:p>
            <a:fld id="{0B3338F2-C3CE-4079-88FD-390F7BCAC568}" type="datetime1">
              <a:rPr lang="zh-CN" altLang="en-US" smtClean="0"/>
              <a:pPr/>
              <a:t>2022/3/17</a:t>
            </a:fld>
            <a:endParaRPr lang="zh-CN" altLang="en-US" dirty="0"/>
          </a:p>
        </p:txBody>
      </p:sp>
      <p:sp>
        <p:nvSpPr>
          <p:cNvPr id="6" name="页脚占位符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zh-CN" altLang="en-US" noProof="0" dirty="0"/>
          </a:p>
        </p:txBody>
      </p:sp>
      <p:sp>
        <p:nvSpPr>
          <p:cNvPr id="7" name="灯片编号占位符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US" altLang="zh-CN" noProof="0" smtClean="0"/>
              <a:pPr/>
              <a:t>‹#›</a:t>
            </a:fld>
            <a:endParaRPr lang="zh-CN" altLang="en-US" noProof="0" dirty="0"/>
          </a:p>
        </p:txBody>
      </p:sp>
      <p:sp>
        <p:nvSpPr>
          <p:cNvPr id="9" name="矩形 8" title="分隔栏"/>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title="背景图形"/>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723900" y="685800"/>
            <a:ext cx="3855720" cy="2157884"/>
          </a:xfrm>
        </p:spPr>
        <p:txBody>
          <a:bodyPr rtlCol="0" anchor="t">
            <a:normAutofit/>
          </a:bodyPr>
          <a:lstStyle>
            <a:lvl1pPr>
              <a:lnSpc>
                <a:spcPct val="84000"/>
              </a:lnSpc>
              <a:defRPr sz="4800" baseline="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5532120" y="0"/>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a:xfrm>
            <a:off x="723900" y="6453386"/>
            <a:ext cx="1204572" cy="404614"/>
          </a:xfrm>
        </p:spPr>
        <p:txBody>
          <a:bodyPr rtlCol="0"/>
          <a:lstStyle>
            <a:lvl1pPr>
              <a:defRPr>
                <a:solidFill>
                  <a:schemeClr val="tx2"/>
                </a:solidFill>
              </a:defRPr>
            </a:lvl1pPr>
          </a:lstStyle>
          <a:p>
            <a:fld id="{748B75B5-712A-4C29-A465-70A257BCC71F}" type="datetime1">
              <a:rPr lang="zh-CN" altLang="en-US" smtClean="0"/>
              <a:pPr/>
              <a:t>2022/3/17</a:t>
            </a:fld>
            <a:endParaRPr lang="zh-CN" altLang="en-US" dirty="0"/>
          </a:p>
        </p:txBody>
      </p:sp>
      <p:sp>
        <p:nvSpPr>
          <p:cNvPr id="6" name="页脚占位符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zh-CN" altLang="en-US" noProof="0" dirty="0"/>
          </a:p>
        </p:txBody>
      </p:sp>
      <p:sp>
        <p:nvSpPr>
          <p:cNvPr id="7" name="灯片编号占位符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US" altLang="zh-CN" noProof="0" smtClean="0"/>
              <a:pPr/>
              <a:t>‹#›</a:t>
            </a:fld>
            <a:endParaRPr lang="zh-CN" altLang="en-US" noProof="0" dirty="0"/>
          </a:p>
        </p:txBody>
      </p:sp>
      <p:sp>
        <p:nvSpPr>
          <p:cNvPr id="9" name="矩形 8" title="分隔栏"/>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latin typeface="Microsoft YaHei UI" panose="020B0503020204020204" pitchFamily="34" charset="-122"/>
                <a:ea typeface="Microsoft YaHei UI" panose="020B0503020204020204" pitchFamily="34" charset="-122"/>
              </a:defRPr>
            </a:lvl1pPr>
          </a:lstStyle>
          <a:p>
            <a:fld id="{FCA816A7-76B9-4270-91AF-0B0952858B6D}" type="datetime1">
              <a:rPr lang="zh-CN" altLang="en-US" smtClean="0"/>
              <a:pPr/>
              <a:t>2022/3/17</a:t>
            </a:fld>
            <a:endParaRPr lang="zh-CN" altLang="en-US" dirty="0"/>
          </a:p>
        </p:txBody>
      </p:sp>
      <p:sp>
        <p:nvSpPr>
          <p:cNvPr id="5" name="页脚占位符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latin typeface="Microsoft YaHei UI" panose="020B0503020204020204" pitchFamily="34" charset="-122"/>
                <a:ea typeface="Microsoft YaHei UI" panose="020B0503020204020204" pitchFamily="34" charset="-122"/>
              </a:defRPr>
            </a:lvl1pPr>
          </a:lstStyle>
          <a:p>
            <a:fld id="{69E57DC2-970A-4B3E-BB1C-7A09969E49DF}" type="slidenum">
              <a:rPr lang="en-US" altLang="zh-CN" smtClean="0"/>
              <a:pPr/>
              <a:t>‹#›</a:t>
            </a:fld>
            <a:endParaRPr lang="zh-CN" altLang="en-US" dirty="0"/>
          </a:p>
        </p:txBody>
      </p:sp>
      <p:sp>
        <p:nvSpPr>
          <p:cNvPr id="9" name="长方形 8" title="边栏"/>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icrosoft YaHei UI" panose="020B0503020204020204" pitchFamily="34" charset="-122"/>
          <a:ea typeface="Microsoft YaHei UI" panose="020B0503020204020204" pitchFamily="34" charset="-122"/>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icrosoft YaHei UI" panose="020B0503020204020204" pitchFamily="34" charset="-122"/>
          <a:ea typeface="Microsoft YaHei UI" panose="020B0503020204020204" pitchFamily="34" charset="-122"/>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icrosoft YaHei UI" panose="020B0503020204020204" pitchFamily="34" charset="-122"/>
          <a:ea typeface="Microsoft YaHei UI" panose="020B0503020204020204" pitchFamily="34" charset="-122"/>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icrosoft YaHei UI" panose="020B0503020204020204" pitchFamily="34" charset="-122"/>
          <a:ea typeface="Microsoft YaHei UI" panose="020B0503020204020204" pitchFamily="34" charset="-122"/>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icrosoft YaHei UI" panose="020B0503020204020204" pitchFamily="34" charset="-122"/>
          <a:ea typeface="Microsoft YaHei UI" panose="020B0503020204020204" pitchFamily="34" charset="-122"/>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icrosoft YaHei UI" panose="020B0503020204020204" pitchFamily="34" charset="-122"/>
          <a:ea typeface="Microsoft YaHei UI" panose="020B0503020204020204" pitchFamily="34" charset="-122"/>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长方形 47">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23" name="图片 22">
            <a:extLst>
              <a:ext uri="{FF2B5EF4-FFF2-40B4-BE49-F238E27FC236}">
                <a16:creationId xmlns:a16="http://schemas.microsoft.com/office/drawing/2014/main" id="{B38A25AE-7B44-4EC1-BC0C-CF0FFF036705}"/>
              </a:ext>
            </a:extLst>
          </p:cNvPr>
          <p:cNvPicPr>
            <a:picLocks noChangeAspect="1"/>
          </p:cNvPicPr>
          <p:nvPr/>
        </p:nvPicPr>
        <p:blipFill>
          <a:blip r:embed="rId3"/>
          <a:srcRect l="5556" r="5556"/>
          <a:stretch/>
        </p:blipFill>
        <p:spPr>
          <a:xfrm>
            <a:off x="20" y="10"/>
            <a:ext cx="12191980" cy="6857990"/>
          </a:xfrm>
          <a:prstGeom prst="rect">
            <a:avLst/>
          </a:prstGeom>
        </p:spPr>
      </p:pic>
      <p:sp>
        <p:nvSpPr>
          <p:cNvPr id="52" name="任意多边形：形状 51">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
        <p:nvSpPr>
          <p:cNvPr id="50" name="长方形 49">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E9347C47-EF1D-4B02-906B-219155AD8D0F}"/>
              </a:ext>
            </a:extLst>
          </p:cNvPr>
          <p:cNvSpPr>
            <a:spLocks noGrp="1"/>
          </p:cNvSpPr>
          <p:nvPr>
            <p:ph type="ctrTitle"/>
          </p:nvPr>
        </p:nvSpPr>
        <p:spPr>
          <a:xfrm>
            <a:off x="6138004" y="4333009"/>
            <a:ext cx="5607908" cy="1086237"/>
          </a:xfrm>
        </p:spPr>
        <p:txBody>
          <a:bodyPr rtlCol="0">
            <a:normAutofit/>
          </a:bodyPr>
          <a:lstStyle/>
          <a:p>
            <a:r>
              <a:rPr lang="en-US" altLang="ja-JP" sz="2800" b="1" dirty="0">
                <a:solidFill>
                  <a:srgbClr val="FFFFFF"/>
                </a:solidFill>
              </a:rPr>
              <a:t>IMDB 2021 TOP 250 MOVIES DATABASE ANALYSIS</a:t>
            </a:r>
            <a:endParaRPr lang="en-US" altLang="zh-CN" sz="2800" b="1" dirty="0">
              <a:solidFill>
                <a:srgbClr val="FFFFFF"/>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36A0527F-C5FD-4E9B-9F21-5D1FBA31314B}"/>
              </a:ext>
            </a:extLst>
          </p:cNvPr>
          <p:cNvSpPr>
            <a:spLocks noGrp="1"/>
          </p:cNvSpPr>
          <p:nvPr>
            <p:ph type="subTitle" idx="1"/>
          </p:nvPr>
        </p:nvSpPr>
        <p:spPr>
          <a:xfrm>
            <a:off x="6307869" y="5585500"/>
            <a:ext cx="5268177" cy="531866"/>
          </a:xfrm>
        </p:spPr>
        <p:txBody>
          <a:bodyPr rtlCol="0">
            <a:normAutofit/>
          </a:bodyPr>
          <a:lstStyle/>
          <a:p>
            <a:pPr rtl="0">
              <a:spcAft>
                <a:spcPts val="600"/>
              </a:spcAft>
            </a:pPr>
            <a:r>
              <a:rPr lang="en-US" altLang="zh-CN" sz="1800" dirty="0">
                <a:solidFill>
                  <a:srgbClr val="FFFFFF"/>
                </a:solidFill>
              </a:rPr>
              <a:t>STA 6233  Zhang </a:t>
            </a:r>
            <a:r>
              <a:rPr lang="en-US" altLang="zh-CN" sz="1800" dirty="0" err="1">
                <a:solidFill>
                  <a:srgbClr val="FFFFFF"/>
                </a:solidFill>
              </a:rPr>
              <a:t>Zhang</a:t>
            </a:r>
            <a:endParaRPr lang="zh-CN" altLang="en-US" sz="1800" dirty="0">
              <a:solidFill>
                <a:srgbClr val="FFFFFF"/>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1E9BA822-A6A7-4313-9D50-BA18BD4E0DE3}"/>
              </a:ext>
            </a:extLst>
          </p:cNvPr>
          <p:cNvPicPr>
            <a:picLocks noChangeAspect="1"/>
          </p:cNvPicPr>
          <p:nvPr/>
        </p:nvPicPr>
        <p:blipFill>
          <a:blip r:embed="rId4"/>
          <a:stretch>
            <a:fillRect/>
          </a:stretch>
        </p:blipFill>
        <p:spPr>
          <a:xfrm>
            <a:off x="138024" y="266161"/>
            <a:ext cx="2053086" cy="1036167"/>
          </a:xfrm>
          <a:prstGeom prst="rect">
            <a:avLst/>
          </a:prstGeom>
        </p:spPr>
      </p:pic>
    </p:spTree>
    <p:extLst>
      <p:ext uri="{BB962C8B-B14F-4D97-AF65-F5344CB8AC3E}">
        <p14:creationId xmlns:p14="http://schemas.microsoft.com/office/powerpoint/2010/main" val="74557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E5C7-F752-4EC7-878A-90AE0AA90830}"/>
              </a:ext>
            </a:extLst>
          </p:cNvPr>
          <p:cNvSpPr>
            <a:spLocks noGrp="1"/>
          </p:cNvSpPr>
          <p:nvPr>
            <p:ph type="title"/>
          </p:nvPr>
        </p:nvSpPr>
        <p:spPr>
          <a:xfrm>
            <a:off x="800500" y="1661486"/>
            <a:ext cx="4979929" cy="1976400"/>
          </a:xfrm>
        </p:spPr>
        <p:txBody>
          <a:bodyPr/>
          <a:lstStyle/>
          <a:p>
            <a:r>
              <a:rPr lang="en-US" sz="4800" dirty="0">
                <a:latin typeface="Trebuchet MS"/>
              </a:rPr>
              <a:t>Project Interest</a:t>
            </a:r>
          </a:p>
        </p:txBody>
      </p:sp>
      <p:sp>
        <p:nvSpPr>
          <p:cNvPr id="4" name="Text Placeholder 3">
            <a:extLst>
              <a:ext uri="{FF2B5EF4-FFF2-40B4-BE49-F238E27FC236}">
                <a16:creationId xmlns:a16="http://schemas.microsoft.com/office/drawing/2014/main" id="{1950CEC8-7763-4AC1-AC0D-D26987D42F2C}"/>
              </a:ext>
            </a:extLst>
          </p:cNvPr>
          <p:cNvSpPr>
            <a:spLocks noGrp="1"/>
          </p:cNvSpPr>
          <p:nvPr>
            <p:ph type="body" idx="2"/>
          </p:nvPr>
        </p:nvSpPr>
        <p:spPr>
          <a:xfrm>
            <a:off x="5576170" y="940590"/>
            <a:ext cx="6079530" cy="5603710"/>
          </a:xfrm>
        </p:spPr>
        <p:txBody>
          <a:bodyPr/>
          <a:lstStyle/>
          <a:p>
            <a:pPr marL="186262" indent="0">
              <a:buNone/>
            </a:pPr>
            <a:r>
              <a:rPr lang="en-US" dirty="0"/>
              <a:t>I am a movie lover. My project focus on the 2021 top 250 movies on IMDb. IMDb (an abbreviation of Internet Movie Database) is an online database of information related to films, television series, home videos, video games, and streaming content online – including cast, production crew, and personal biographies, plot summaries, trivia, ratings, and fan, and critical reviews. </a:t>
            </a:r>
          </a:p>
          <a:p>
            <a:pPr marL="186262" indent="0">
              <a:buNone/>
            </a:pPr>
            <a:endParaRPr lang="en-US" dirty="0"/>
          </a:p>
          <a:p>
            <a:pPr marL="186262" indent="0">
              <a:buNone/>
            </a:pPr>
            <a:r>
              <a:rPr lang="en-US" dirty="0"/>
              <a:t>Research questions:</a:t>
            </a:r>
          </a:p>
          <a:p>
            <a:pPr marL="529162" indent="-342900">
              <a:buAutoNum type="arabicPeriod"/>
            </a:pPr>
            <a:r>
              <a:rPr lang="en-US" dirty="0"/>
              <a:t>Distribution of movies by genre. </a:t>
            </a:r>
          </a:p>
          <a:p>
            <a:pPr marL="529162" indent="-342900">
              <a:buFont typeface="Franklin Gothic Book" panose="020B0503020102020204" pitchFamily="34" charset="0"/>
              <a:buAutoNum type="arabicPeriod"/>
            </a:pPr>
            <a:r>
              <a:rPr lang="en-US" dirty="0"/>
              <a:t>Top 10 most popular movies by vote.</a:t>
            </a:r>
          </a:p>
          <a:p>
            <a:pPr marL="529162" indent="-342900">
              <a:buAutoNum type="arabicPeriod"/>
            </a:pPr>
            <a:r>
              <a:rPr lang="en-US" dirty="0"/>
              <a:t>Which genre had the longest runtimes?</a:t>
            </a:r>
          </a:p>
          <a:p>
            <a:pPr marL="529162" indent="-342900">
              <a:buAutoNum type="arabicPeriod"/>
            </a:pPr>
            <a:r>
              <a:rPr lang="en-US" dirty="0"/>
              <a:t>Which certificate had the longest runtimes?</a:t>
            </a:r>
          </a:p>
          <a:p>
            <a:pPr marL="529162" indent="-342900">
              <a:buAutoNum type="arabicPeriod"/>
            </a:pPr>
            <a:r>
              <a:rPr lang="en-US" dirty="0"/>
              <a:t>Which genre has the highest rate?</a:t>
            </a:r>
          </a:p>
          <a:p>
            <a:pPr marL="529162" indent="-342900">
              <a:buAutoNum type="arabicPeriod"/>
            </a:pPr>
            <a:r>
              <a:rPr lang="en-US" dirty="0"/>
              <a:t>Which genre has the highest vote?</a:t>
            </a:r>
          </a:p>
          <a:p>
            <a:pPr>
              <a:lnSpc>
                <a:spcPct val="114999"/>
              </a:lnSpc>
            </a:pPr>
            <a:endParaRPr lang="en-US" dirty="0"/>
          </a:p>
        </p:txBody>
      </p:sp>
      <p:sp>
        <p:nvSpPr>
          <p:cNvPr id="3" name="Slide Number Placeholder 2">
            <a:extLst>
              <a:ext uri="{FF2B5EF4-FFF2-40B4-BE49-F238E27FC236}">
                <a16:creationId xmlns:a16="http://schemas.microsoft.com/office/drawing/2014/main" id="{1F57B57C-0285-4909-AE5C-0684D5881B4E}"/>
              </a:ext>
            </a:extLst>
          </p:cNvPr>
          <p:cNvSpPr>
            <a:spLocks noGrp="1"/>
          </p:cNvSpPr>
          <p:nvPr>
            <p:ph type="sldNum" idx="12"/>
          </p:nvPr>
        </p:nvSpPr>
        <p:spPr/>
        <p:txBody>
          <a:bodyPr/>
          <a:lstStyle/>
          <a:p>
            <a:pPr algn="ctr"/>
            <a:fld id="{00000000-1234-1234-1234-123412341234}" type="slidenum">
              <a:rPr lang="en-GB"/>
              <a:pPr algn="ctr"/>
              <a:t>2</a:t>
            </a:fld>
            <a:endParaRPr lang="en-GB"/>
          </a:p>
        </p:txBody>
      </p:sp>
    </p:spTree>
    <p:extLst>
      <p:ext uri="{BB962C8B-B14F-4D97-AF65-F5344CB8AC3E}">
        <p14:creationId xmlns:p14="http://schemas.microsoft.com/office/powerpoint/2010/main" val="248658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idx="12"/>
          </p:nvPr>
        </p:nvSpPr>
        <p:spPr/>
        <p:txBody>
          <a:bodyPr/>
          <a:lstStyle/>
          <a:p>
            <a:pPr algn="ctr"/>
            <a:fld id="{00000000-1234-1234-1234-123412341234}" type="slidenum">
              <a:rPr lang="en-GB"/>
              <a:pPr algn="ctr"/>
              <a:t>3</a:t>
            </a:fld>
            <a:endParaRPr lang="en-GB"/>
          </a:p>
        </p:txBody>
      </p:sp>
      <p:sp>
        <p:nvSpPr>
          <p:cNvPr id="25" name="标题 24"/>
          <p:cNvSpPr>
            <a:spLocks noGrp="1"/>
          </p:cNvSpPr>
          <p:nvPr>
            <p:ph type="title"/>
          </p:nvPr>
        </p:nvSpPr>
        <p:spPr>
          <a:xfrm>
            <a:off x="992523" y="289139"/>
            <a:ext cx="8480213" cy="620607"/>
          </a:xfrm>
        </p:spPr>
        <p:txBody>
          <a:bodyPr>
            <a:normAutofit fontScale="90000"/>
          </a:bodyPr>
          <a:lstStyle/>
          <a:p>
            <a:r>
              <a:rPr lang="en-US" b="1" dirty="0"/>
              <a:t>Website Scraped</a:t>
            </a:r>
            <a:br>
              <a:rPr lang="en-GB" dirty="0"/>
            </a:br>
            <a:endParaRPr lang="en-US" dirty="0"/>
          </a:p>
          <a:p>
            <a:r>
              <a:rPr lang="en-US" sz="2133" b="1" dirty="0"/>
              <a:t>Web scraping: </a:t>
            </a:r>
            <a:br>
              <a:rPr lang="en-US" sz="2133" b="1" dirty="0"/>
            </a:br>
            <a:r>
              <a:rPr lang="en-US" sz="2133" dirty="0"/>
              <a:t>https://www.imdb.com/search/title/?title_type=feature&amp;release_date=2021-01-01,2021-12-31&amp;count=250&amp;ref_=adv_prv</a:t>
            </a:r>
          </a:p>
        </p:txBody>
      </p:sp>
      <p:sp>
        <p:nvSpPr>
          <p:cNvPr id="38" name="文本框 37"/>
          <p:cNvSpPr txBox="1"/>
          <p:nvPr>
            <p:custDataLst>
              <p:tags r:id="rId1"/>
            </p:custDataLst>
          </p:nvPr>
        </p:nvSpPr>
        <p:spPr>
          <a:xfrm>
            <a:off x="2365574" y="2576286"/>
            <a:ext cx="1854200" cy="845820"/>
          </a:xfrm>
          <a:prstGeom prst="rect">
            <a:avLst/>
          </a:prstGeom>
          <a:solidFill>
            <a:srgbClr val="EE795B"/>
          </a:solidFill>
          <a:ln w="12700" cap="flat" cmpd="sng" algn="ctr">
            <a:solidFill>
              <a:srgbClr val="EE795B"/>
            </a:solidFill>
            <a:prstDash val="solid"/>
            <a:miter lim="800000"/>
          </a:ln>
          <a:effectLst/>
        </p:spPr>
        <p:txBody>
          <a:bodyPr lIns="121920" tIns="60960" rIns="121920" bIns="60960" anchor="ctr">
            <a:normAutofit fontScale="25000" lnSpcReduction="20000"/>
          </a:bodyPr>
          <a:lstStyle>
            <a:defPPr>
              <a:defRPr lang="zh-CN"/>
            </a:defPPr>
            <a:lvl1pPr algn="ctr">
              <a:defRPr>
                <a:solidFill>
                  <a:srgbClr val="FFFFFF"/>
                </a:solidFill>
                <a:latin typeface="Arial" panose="020B0604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vl6pPr>
              <a:defRPr>
                <a:solidFill>
                  <a:srgbClr val="FFFFFF"/>
                </a:solidFill>
              </a:defRPr>
            </a:lvl6pPr>
            <a:lvl7pPr>
              <a:defRPr>
                <a:solidFill>
                  <a:srgbClr val="FFFFFF"/>
                </a:solidFill>
              </a:defRPr>
            </a:lvl7pPr>
            <a:lvl8pPr>
              <a:defRPr>
                <a:solidFill>
                  <a:srgbClr val="FFFFFF"/>
                </a:solidFill>
              </a:defRPr>
            </a:lvl8pPr>
            <a:lvl9pPr>
              <a:defRPr>
                <a:solidFill>
                  <a:srgbClr val="FFFFFF"/>
                </a:solidFill>
              </a:defRPr>
            </a:lvl9pPr>
          </a:lstStyle>
          <a:p>
            <a:endParaRPr lang="en-US" sz="2133" dirty="0">
              <a:solidFill>
                <a:schemeClr val="bg1"/>
              </a:solidFill>
              <a:latin typeface="Arial"/>
            </a:endParaRPr>
          </a:p>
          <a:p>
            <a:r>
              <a:rPr lang="en-US" sz="8000" dirty="0">
                <a:solidFill>
                  <a:schemeClr val="bg1"/>
                </a:solidFill>
                <a:latin typeface="Arial"/>
              </a:rPr>
              <a:t>2021 Top </a:t>
            </a:r>
          </a:p>
          <a:p>
            <a:r>
              <a:rPr lang="en-US" sz="8000" dirty="0">
                <a:solidFill>
                  <a:schemeClr val="bg1"/>
                </a:solidFill>
                <a:latin typeface="Arial"/>
              </a:rPr>
              <a:t>250 Movies Database</a:t>
            </a:r>
            <a:endParaRPr lang="en-US" sz="8000" dirty="0">
              <a:solidFill>
                <a:schemeClr val="bg1"/>
              </a:solidFill>
            </a:endParaRPr>
          </a:p>
          <a:p>
            <a:endParaRPr lang="en-US" sz="2400" dirty="0">
              <a:solidFill>
                <a:schemeClr val="bg1"/>
              </a:solidFill>
            </a:endParaRPr>
          </a:p>
        </p:txBody>
      </p:sp>
      <p:sp>
        <p:nvSpPr>
          <p:cNvPr id="47" name="文本框 46"/>
          <p:cNvSpPr txBox="1"/>
          <p:nvPr>
            <p:custDataLst>
              <p:tags r:id="rId2"/>
            </p:custDataLst>
          </p:nvPr>
        </p:nvSpPr>
        <p:spPr>
          <a:xfrm>
            <a:off x="4778575" y="2583180"/>
            <a:ext cx="2036233" cy="845820"/>
          </a:xfrm>
          <a:prstGeom prst="rect">
            <a:avLst/>
          </a:prstGeom>
          <a:solidFill>
            <a:srgbClr val="DE931C"/>
          </a:solidFill>
          <a:ln w="12700" cap="flat" cmpd="sng" algn="ctr">
            <a:noFill/>
            <a:prstDash val="solid"/>
            <a:miter lim="800000"/>
          </a:ln>
          <a:effectLst/>
        </p:spPr>
        <p:txBody>
          <a:bodyPr lIns="121920" tIns="60960" rIns="121920" bIns="60960" anchor="ctr">
            <a:normAutofit/>
          </a:bodyPr>
          <a:lstStyle>
            <a:defPPr>
              <a:defRPr lang="zh-CN"/>
            </a:defPPr>
            <a:lvl1pPr algn="ctr">
              <a:defRPr>
                <a:solidFill>
                  <a:srgbClr val="FFFFFF"/>
                </a:solidFill>
                <a:latin typeface="Arial" panose="020B0604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vl6pPr>
              <a:defRPr>
                <a:solidFill>
                  <a:srgbClr val="FFFFFF"/>
                </a:solidFill>
              </a:defRPr>
            </a:lvl6pPr>
            <a:lvl7pPr>
              <a:defRPr>
                <a:solidFill>
                  <a:srgbClr val="FFFFFF"/>
                </a:solidFill>
              </a:defRPr>
            </a:lvl7pPr>
            <a:lvl8pPr>
              <a:defRPr>
                <a:solidFill>
                  <a:srgbClr val="FFFFFF"/>
                </a:solidFill>
              </a:defRPr>
            </a:lvl8pPr>
            <a:lvl9pPr>
              <a:defRPr>
                <a:solidFill>
                  <a:srgbClr val="FFFFFF"/>
                </a:solidFill>
              </a:defRPr>
            </a:lvl9pPr>
          </a:lstStyle>
          <a:p>
            <a:r>
              <a:rPr lang="en-US" sz="2133" dirty="0">
                <a:solidFill>
                  <a:schemeClr val="bg1"/>
                </a:solidFill>
                <a:latin typeface="Arial"/>
              </a:rPr>
              <a:t>Scrape 8 </a:t>
            </a:r>
            <a:r>
              <a:rPr lang="en-US" sz="2100" dirty="0">
                <a:solidFill>
                  <a:schemeClr val="bg1"/>
                </a:solidFill>
                <a:latin typeface="Arial"/>
              </a:rPr>
              <a:t>Variables</a:t>
            </a:r>
          </a:p>
        </p:txBody>
      </p:sp>
      <p:sp>
        <p:nvSpPr>
          <p:cNvPr id="50" name="右箭头 49"/>
          <p:cNvSpPr/>
          <p:nvPr/>
        </p:nvSpPr>
        <p:spPr>
          <a:xfrm>
            <a:off x="4285451" y="2928136"/>
            <a:ext cx="432000" cy="144000"/>
          </a:xfrm>
          <a:prstGeom prst="rightArrow">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右箭头 49">
            <a:extLst>
              <a:ext uri="{FF2B5EF4-FFF2-40B4-BE49-F238E27FC236}">
                <a16:creationId xmlns:a16="http://schemas.microsoft.com/office/drawing/2014/main" id="{2913E62B-6424-4515-9D68-173FCA342B22}"/>
              </a:ext>
            </a:extLst>
          </p:cNvPr>
          <p:cNvSpPr/>
          <p:nvPr/>
        </p:nvSpPr>
        <p:spPr>
          <a:xfrm>
            <a:off x="6907094" y="2928136"/>
            <a:ext cx="432000" cy="144000"/>
          </a:xfrm>
          <a:prstGeom prst="rightArrow">
            <a:avLst/>
          </a:prstGeom>
          <a:solidFill>
            <a:srgbClr val="DE9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文本框 46">
            <a:extLst>
              <a:ext uri="{FF2B5EF4-FFF2-40B4-BE49-F238E27FC236}">
                <a16:creationId xmlns:a16="http://schemas.microsoft.com/office/drawing/2014/main" id="{785DF9D2-2E93-4973-BF4F-2EFE93F7A8C8}"/>
              </a:ext>
            </a:extLst>
          </p:cNvPr>
          <p:cNvSpPr txBox="1"/>
          <p:nvPr>
            <p:custDataLst>
              <p:tags r:id="rId3"/>
            </p:custDataLst>
          </p:nvPr>
        </p:nvSpPr>
        <p:spPr>
          <a:xfrm>
            <a:off x="7436503" y="2583180"/>
            <a:ext cx="2036233" cy="845820"/>
          </a:xfrm>
          <a:prstGeom prst="rect">
            <a:avLst/>
          </a:prstGeom>
          <a:solidFill>
            <a:schemeClr val="accent1">
              <a:lumMod val="50000"/>
            </a:schemeClr>
          </a:solidFill>
          <a:ln w="12700" cap="flat" cmpd="sng" algn="ctr">
            <a:noFill/>
            <a:prstDash val="solid"/>
            <a:miter lim="800000"/>
          </a:ln>
          <a:effectLst/>
        </p:spPr>
        <p:txBody>
          <a:bodyPr lIns="121920" tIns="60960" rIns="121920" bIns="60960" anchor="ctr">
            <a:normAutofit/>
          </a:bodyPr>
          <a:lstStyle>
            <a:defPPr>
              <a:defRPr lang="zh-CN"/>
            </a:defPPr>
            <a:lvl1pPr algn="ctr">
              <a:defRPr>
                <a:solidFill>
                  <a:srgbClr val="FFFFFF"/>
                </a:solidFill>
                <a:latin typeface="Arial" panose="020B0604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vl6pPr>
              <a:defRPr>
                <a:solidFill>
                  <a:srgbClr val="FFFFFF"/>
                </a:solidFill>
              </a:defRPr>
            </a:lvl6pPr>
            <a:lvl7pPr>
              <a:defRPr>
                <a:solidFill>
                  <a:srgbClr val="FFFFFF"/>
                </a:solidFill>
              </a:defRPr>
            </a:lvl7pPr>
            <a:lvl8pPr>
              <a:defRPr>
                <a:solidFill>
                  <a:srgbClr val="FFFFFF"/>
                </a:solidFill>
              </a:defRPr>
            </a:lvl8pPr>
            <a:lvl9pPr>
              <a:defRPr>
                <a:solidFill>
                  <a:srgbClr val="FFFFFF"/>
                </a:solidFill>
              </a:defRPr>
            </a:lvl9pPr>
          </a:lstStyle>
          <a:p>
            <a:r>
              <a:rPr lang="en-US" sz="2100" dirty="0">
                <a:solidFill>
                  <a:schemeClr val="bg1"/>
                </a:solidFill>
                <a:latin typeface="Arial"/>
              </a:rPr>
              <a:t>Graphs &amp; Conclusions</a:t>
            </a:r>
            <a:endParaRPr lang="en-US" sz="2100" dirty="0">
              <a:solidFill>
                <a:schemeClr val="bg1"/>
              </a:solidFill>
            </a:endParaRPr>
          </a:p>
        </p:txBody>
      </p:sp>
      <p:pic>
        <p:nvPicPr>
          <p:cNvPr id="4" name="图片 3">
            <a:extLst>
              <a:ext uri="{FF2B5EF4-FFF2-40B4-BE49-F238E27FC236}">
                <a16:creationId xmlns:a16="http://schemas.microsoft.com/office/drawing/2014/main" id="{383505CA-0195-4C0B-8A35-45A54E727CE5}"/>
              </a:ext>
            </a:extLst>
          </p:cNvPr>
          <p:cNvPicPr>
            <a:picLocks noChangeAspect="1"/>
          </p:cNvPicPr>
          <p:nvPr/>
        </p:nvPicPr>
        <p:blipFill>
          <a:blip r:embed="rId5"/>
          <a:stretch>
            <a:fillRect/>
          </a:stretch>
        </p:blipFill>
        <p:spPr>
          <a:xfrm>
            <a:off x="1843071" y="3827479"/>
            <a:ext cx="8070388" cy="28853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idx="12"/>
          </p:nvPr>
        </p:nvSpPr>
        <p:spPr/>
        <p:txBody>
          <a:bodyPr/>
          <a:lstStyle/>
          <a:p>
            <a:pPr algn="ctr"/>
            <a:fld id="{00000000-1234-1234-1234-123412341234}" type="slidenum">
              <a:rPr lang="en-GB"/>
              <a:pPr algn="ctr"/>
              <a:t>4</a:t>
            </a:fld>
            <a:endParaRPr lang="en-GB"/>
          </a:p>
        </p:txBody>
      </p:sp>
      <p:sp>
        <p:nvSpPr>
          <p:cNvPr id="25" name="标题 24"/>
          <p:cNvSpPr>
            <a:spLocks noGrp="1"/>
          </p:cNvSpPr>
          <p:nvPr>
            <p:ph type="title"/>
          </p:nvPr>
        </p:nvSpPr>
        <p:spPr>
          <a:xfrm>
            <a:off x="992523" y="289139"/>
            <a:ext cx="8480213" cy="620607"/>
          </a:xfrm>
        </p:spPr>
        <p:txBody>
          <a:bodyPr>
            <a:normAutofit fontScale="90000"/>
          </a:bodyPr>
          <a:lstStyle/>
          <a:p>
            <a:r>
              <a:rPr lang="en-US" sz="4400" dirty="0">
                <a:solidFill>
                  <a:schemeClr val="tx1">
                    <a:lumMod val="95000"/>
                    <a:lumOff val="5000"/>
                  </a:schemeClr>
                </a:solidFill>
                <a:latin typeface="Arial"/>
              </a:rPr>
              <a:t>Graphs &amp; Conclusions</a:t>
            </a:r>
            <a:br>
              <a:rPr lang="en-US" sz="4400" dirty="0">
                <a:solidFill>
                  <a:schemeClr val="tx1">
                    <a:lumMod val="95000"/>
                    <a:lumOff val="5000"/>
                  </a:schemeClr>
                </a:solidFill>
              </a:rPr>
            </a:br>
            <a:br>
              <a:rPr lang="en-GB" dirty="0">
                <a:solidFill>
                  <a:schemeClr val="tx1">
                    <a:lumMod val="95000"/>
                    <a:lumOff val="5000"/>
                  </a:schemeClr>
                </a:solidFill>
              </a:rPr>
            </a:br>
            <a:endParaRPr lang="en-US" dirty="0">
              <a:solidFill>
                <a:schemeClr val="tx1">
                  <a:lumMod val="95000"/>
                  <a:lumOff val="5000"/>
                </a:schemeClr>
              </a:solidFill>
            </a:endParaRPr>
          </a:p>
        </p:txBody>
      </p:sp>
      <p:sp>
        <p:nvSpPr>
          <p:cNvPr id="6" name="文本框 5">
            <a:extLst>
              <a:ext uri="{FF2B5EF4-FFF2-40B4-BE49-F238E27FC236}">
                <a16:creationId xmlns:a16="http://schemas.microsoft.com/office/drawing/2014/main" id="{846FC0B3-82E3-4C40-A716-F9B7DDA15FCC}"/>
              </a:ext>
            </a:extLst>
          </p:cNvPr>
          <p:cNvSpPr txBox="1"/>
          <p:nvPr/>
        </p:nvSpPr>
        <p:spPr>
          <a:xfrm>
            <a:off x="725103" y="1035170"/>
            <a:ext cx="11248361" cy="984885"/>
          </a:xfrm>
          <a:prstGeom prst="rect">
            <a:avLst/>
          </a:prstGeom>
          <a:noFill/>
        </p:spPr>
        <p:txBody>
          <a:bodyPr wrap="square" rtlCol="0">
            <a:spAutoFit/>
          </a:bodyPr>
          <a:lstStyle/>
          <a:p>
            <a:pPr marL="529162" indent="-342900">
              <a:buAutoNum type="arabicPeriod"/>
            </a:pPr>
            <a:r>
              <a:rPr lang="en-US" sz="2000" dirty="0"/>
              <a:t>Distribution of movies by genre. </a:t>
            </a:r>
          </a:p>
          <a:p>
            <a:pPr marL="529162" indent="-342900">
              <a:buFont typeface="Franklin Gothic Book" panose="020B0503020102020204" pitchFamily="34" charset="0"/>
              <a:buAutoNum type="arabicPeriod"/>
            </a:pPr>
            <a:r>
              <a:rPr lang="en-US" sz="2000" dirty="0"/>
              <a:t>Top 10 most popular movies by vote.</a:t>
            </a:r>
          </a:p>
          <a:p>
            <a:endParaRPr lang="en-US" dirty="0"/>
          </a:p>
        </p:txBody>
      </p:sp>
      <p:pic>
        <p:nvPicPr>
          <p:cNvPr id="8" name="图片 7">
            <a:extLst>
              <a:ext uri="{FF2B5EF4-FFF2-40B4-BE49-F238E27FC236}">
                <a16:creationId xmlns:a16="http://schemas.microsoft.com/office/drawing/2014/main" id="{3DA58DC3-6601-4BDB-8D5A-E62D4100371B}"/>
              </a:ext>
            </a:extLst>
          </p:cNvPr>
          <p:cNvPicPr>
            <a:picLocks noChangeAspect="1"/>
          </p:cNvPicPr>
          <p:nvPr/>
        </p:nvPicPr>
        <p:blipFill>
          <a:blip r:embed="rId2"/>
          <a:stretch>
            <a:fillRect/>
          </a:stretch>
        </p:blipFill>
        <p:spPr>
          <a:xfrm>
            <a:off x="725103" y="2110706"/>
            <a:ext cx="6073629" cy="4459517"/>
          </a:xfrm>
          <a:prstGeom prst="rect">
            <a:avLst/>
          </a:prstGeom>
        </p:spPr>
      </p:pic>
      <p:pic>
        <p:nvPicPr>
          <p:cNvPr id="10" name="图片 9">
            <a:extLst>
              <a:ext uri="{FF2B5EF4-FFF2-40B4-BE49-F238E27FC236}">
                <a16:creationId xmlns:a16="http://schemas.microsoft.com/office/drawing/2014/main" id="{5E0C2F72-1C0F-4FC8-8F46-C8EE2F2D98E6}"/>
              </a:ext>
            </a:extLst>
          </p:cNvPr>
          <p:cNvPicPr>
            <a:picLocks noChangeAspect="1"/>
          </p:cNvPicPr>
          <p:nvPr/>
        </p:nvPicPr>
        <p:blipFill>
          <a:blip r:embed="rId3"/>
          <a:stretch>
            <a:fillRect/>
          </a:stretch>
        </p:blipFill>
        <p:spPr>
          <a:xfrm>
            <a:off x="5571854" y="1515352"/>
            <a:ext cx="6620146" cy="3827296"/>
          </a:xfrm>
          <a:prstGeom prst="rect">
            <a:avLst/>
          </a:prstGeom>
        </p:spPr>
      </p:pic>
    </p:spTree>
    <p:extLst>
      <p:ext uri="{BB962C8B-B14F-4D97-AF65-F5344CB8AC3E}">
        <p14:creationId xmlns:p14="http://schemas.microsoft.com/office/powerpoint/2010/main" val="237699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idx="12"/>
          </p:nvPr>
        </p:nvSpPr>
        <p:spPr/>
        <p:txBody>
          <a:bodyPr/>
          <a:lstStyle/>
          <a:p>
            <a:pPr algn="ctr"/>
            <a:fld id="{00000000-1234-1234-1234-123412341234}" type="slidenum">
              <a:rPr lang="en-GB"/>
              <a:pPr algn="ctr"/>
              <a:t>5</a:t>
            </a:fld>
            <a:endParaRPr lang="en-GB"/>
          </a:p>
        </p:txBody>
      </p:sp>
      <p:sp>
        <p:nvSpPr>
          <p:cNvPr id="25" name="标题 24"/>
          <p:cNvSpPr>
            <a:spLocks noGrp="1"/>
          </p:cNvSpPr>
          <p:nvPr>
            <p:ph type="title"/>
          </p:nvPr>
        </p:nvSpPr>
        <p:spPr>
          <a:xfrm>
            <a:off x="992523" y="289139"/>
            <a:ext cx="8480213" cy="620607"/>
          </a:xfrm>
        </p:spPr>
        <p:txBody>
          <a:bodyPr>
            <a:normAutofit fontScale="90000"/>
          </a:bodyPr>
          <a:lstStyle/>
          <a:p>
            <a:r>
              <a:rPr lang="en-US" sz="4400" dirty="0">
                <a:solidFill>
                  <a:schemeClr val="tx1">
                    <a:lumMod val="95000"/>
                    <a:lumOff val="5000"/>
                  </a:schemeClr>
                </a:solidFill>
                <a:latin typeface="Arial"/>
              </a:rPr>
              <a:t>Graphs &amp; Conclusions</a:t>
            </a:r>
            <a:br>
              <a:rPr lang="en-US" sz="4400" dirty="0">
                <a:solidFill>
                  <a:schemeClr val="tx1">
                    <a:lumMod val="95000"/>
                    <a:lumOff val="5000"/>
                  </a:schemeClr>
                </a:solidFill>
              </a:rPr>
            </a:br>
            <a:br>
              <a:rPr lang="en-GB" dirty="0">
                <a:solidFill>
                  <a:schemeClr val="tx1">
                    <a:lumMod val="95000"/>
                    <a:lumOff val="5000"/>
                  </a:schemeClr>
                </a:solidFill>
              </a:rPr>
            </a:br>
            <a:endParaRPr lang="en-US" dirty="0">
              <a:solidFill>
                <a:schemeClr val="tx1">
                  <a:lumMod val="95000"/>
                  <a:lumOff val="5000"/>
                </a:schemeClr>
              </a:solidFill>
            </a:endParaRPr>
          </a:p>
        </p:txBody>
      </p:sp>
      <p:sp>
        <p:nvSpPr>
          <p:cNvPr id="6" name="文本框 5">
            <a:extLst>
              <a:ext uri="{FF2B5EF4-FFF2-40B4-BE49-F238E27FC236}">
                <a16:creationId xmlns:a16="http://schemas.microsoft.com/office/drawing/2014/main" id="{846FC0B3-82E3-4C40-A716-F9B7DDA15FCC}"/>
              </a:ext>
            </a:extLst>
          </p:cNvPr>
          <p:cNvSpPr txBox="1"/>
          <p:nvPr/>
        </p:nvSpPr>
        <p:spPr>
          <a:xfrm>
            <a:off x="725103" y="1035170"/>
            <a:ext cx="11248361" cy="923330"/>
          </a:xfrm>
          <a:prstGeom prst="rect">
            <a:avLst/>
          </a:prstGeom>
          <a:noFill/>
        </p:spPr>
        <p:txBody>
          <a:bodyPr wrap="square" rtlCol="0">
            <a:spAutoFit/>
          </a:bodyPr>
          <a:lstStyle/>
          <a:p>
            <a:pPr marL="186262"/>
            <a:r>
              <a:rPr lang="en-US" dirty="0"/>
              <a:t>3. Which genre has the longest runtimes? ------  </a:t>
            </a:r>
            <a:r>
              <a:rPr lang="en-US" b="1" dirty="0"/>
              <a:t>Action</a:t>
            </a:r>
          </a:p>
          <a:p>
            <a:pPr marL="186262"/>
            <a:r>
              <a:rPr lang="en-US" dirty="0"/>
              <a:t>4. Which certificate has the longest runtimes? ------ </a:t>
            </a:r>
            <a:r>
              <a:rPr lang="en-US" b="1" dirty="0"/>
              <a:t>R</a:t>
            </a:r>
          </a:p>
          <a:p>
            <a:endParaRPr lang="en-US" dirty="0"/>
          </a:p>
        </p:txBody>
      </p:sp>
      <p:pic>
        <p:nvPicPr>
          <p:cNvPr id="4" name="图片 3">
            <a:extLst>
              <a:ext uri="{FF2B5EF4-FFF2-40B4-BE49-F238E27FC236}">
                <a16:creationId xmlns:a16="http://schemas.microsoft.com/office/drawing/2014/main" id="{4D3A0F1F-998E-4ADD-B000-7721FDC59200}"/>
              </a:ext>
            </a:extLst>
          </p:cNvPr>
          <p:cNvPicPr>
            <a:picLocks noChangeAspect="1"/>
          </p:cNvPicPr>
          <p:nvPr/>
        </p:nvPicPr>
        <p:blipFill>
          <a:blip r:embed="rId2"/>
          <a:stretch>
            <a:fillRect/>
          </a:stretch>
        </p:blipFill>
        <p:spPr>
          <a:xfrm>
            <a:off x="724790" y="2355729"/>
            <a:ext cx="5624494" cy="3700429"/>
          </a:xfrm>
          <a:prstGeom prst="rect">
            <a:avLst/>
          </a:prstGeom>
        </p:spPr>
      </p:pic>
      <p:pic>
        <p:nvPicPr>
          <p:cNvPr id="7" name="图片 6">
            <a:extLst>
              <a:ext uri="{FF2B5EF4-FFF2-40B4-BE49-F238E27FC236}">
                <a16:creationId xmlns:a16="http://schemas.microsoft.com/office/drawing/2014/main" id="{C592FE74-B553-446A-A582-82B6AB9D56F6}"/>
              </a:ext>
            </a:extLst>
          </p:cNvPr>
          <p:cNvPicPr>
            <a:picLocks noChangeAspect="1"/>
          </p:cNvPicPr>
          <p:nvPr/>
        </p:nvPicPr>
        <p:blipFill>
          <a:blip r:embed="rId3"/>
          <a:stretch>
            <a:fillRect/>
          </a:stretch>
        </p:blipFill>
        <p:spPr>
          <a:xfrm>
            <a:off x="6567506" y="2355729"/>
            <a:ext cx="5624494" cy="3700428"/>
          </a:xfrm>
          <a:prstGeom prst="rect">
            <a:avLst/>
          </a:prstGeom>
        </p:spPr>
      </p:pic>
    </p:spTree>
    <p:extLst>
      <p:ext uri="{BB962C8B-B14F-4D97-AF65-F5344CB8AC3E}">
        <p14:creationId xmlns:p14="http://schemas.microsoft.com/office/powerpoint/2010/main" val="187969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idx="12"/>
          </p:nvPr>
        </p:nvSpPr>
        <p:spPr/>
        <p:txBody>
          <a:bodyPr/>
          <a:lstStyle/>
          <a:p>
            <a:pPr algn="ctr"/>
            <a:fld id="{00000000-1234-1234-1234-123412341234}" type="slidenum">
              <a:rPr lang="en-GB"/>
              <a:pPr algn="ctr"/>
              <a:t>6</a:t>
            </a:fld>
            <a:endParaRPr lang="en-GB"/>
          </a:p>
        </p:txBody>
      </p:sp>
      <p:sp>
        <p:nvSpPr>
          <p:cNvPr id="25" name="标题 24"/>
          <p:cNvSpPr>
            <a:spLocks noGrp="1"/>
          </p:cNvSpPr>
          <p:nvPr>
            <p:ph type="title"/>
          </p:nvPr>
        </p:nvSpPr>
        <p:spPr>
          <a:xfrm>
            <a:off x="992523" y="289139"/>
            <a:ext cx="8480213" cy="620607"/>
          </a:xfrm>
        </p:spPr>
        <p:txBody>
          <a:bodyPr>
            <a:normAutofit fontScale="90000"/>
          </a:bodyPr>
          <a:lstStyle/>
          <a:p>
            <a:r>
              <a:rPr lang="en-US" sz="4400" dirty="0">
                <a:solidFill>
                  <a:schemeClr val="tx1">
                    <a:lumMod val="95000"/>
                    <a:lumOff val="5000"/>
                  </a:schemeClr>
                </a:solidFill>
                <a:latin typeface="Arial"/>
              </a:rPr>
              <a:t>Graphs &amp; Conclusions</a:t>
            </a:r>
            <a:br>
              <a:rPr lang="en-US" sz="4400" dirty="0">
                <a:solidFill>
                  <a:schemeClr val="tx1">
                    <a:lumMod val="95000"/>
                    <a:lumOff val="5000"/>
                  </a:schemeClr>
                </a:solidFill>
              </a:rPr>
            </a:br>
            <a:br>
              <a:rPr lang="en-GB" dirty="0">
                <a:solidFill>
                  <a:schemeClr val="tx1">
                    <a:lumMod val="95000"/>
                    <a:lumOff val="5000"/>
                  </a:schemeClr>
                </a:solidFill>
              </a:rPr>
            </a:br>
            <a:endParaRPr lang="en-US" dirty="0">
              <a:solidFill>
                <a:schemeClr val="tx1">
                  <a:lumMod val="95000"/>
                  <a:lumOff val="5000"/>
                </a:schemeClr>
              </a:solidFill>
            </a:endParaRPr>
          </a:p>
        </p:txBody>
      </p:sp>
      <p:sp>
        <p:nvSpPr>
          <p:cNvPr id="6" name="文本框 5">
            <a:extLst>
              <a:ext uri="{FF2B5EF4-FFF2-40B4-BE49-F238E27FC236}">
                <a16:creationId xmlns:a16="http://schemas.microsoft.com/office/drawing/2014/main" id="{846FC0B3-82E3-4C40-A716-F9B7DDA15FCC}"/>
              </a:ext>
            </a:extLst>
          </p:cNvPr>
          <p:cNvSpPr txBox="1"/>
          <p:nvPr/>
        </p:nvSpPr>
        <p:spPr>
          <a:xfrm>
            <a:off x="725103" y="1035170"/>
            <a:ext cx="11248361" cy="923330"/>
          </a:xfrm>
          <a:prstGeom prst="rect">
            <a:avLst/>
          </a:prstGeom>
          <a:noFill/>
        </p:spPr>
        <p:txBody>
          <a:bodyPr wrap="square" rtlCol="0">
            <a:spAutoFit/>
          </a:bodyPr>
          <a:lstStyle/>
          <a:p>
            <a:pPr marL="186262"/>
            <a:r>
              <a:rPr lang="en-US" dirty="0"/>
              <a:t>5. Which genre has the highest rate? ------  </a:t>
            </a:r>
            <a:r>
              <a:rPr lang="en-US" b="1" dirty="0"/>
              <a:t>Biography</a:t>
            </a:r>
          </a:p>
          <a:p>
            <a:pPr marL="186262"/>
            <a:r>
              <a:rPr lang="en-US" dirty="0"/>
              <a:t>6. Which genre has the highest vote? ------ </a:t>
            </a:r>
            <a:r>
              <a:rPr lang="en-US" b="1" dirty="0"/>
              <a:t>Action</a:t>
            </a:r>
          </a:p>
          <a:p>
            <a:endParaRPr lang="en-US" dirty="0"/>
          </a:p>
        </p:txBody>
      </p:sp>
      <p:pic>
        <p:nvPicPr>
          <p:cNvPr id="5" name="图片 4">
            <a:extLst>
              <a:ext uri="{FF2B5EF4-FFF2-40B4-BE49-F238E27FC236}">
                <a16:creationId xmlns:a16="http://schemas.microsoft.com/office/drawing/2014/main" id="{BF7E5538-AA1C-42F0-8A3B-DF1F14E5C47A}"/>
              </a:ext>
            </a:extLst>
          </p:cNvPr>
          <p:cNvPicPr>
            <a:picLocks noChangeAspect="1"/>
          </p:cNvPicPr>
          <p:nvPr/>
        </p:nvPicPr>
        <p:blipFill>
          <a:blip r:embed="rId2"/>
          <a:stretch>
            <a:fillRect/>
          </a:stretch>
        </p:blipFill>
        <p:spPr>
          <a:xfrm>
            <a:off x="725104" y="2171558"/>
            <a:ext cx="5336035" cy="3992393"/>
          </a:xfrm>
          <a:prstGeom prst="rect">
            <a:avLst/>
          </a:prstGeom>
        </p:spPr>
      </p:pic>
      <p:pic>
        <p:nvPicPr>
          <p:cNvPr id="9" name="图片 8">
            <a:extLst>
              <a:ext uri="{FF2B5EF4-FFF2-40B4-BE49-F238E27FC236}">
                <a16:creationId xmlns:a16="http://schemas.microsoft.com/office/drawing/2014/main" id="{2AA39F36-2737-4C7E-9FA1-B9F0BFD4E598}"/>
              </a:ext>
            </a:extLst>
          </p:cNvPr>
          <p:cNvPicPr>
            <a:picLocks noChangeAspect="1"/>
          </p:cNvPicPr>
          <p:nvPr/>
        </p:nvPicPr>
        <p:blipFill>
          <a:blip r:embed="rId3"/>
          <a:stretch>
            <a:fillRect/>
          </a:stretch>
        </p:blipFill>
        <p:spPr>
          <a:xfrm>
            <a:off x="6130862" y="2171558"/>
            <a:ext cx="6061138" cy="3987702"/>
          </a:xfrm>
          <a:prstGeom prst="rect">
            <a:avLst/>
          </a:prstGeom>
        </p:spPr>
      </p:pic>
    </p:spTree>
    <p:extLst>
      <p:ext uri="{BB962C8B-B14F-4D97-AF65-F5344CB8AC3E}">
        <p14:creationId xmlns:p14="http://schemas.microsoft.com/office/powerpoint/2010/main" val="118501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idx="12"/>
          </p:nvPr>
        </p:nvSpPr>
        <p:spPr/>
        <p:txBody>
          <a:bodyPr/>
          <a:lstStyle/>
          <a:p>
            <a:pPr algn="ctr"/>
            <a:fld id="{00000000-1234-1234-1234-123412341234}" type="slidenum">
              <a:rPr lang="en-GB"/>
              <a:pPr algn="ctr"/>
              <a:t>7</a:t>
            </a:fld>
            <a:endParaRPr lang="en-GB"/>
          </a:p>
        </p:txBody>
      </p:sp>
      <p:sp>
        <p:nvSpPr>
          <p:cNvPr id="2" name="矩形 1">
            <a:extLst>
              <a:ext uri="{FF2B5EF4-FFF2-40B4-BE49-F238E27FC236}">
                <a16:creationId xmlns:a16="http://schemas.microsoft.com/office/drawing/2014/main" id="{251E25B9-0021-4B45-9F3A-7ED3897EF2BC}"/>
              </a:ext>
            </a:extLst>
          </p:cNvPr>
          <p:cNvSpPr/>
          <p:nvPr/>
        </p:nvSpPr>
        <p:spPr>
          <a:xfrm>
            <a:off x="4065499" y="2767280"/>
            <a:ext cx="4887172" cy="1323439"/>
          </a:xfrm>
          <a:prstGeom prst="rect">
            <a:avLst/>
          </a:prstGeom>
          <a:noFill/>
        </p:spPr>
        <p:txBody>
          <a:bodyPr wrap="none" lIns="91440" tIns="45720" rIns="91440" bIns="45720">
            <a:spAutoFit/>
          </a:bodyPr>
          <a:lstStyle/>
          <a:p>
            <a:pPr algn="ctr"/>
            <a:r>
              <a:rPr lang="en-US" altLang="zh-CN"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zh-CN" alt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标题 6">
            <a:extLst>
              <a:ext uri="{FF2B5EF4-FFF2-40B4-BE49-F238E27FC236}">
                <a16:creationId xmlns:a16="http://schemas.microsoft.com/office/drawing/2014/main" id="{80234371-B38A-47FC-96C9-BA231159E58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330435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820"/>
  <p:tag name="KSO_WM_UNIT_TYPE" val="p_h_f"/>
  <p:tag name="KSO_WM_UNIT_INDEX" val="1_1_1"/>
  <p:tag name="KSO_WM_UNIT_ID" val="diagram820_2*p_h_f*1_1_1"/>
  <p:tag name="KSO_WM_UNIT_LAYERLEVEL" val="1_1_1"/>
  <p:tag name="KSO_WM_UNIT_VALUE" val="30"/>
  <p:tag name="KSO_WM_UNIT_HIGHLIGHT" val="0"/>
  <p:tag name="KSO_WM_UNIT_COMPATIBLE" val="0"/>
  <p:tag name="KSO_WM_UNIT_CLEAR" val="0"/>
  <p:tag name="KSO_WM_BEAUTIFY_FLAG" val="#wm#"/>
  <p:tag name="KSO_WM_UNIT_PRESET_TEXT" val="LOREM IPSUM DOLOR LOREM"/>
  <p:tag name="KSO_WM_DIAGRAM_GROUP_CODE" val="p1-1"/>
  <p:tag name="KSO_WM_UNIT_FILL_FORE_SCHEMECOLOR_INDEX" val="5"/>
  <p:tag name="KSO_WM_UNIT_FILL_TYPE" val="1"/>
  <p:tag name="KSO_WM_UNIT_TEXT_FILL_FORE_SCHEMECOLOR_INDEX" val="14"/>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820"/>
  <p:tag name="KSO_WM_UNIT_TYPE" val="p_h_f"/>
  <p:tag name="KSO_WM_UNIT_INDEX" val="1_1_1"/>
  <p:tag name="KSO_WM_UNIT_ID" val="diagram820_2*p_h_f*1_1_1"/>
  <p:tag name="KSO_WM_UNIT_LAYERLEVEL" val="1_1_1"/>
  <p:tag name="KSO_WM_UNIT_VALUE" val="30"/>
  <p:tag name="KSO_WM_UNIT_HIGHLIGHT" val="0"/>
  <p:tag name="KSO_WM_UNIT_COMPATIBLE" val="0"/>
  <p:tag name="KSO_WM_UNIT_CLEAR" val="0"/>
  <p:tag name="KSO_WM_BEAUTIFY_FLAG" val="#wm#"/>
  <p:tag name="KSO_WM_UNIT_PRESET_TEXT" val="LOREM IPSUM DOLOR LOREM"/>
  <p:tag name="KSO_WM_DIAGRAM_GROUP_CODE" val="p1-1"/>
  <p:tag name="KSO_WM_UNIT_FILL_FORE_SCHEMECOLOR_INDEX" val="5"/>
  <p:tag name="KSO_WM_UNIT_FILL_TYPE" val="1"/>
  <p:tag name="KSO_WM_UNIT_TEXT_FILL_FORE_SCHEMECOLOR_INDEX" val="14"/>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820"/>
  <p:tag name="KSO_WM_UNIT_TYPE" val="p_h_f"/>
  <p:tag name="KSO_WM_UNIT_INDEX" val="1_1_1"/>
  <p:tag name="KSO_WM_UNIT_ID" val="diagram820_2*p_h_f*1_1_1"/>
  <p:tag name="KSO_WM_UNIT_LAYERLEVEL" val="1_1_1"/>
  <p:tag name="KSO_WM_UNIT_VALUE" val="30"/>
  <p:tag name="KSO_WM_UNIT_HIGHLIGHT" val="0"/>
  <p:tag name="KSO_WM_UNIT_COMPATIBLE" val="0"/>
  <p:tag name="KSO_WM_UNIT_CLEAR" val="0"/>
  <p:tag name="KSO_WM_BEAUTIFY_FLAG" val="#wm#"/>
  <p:tag name="KSO_WM_UNIT_PRESET_TEXT" val="LOREM IPSUM DOLOR LOREM"/>
  <p:tag name="KSO_WM_DIAGRAM_GROUP_CODE" val="p1-1"/>
  <p:tag name="KSO_WM_UNIT_FILL_FORE_SCHEMECOLOR_INDEX" val="5"/>
  <p:tag name="KSO_WM_UNIT_FILL_TYPE" val="1"/>
  <p:tag name="KSO_WM_UNIT_TEXT_FILL_FORE_SCHEMECOLOR_INDEX" val="14"/>
  <p:tag name="KSO_WM_UNIT_TEXT_FILL_TYPE" val="1"/>
</p:tagLst>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04056_TF34357615.potx" id="{B242C473-973A-4B9D-B790-B3F3691B6280}" vid="{15E1EE25-CD9C-4F82-85B6-B49B24BB39F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C45FB24-BEC6-4D44-888B-84AEBBA2D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裁剪设计</Template>
  <TotalTime>391</TotalTime>
  <Words>267</Words>
  <Application>Microsoft Office PowerPoint</Application>
  <PresentationFormat>宽屏</PresentationFormat>
  <Paragraphs>36</Paragraphs>
  <Slides>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Microsoft YaHei UI</vt:lpstr>
      <vt:lpstr>Arial</vt:lpstr>
      <vt:lpstr>Franklin Gothic Book</vt:lpstr>
      <vt:lpstr>Trebuchet MS</vt:lpstr>
      <vt:lpstr>裁剪</vt:lpstr>
      <vt:lpstr>IMDB 2021 TOP 250 MOVIES DATABASE ANALYSIS</vt:lpstr>
      <vt:lpstr>Project Interest</vt:lpstr>
      <vt:lpstr>Website Scraped  Web scraping:  https://www.imdb.com/search/title/?title_type=feature&amp;release_date=2021-01-01,2021-12-31&amp;count=250&amp;ref_=adv_prv</vt:lpstr>
      <vt:lpstr>Graphs &amp; Conclusions  </vt:lpstr>
      <vt:lpstr>Graphs &amp; Conclusions  </vt:lpstr>
      <vt:lpstr>Graphs &amp; Conclusions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2021 TOP 250 MOVIES DATABASE ANALYSIS</dc:title>
  <dc:creator>璋 张</dc:creator>
  <cp:lastModifiedBy>璋 张</cp:lastModifiedBy>
  <cp:revision>4</cp:revision>
  <dcterms:created xsi:type="dcterms:W3CDTF">2022-03-17T19:17:36Z</dcterms:created>
  <dcterms:modified xsi:type="dcterms:W3CDTF">2022-03-18T01:49:09Z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