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68" r:id="rId3"/>
    <p:sldId id="258" r:id="rId4"/>
    <p:sldId id="259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>
        <p:scale>
          <a:sx n="100" d="100"/>
          <a:sy n="10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-3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/>
            <a:t>Enrich location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custT="1"/>
      <dgm:spPr/>
      <dgm:t>
        <a:bodyPr/>
        <a:lstStyle/>
        <a:p>
          <a:r>
            <a:rPr lang="en-US" sz="1200" dirty="0"/>
            <a:t>Add geo info </a:t>
          </a:r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custT="1"/>
      <dgm:spPr/>
      <dgm:t>
        <a:bodyPr/>
        <a:lstStyle/>
        <a:p>
          <a:r>
            <a:rPr lang="en-US" sz="700" dirty="0"/>
            <a:t>Archive</a:t>
          </a:r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custT="1"/>
      <dgm:spPr/>
      <dgm:t>
        <a:bodyPr/>
        <a:lstStyle/>
        <a:p>
          <a:r>
            <a:rPr lang="en-US" sz="1200" dirty="0"/>
            <a:t>Parquet backup</a:t>
          </a:r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/>
            <a:t>Impala</a:t>
          </a:r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/>
            <a:t>Append to tables</a:t>
          </a:r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Enrich location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80"/>
            <a:satOff val="-943"/>
            <a:lumOff val="-402"/>
            <a:alphaOff val="0"/>
          </a:schemeClr>
        </a:solidFill>
        <a:ln w="10795" cap="flat" cmpd="sng" algn="ctr">
          <a:solidFill>
            <a:schemeClr val="accent4">
              <a:hueOff val="435080"/>
              <a:satOff val="-943"/>
              <a:lumOff val="-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"/>
            <a:satOff val="-1886"/>
            <a:lumOff val="-804"/>
            <a:alphaOff val="0"/>
          </a:schemeClr>
        </a:solidFill>
        <a:ln w="10795" cap="flat" cmpd="sng" algn="ctr">
          <a:solidFill>
            <a:schemeClr val="accent4">
              <a:hueOff val="870159"/>
              <a:satOff val="-1886"/>
              <a:lumOff val="-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305239"/>
            <a:satOff val="-2829"/>
            <a:lumOff val="-1206"/>
            <a:alphaOff val="0"/>
          </a:schemeClr>
        </a:solidFill>
        <a:ln w="10795" cap="flat" cmpd="sng" algn="ctr">
          <a:solidFill>
            <a:schemeClr val="accent4">
              <a:hueOff val="1305239"/>
              <a:satOff val="-2829"/>
              <a:lumOff val="-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740319"/>
            <a:satOff val="-3771"/>
            <a:lumOff val="-1608"/>
            <a:alphaOff val="0"/>
          </a:schemeClr>
        </a:solidFill>
        <a:ln w="10795" cap="flat" cmpd="sng" algn="ctr">
          <a:solidFill>
            <a:schemeClr val="accent4">
              <a:hueOff val="1740319"/>
              <a:satOff val="-3771"/>
              <a:lumOff val="-1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175399"/>
            <a:satOff val="-4714"/>
            <a:lumOff val="-2010"/>
            <a:alphaOff val="0"/>
          </a:schemeClr>
        </a:solidFill>
        <a:ln w="10795" cap="flat" cmpd="sng" algn="ctr">
          <a:solidFill>
            <a:schemeClr val="accent4">
              <a:hueOff val="2175399"/>
              <a:satOff val="-4714"/>
              <a:lumOff val="-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610479"/>
            <a:satOff val="-5657"/>
            <a:lumOff val="-2412"/>
            <a:alphaOff val="0"/>
          </a:schemeClr>
        </a:solidFill>
        <a:ln w="10795" cap="flat" cmpd="sng" algn="ctr">
          <a:solidFill>
            <a:schemeClr val="accent4">
              <a:hueOff val="2610479"/>
              <a:satOff val="-5657"/>
              <a:lumOff val="-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geo info </a:t>
          </a:r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Impala</a:t>
          </a:r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045558"/>
            <a:satOff val="-6600"/>
            <a:lumOff val="-2814"/>
            <a:alphaOff val="0"/>
          </a:schemeClr>
        </a:solidFill>
        <a:ln w="10795" cap="flat" cmpd="sng" algn="ctr">
          <a:solidFill>
            <a:schemeClr val="accent4">
              <a:hueOff val="3045558"/>
              <a:satOff val="-6600"/>
              <a:lumOff val="-2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480638"/>
            <a:satOff val="-7543"/>
            <a:lumOff val="-3216"/>
            <a:alphaOff val="0"/>
          </a:schemeClr>
        </a:solidFill>
        <a:ln w="10795" cap="flat" cmpd="sng" algn="ctr">
          <a:solidFill>
            <a:schemeClr val="accent4">
              <a:hueOff val="3480638"/>
              <a:satOff val="-7543"/>
              <a:lumOff val="-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915718"/>
            <a:satOff val="-8486"/>
            <a:lumOff val="-3618"/>
            <a:alphaOff val="0"/>
          </a:schemeClr>
        </a:solidFill>
        <a:ln w="10795" cap="flat" cmpd="sng" algn="ctr">
          <a:solidFill>
            <a:schemeClr val="accent4">
              <a:hueOff val="3915718"/>
              <a:satOff val="-8486"/>
              <a:lumOff val="-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785877"/>
            <a:satOff val="-10371"/>
            <a:lumOff val="-4422"/>
            <a:alphaOff val="0"/>
          </a:schemeClr>
        </a:solidFill>
        <a:ln w="10795" cap="flat" cmpd="sng" algn="ctr">
          <a:solidFill>
            <a:schemeClr val="accent4">
              <a:hueOff val="4785877"/>
              <a:satOff val="-10371"/>
              <a:lumOff val="-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220957"/>
            <a:satOff val="-11314"/>
            <a:lumOff val="-4824"/>
            <a:alphaOff val="0"/>
          </a:schemeClr>
        </a:solidFill>
        <a:ln w="10795" cap="flat" cmpd="sng" algn="ctr">
          <a:solidFill>
            <a:schemeClr val="accent4">
              <a:hueOff val="5220957"/>
              <a:satOff val="-11314"/>
              <a:lumOff val="-4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656036"/>
            <a:satOff val="-12257"/>
            <a:lumOff val="-5226"/>
            <a:alphaOff val="0"/>
          </a:schemeClr>
        </a:solidFill>
        <a:ln w="10795" cap="flat" cmpd="sng" algn="ctr">
          <a:solidFill>
            <a:schemeClr val="accent4">
              <a:hueOff val="5656036"/>
              <a:satOff val="-12257"/>
              <a:lumOff val="-52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Append to tables</a:t>
          </a:r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Archive</a:t>
          </a:r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091116"/>
            <a:satOff val="-13200"/>
            <a:lumOff val="-5628"/>
            <a:alphaOff val="0"/>
          </a:schemeClr>
        </a:solidFill>
        <a:ln w="10795" cap="flat" cmpd="sng" algn="ctr">
          <a:solidFill>
            <a:schemeClr val="accent4">
              <a:hueOff val="6091116"/>
              <a:satOff val="-13200"/>
              <a:lumOff val="-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526196"/>
            <a:satOff val="-14143"/>
            <a:lumOff val="-6030"/>
            <a:alphaOff val="0"/>
          </a:schemeClr>
        </a:solidFill>
        <a:ln w="10795" cap="flat" cmpd="sng" algn="ctr">
          <a:solidFill>
            <a:schemeClr val="accent4">
              <a:hueOff val="6526196"/>
              <a:satOff val="-14143"/>
              <a:lumOff val="-6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961276"/>
            <a:satOff val="-15086"/>
            <a:lumOff val="-6432"/>
            <a:alphaOff val="0"/>
          </a:schemeClr>
        </a:solidFill>
        <a:ln w="10795" cap="flat" cmpd="sng" algn="ctr">
          <a:solidFill>
            <a:schemeClr val="accent4">
              <a:hueOff val="6961276"/>
              <a:satOff val="-15086"/>
              <a:lumOff val="-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396356"/>
            <a:satOff val="-16028"/>
            <a:lumOff val="-6834"/>
            <a:alphaOff val="0"/>
          </a:schemeClr>
        </a:solidFill>
        <a:ln w="10795" cap="flat" cmpd="sng" algn="ctr">
          <a:solidFill>
            <a:schemeClr val="accent4">
              <a:hueOff val="7396356"/>
              <a:satOff val="-16028"/>
              <a:lumOff val="-6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831436"/>
            <a:satOff val="-16971"/>
            <a:lumOff val="-7236"/>
            <a:alphaOff val="0"/>
          </a:schemeClr>
        </a:solidFill>
        <a:ln w="10795" cap="flat" cmpd="sng" algn="ctr">
          <a:solidFill>
            <a:schemeClr val="accent4">
              <a:hueOff val="7831436"/>
              <a:satOff val="-16971"/>
              <a:lumOff val="-7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266515"/>
            <a:satOff val="-17914"/>
            <a:lumOff val="-7638"/>
            <a:alphaOff val="0"/>
          </a:schemeClr>
        </a:solidFill>
        <a:ln w="10795" cap="flat" cmpd="sng" algn="ctr">
          <a:solidFill>
            <a:schemeClr val="accent4">
              <a:hueOff val="8266515"/>
              <a:satOff val="-17914"/>
              <a:lumOff val="-7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Parquet backup</a:t>
          </a:r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2881-1937-4923-8B5F-435D0D927EBF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A74E-2B22-4B0D-A639-F1805B27C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CF68A3-4510-4C32-AC6F-E4B9C0CB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AF301A-1C4C-4B57-9C60-24D773C6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073"/>
            <a:ext cx="12192000" cy="3753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2F64B1-02A1-4AE2-99EB-DF9154606833}"/>
              </a:ext>
            </a:extLst>
          </p:cNvPr>
          <p:cNvSpPr txBox="1"/>
          <p:nvPr/>
        </p:nvSpPr>
        <p:spPr>
          <a:xfrm>
            <a:off x="7962900" y="5771497"/>
            <a:ext cx="368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איל הרשקוביץ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יבגני ליבשיץ</a:t>
            </a:r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4E47-E6DF-440F-B89E-071CE946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השאלה העסקית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76F0-2E4E-46F1-B66E-ED151E8E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איסוף מידע על תנועות טיסות בינלאומיות</a:t>
            </a:r>
          </a:p>
          <a:p>
            <a:pPr algn="r" rtl="1"/>
            <a:r>
              <a:rPr lang="he-IL" dirty="0"/>
              <a:t>שמירת המידע לטובת ניתוחים עתידיים</a:t>
            </a:r>
          </a:p>
          <a:p>
            <a:pPr algn="r" rtl="1"/>
            <a:r>
              <a:rPr lang="he-IL" dirty="0"/>
              <a:t>הנגשת המידע לניתוחים מיידים, ב </a:t>
            </a:r>
            <a:r>
              <a:rPr lang="en-US" dirty="0"/>
              <a:t>Impala</a:t>
            </a:r>
            <a:r>
              <a:rPr lang="he-IL" dirty="0"/>
              <a:t>, ברמה יומית / שעתית</a:t>
            </a:r>
          </a:p>
          <a:p>
            <a:pPr algn="r" rtl="1"/>
            <a:r>
              <a:rPr lang="he-IL" dirty="0"/>
              <a:t>העשרת המידע הגיאוגרפי, במידע לגבי אזור הטיסה: ארץ / עיר</a:t>
            </a:r>
          </a:p>
          <a:p>
            <a:pPr algn="r" rtl="1"/>
            <a:r>
              <a:rPr lang="he-IL" dirty="0"/>
              <a:t>הצגת מסלולים ומפות חום</a:t>
            </a:r>
          </a:p>
          <a:p>
            <a:pPr algn="r" rtl="1"/>
            <a:r>
              <a:rPr lang="he-IL" dirty="0"/>
              <a:t>מתן התראות על חריגות:</a:t>
            </a:r>
          </a:p>
          <a:p>
            <a:pPr lvl="1" algn="r" rtl="1"/>
            <a:r>
              <a:rPr lang="he-IL" dirty="0"/>
              <a:t>זע"ט בעייתי</a:t>
            </a:r>
          </a:p>
          <a:p>
            <a:pPr lvl="1" algn="r" rtl="1"/>
            <a:r>
              <a:rPr lang="he-IL" dirty="0"/>
              <a:t>טיסה שחודרת למרחב של מדינה מסוימת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תיאור הדאטה</a:t>
            </a:r>
            <a:endParaRPr lang="en-US" b="1" dirty="0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3581400" y="1645433"/>
            <a:ext cx="3761232" cy="356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icao24 - Mode-s Unique identifier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callsign</a:t>
            </a:r>
            <a:r>
              <a:rPr lang="en-US" sz="1800" dirty="0"/>
              <a:t> - Identifies a specific flight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longitude</a:t>
            </a:r>
            <a:r>
              <a:rPr lang="en-US" sz="1800" dirty="0"/>
              <a:t> - WGS-84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latitude</a:t>
            </a:r>
            <a:r>
              <a:rPr lang="en-US" sz="1800" dirty="0"/>
              <a:t> - WGS-84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geo_altitude</a:t>
            </a:r>
            <a:r>
              <a:rPr lang="en-US" sz="1800" dirty="0"/>
              <a:t> - AGL in meters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baro_altitude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800" dirty="0"/>
              <a:t>- ASL in meters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squawk</a:t>
            </a:r>
            <a:r>
              <a:rPr lang="en-US" sz="1800" dirty="0"/>
              <a:t> - transponder code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on_ground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– true / false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velocity</a:t>
            </a:r>
            <a:r>
              <a:rPr lang="en-US" sz="1800" dirty="0"/>
              <a:t> - over ground in m/s.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08A7-7F9C-4BE3-A10E-2051315C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868680"/>
            <a:ext cx="3928872" cy="512064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מיקומי מטוסים בעולם ע"ב רשת מקלטים ציבורית</a:t>
            </a:r>
          </a:p>
          <a:p>
            <a:pPr algn="r" rtl="1"/>
            <a:r>
              <a:rPr lang="he-IL" dirty="0"/>
              <a:t>שימוש ב </a:t>
            </a:r>
            <a:r>
              <a:rPr lang="en-GB" dirty="0"/>
              <a:t>python API</a:t>
            </a:r>
            <a:r>
              <a:rPr lang="he-IL" dirty="0"/>
              <a:t> קיים של האתר</a:t>
            </a:r>
          </a:p>
          <a:p>
            <a:pPr algn="r" rtl="1"/>
            <a:r>
              <a:rPr lang="he-IL" dirty="0"/>
              <a:t>פעם ב-10 שניות מקבלים רשימת כלל המיקומים (~6000)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&quot;No&quot; Symbol 1024"/>
          <p:cNvSpPr/>
          <p:nvPr/>
        </p:nvSpPr>
        <p:spPr>
          <a:xfrm>
            <a:off x="7007656" y="385837"/>
            <a:ext cx="586237" cy="396430"/>
          </a:xfrm>
          <a:prstGeom prst="noSmoking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8963358" y="3427456"/>
            <a:ext cx="2277207" cy="3331078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90029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#1: real-time-states0</a:t>
            </a:r>
          </a:p>
        </p:txBody>
      </p: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298102" y="2259767"/>
            <a:ext cx="473873" cy="119092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02472" y="3450694"/>
            <a:ext cx="1670539" cy="781490"/>
            <a:chOff x="1037491" y="3110724"/>
            <a:chExt cx="1670539" cy="781490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107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/>
                <a:t>OpenskyApi</a:t>
              </a:r>
              <a:r>
                <a:rPr lang="en-US" sz="1100" dirty="0"/>
                <a:t> generator</a:t>
              </a:r>
            </a:p>
          </p:txBody>
        </p:sp>
      </p:grpSp>
      <p:sp>
        <p:nvSpPr>
          <p:cNvPr id="21" name="Cloud 20"/>
          <p:cNvSpPr/>
          <p:nvPr/>
        </p:nvSpPr>
        <p:spPr>
          <a:xfrm>
            <a:off x="394702" y="1260979"/>
            <a:ext cx="2754546" cy="9998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https://opensky-network.org/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90" y="2628930"/>
            <a:ext cx="2663842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OpenSkyApi.get_states</a:t>
            </a:r>
            <a:r>
              <a:rPr lang="en-US" dirty="0"/>
              <a:t>()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408556" y="4429130"/>
            <a:ext cx="1524000" cy="100094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Raw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9408556" y="5623123"/>
            <a:ext cx="1524000" cy="43649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486525" y="5925943"/>
            <a:ext cx="2922031" cy="16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8954718" y="816633"/>
            <a:ext cx="2277207" cy="1186984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MySQL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417721376"/>
              </p:ext>
            </p:extLst>
          </p:nvPr>
        </p:nvGraphicFramePr>
        <p:xfrm>
          <a:off x="3149248" y="5103337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506535" y="876280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Alerts - RT</a:t>
            </a:r>
          </a:p>
        </p:txBody>
      </p:sp>
      <p:cxnSp>
        <p:nvCxnSpPr>
          <p:cNvPr id="57" name="Straight Arrow Connector 56"/>
          <p:cNvCxnSpPr>
            <a:cxnSpLocks/>
            <a:stCxn id="7" idx="0"/>
            <a:endCxn id="56" idx="1"/>
          </p:cNvCxnSpPr>
          <p:nvPr/>
        </p:nvCxnSpPr>
        <p:spPr>
          <a:xfrm flipV="1">
            <a:off x="4220435" y="1082899"/>
            <a:ext cx="2286100" cy="10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6" idx="3"/>
            <a:endCxn id="46" idx="2"/>
          </p:cNvCxnSpPr>
          <p:nvPr/>
        </p:nvCxnSpPr>
        <p:spPr>
          <a:xfrm>
            <a:off x="8238960" y="1082899"/>
            <a:ext cx="715758" cy="32722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106520" y="2281710"/>
            <a:ext cx="1996751" cy="468356"/>
          </a:xfrm>
          <a:prstGeom prst="flowChartPredefinedProcess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cxnSpLocks/>
            <a:stCxn id="56" idx="3"/>
            <a:endCxn id="67" idx="1"/>
          </p:cNvCxnSpPr>
          <p:nvPr/>
        </p:nvCxnSpPr>
        <p:spPr>
          <a:xfrm>
            <a:off x="8238960" y="1082899"/>
            <a:ext cx="867560" cy="1432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1" idx="3"/>
            <a:endCxn id="7" idx="2"/>
          </p:cNvCxnSpPr>
          <p:nvPr/>
        </p:nvCxnSpPr>
        <p:spPr>
          <a:xfrm flipV="1">
            <a:off x="2773011" y="2587820"/>
            <a:ext cx="1127279" cy="125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0504669" y="4684050"/>
            <a:ext cx="387928" cy="6723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/>
          <p:cNvSpPr/>
          <p:nvPr/>
        </p:nvSpPr>
        <p:spPr>
          <a:xfrm>
            <a:off x="9408556" y="6168831"/>
            <a:ext cx="1524000" cy="50244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Parquet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6525" y="6530810"/>
            <a:ext cx="2922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</p:cNvCxnSpPr>
          <p:nvPr/>
        </p:nvCxnSpPr>
        <p:spPr>
          <a:xfrm rot="16200000" flipH="1">
            <a:off x="5312900" y="857026"/>
            <a:ext cx="638902" cy="738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5400000">
            <a:off x="3678765" y="3789267"/>
            <a:ext cx="1578862" cy="91353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 Streaming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2F1AC-F96B-460C-AC96-87C6E28096CC}"/>
              </a:ext>
            </a:extLst>
          </p:cNvPr>
          <p:cNvGrpSpPr/>
          <p:nvPr/>
        </p:nvGrpSpPr>
        <p:grpSpPr>
          <a:xfrm>
            <a:off x="8346890" y="5308264"/>
            <a:ext cx="1415097" cy="639514"/>
            <a:chOff x="8346890" y="5308264"/>
            <a:chExt cx="1415097" cy="639514"/>
          </a:xfrm>
        </p:grpSpPr>
        <p:sp>
          <p:nvSpPr>
            <p:cNvPr id="118" name="Circular Arrow 117"/>
            <p:cNvSpPr/>
            <p:nvPr/>
          </p:nvSpPr>
          <p:spPr>
            <a:xfrm rot="17738501">
              <a:off x="9130954" y="5316744"/>
              <a:ext cx="484816" cy="777251"/>
            </a:xfrm>
            <a:prstGeom prst="circularArrow">
              <a:avLst>
                <a:gd name="adj1" fmla="val 0"/>
                <a:gd name="adj2" fmla="val 1142319"/>
                <a:gd name="adj3" fmla="val 1626194"/>
                <a:gd name="adj4" fmla="val 10800000"/>
                <a:gd name="adj5" fmla="val 1250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46890" y="5308264"/>
              <a:ext cx="90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Drop last hour/day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CD394B-1F08-4A4D-9C36-79A240BF3680}"/>
              </a:ext>
            </a:extLst>
          </p:cNvPr>
          <p:cNvGrpSpPr/>
          <p:nvPr/>
        </p:nvGrpSpPr>
        <p:grpSpPr>
          <a:xfrm>
            <a:off x="10987216" y="5340881"/>
            <a:ext cx="1299366" cy="1291823"/>
            <a:chOff x="10987216" y="5340881"/>
            <a:chExt cx="1299366" cy="1291823"/>
          </a:xfrm>
        </p:grpSpPr>
        <p:sp>
          <p:nvSpPr>
            <p:cNvPr id="102" name="Right Brace 101"/>
            <p:cNvSpPr/>
            <p:nvPr/>
          </p:nvSpPr>
          <p:spPr>
            <a:xfrm>
              <a:off x="10987216" y="6143596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07376" y="6223033"/>
              <a:ext cx="955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 hour</a:t>
              </a:r>
            </a:p>
          </p:txBody>
        </p:sp>
        <p:sp>
          <p:nvSpPr>
            <p:cNvPr id="106" name="Right Brace 105"/>
            <p:cNvSpPr/>
            <p:nvPr/>
          </p:nvSpPr>
          <p:spPr>
            <a:xfrm>
              <a:off x="11011024" y="5567338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31184" y="5646775"/>
              <a:ext cx="955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</a:t>
              </a:r>
            </a:p>
            <a:p>
              <a:r>
                <a:rPr lang="en-US" sz="1400" dirty="0"/>
                <a:t>hour/day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198915" y="5340881"/>
              <a:ext cx="102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Partitions 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2975AE-0A4C-4550-BA24-7C8D9F860747}"/>
              </a:ext>
            </a:extLst>
          </p:cNvPr>
          <p:cNvGrpSpPr/>
          <p:nvPr/>
        </p:nvGrpSpPr>
        <p:grpSpPr>
          <a:xfrm>
            <a:off x="28654" y="5581626"/>
            <a:ext cx="1972215" cy="1176907"/>
            <a:chOff x="28654" y="5581626"/>
            <a:chExt cx="1972215" cy="1176907"/>
          </a:xfrm>
        </p:grpSpPr>
        <p:sp>
          <p:nvSpPr>
            <p:cNvPr id="2" name="Rounded Rectangle 1"/>
            <p:cNvSpPr/>
            <p:nvPr/>
          </p:nvSpPr>
          <p:spPr>
            <a:xfrm>
              <a:off x="28654" y="6342643"/>
              <a:ext cx="1148797" cy="4158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Logger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1325790" y="6617699"/>
              <a:ext cx="629555" cy="9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1307457" y="6308761"/>
              <a:ext cx="693412" cy="12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1275528" y="5994113"/>
              <a:ext cx="598268" cy="31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197060" y="5749292"/>
              <a:ext cx="469862" cy="46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1063814" y="5624824"/>
              <a:ext cx="196546" cy="530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916796" y="5581626"/>
              <a:ext cx="13716" cy="539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/>
          <p:cNvSpPr txBox="1">
            <a:spLocks/>
          </p:cNvSpPr>
          <p:nvPr/>
        </p:nvSpPr>
        <p:spPr>
          <a:xfrm>
            <a:off x="291096" y="-71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Architecture: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6401923" y="407968"/>
            <a:ext cx="1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Alerts Engine</a:t>
            </a:r>
          </a:p>
        </p:txBody>
      </p:sp>
      <p:cxnSp>
        <p:nvCxnSpPr>
          <p:cNvPr id="163" name="Straight Arrow Connector 162"/>
          <p:cNvCxnSpPr>
            <a:cxnSpLocks/>
            <a:stCxn id="175" idx="3"/>
          </p:cNvCxnSpPr>
          <p:nvPr/>
        </p:nvCxnSpPr>
        <p:spPr>
          <a:xfrm>
            <a:off x="4993245" y="3363995"/>
            <a:ext cx="389485" cy="19442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n 174"/>
          <p:cNvSpPr/>
          <p:nvPr/>
        </p:nvSpPr>
        <p:spPr>
          <a:xfrm>
            <a:off x="467310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#2: sparse states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97CF-E340-436F-B33D-204319DF07C9}"/>
              </a:ext>
            </a:extLst>
          </p:cNvPr>
          <p:cNvGrpSpPr/>
          <p:nvPr/>
        </p:nvGrpSpPr>
        <p:grpSpPr>
          <a:xfrm>
            <a:off x="3674115" y="853084"/>
            <a:ext cx="2632890" cy="2570309"/>
            <a:chOff x="3763015" y="853084"/>
            <a:chExt cx="2294864" cy="2570309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015" y="853084"/>
              <a:ext cx="2294864" cy="1064247"/>
            </a:xfrm>
            <a:prstGeom prst="rect">
              <a:avLst/>
            </a:prstGeom>
          </p:spPr>
        </p:pic>
        <p:sp>
          <p:nvSpPr>
            <p:cNvPr id="1039" name="Rectangle 1038"/>
            <p:cNvSpPr/>
            <p:nvPr/>
          </p:nvSpPr>
          <p:spPr>
            <a:xfrm>
              <a:off x="3823454" y="858802"/>
              <a:ext cx="2199975" cy="2564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D03C2-6A41-4DCB-A2F0-CFAA6A739770}"/>
              </a:ext>
            </a:extLst>
          </p:cNvPr>
          <p:cNvGrpSpPr/>
          <p:nvPr/>
        </p:nvGrpSpPr>
        <p:grpSpPr>
          <a:xfrm>
            <a:off x="2602106" y="5035466"/>
            <a:ext cx="3884419" cy="1748061"/>
            <a:chOff x="2602106" y="5035466"/>
            <a:chExt cx="3884419" cy="1748061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106" y="5041184"/>
              <a:ext cx="1728942" cy="1728942"/>
            </a:xfrm>
            <a:prstGeom prst="rect">
              <a:avLst/>
            </a:prstGeom>
          </p:spPr>
        </p:pic>
        <p:sp>
          <p:nvSpPr>
            <p:cNvPr id="181" name="Rectangle 180"/>
            <p:cNvSpPr/>
            <p:nvPr/>
          </p:nvSpPr>
          <p:spPr>
            <a:xfrm>
              <a:off x="2602106" y="5035466"/>
              <a:ext cx="3884419" cy="174806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174">
            <a:extLst>
              <a:ext uri="{FF2B5EF4-FFF2-40B4-BE49-F238E27FC236}">
                <a16:creationId xmlns:a16="http://schemas.microsoft.com/office/drawing/2014/main" id="{6E0E7B62-B53C-4B7A-A76A-65E9B37249A6}"/>
              </a:ext>
            </a:extLst>
          </p:cNvPr>
          <p:cNvSpPr/>
          <p:nvPr/>
        </p:nvSpPr>
        <p:spPr>
          <a:xfrm>
            <a:off x="5484595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#3: geo-enriched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2EE611-E0E4-4BD6-A15A-2A72E7FEFF0C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5444636" y="3363995"/>
            <a:ext cx="360104" cy="1903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4372222-D016-4491-8D21-1968454150B0}"/>
              </a:ext>
            </a:extLst>
          </p:cNvPr>
          <p:cNvSpPr/>
          <p:nvPr/>
        </p:nvSpPr>
        <p:spPr>
          <a:xfrm>
            <a:off x="6506535" y="1353352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Geo. Alerts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5DF21A-410E-47C9-8E6C-8CC79B6E2272}"/>
              </a:ext>
            </a:extLst>
          </p:cNvPr>
          <p:cNvCxnSpPr>
            <a:cxnSpLocks/>
            <a:stCxn id="58" idx="0"/>
            <a:endCxn id="84" idx="1"/>
          </p:cNvCxnSpPr>
          <p:nvPr/>
        </p:nvCxnSpPr>
        <p:spPr>
          <a:xfrm flipV="1">
            <a:off x="5804740" y="1559971"/>
            <a:ext cx="701795" cy="5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198864-0BB5-4840-8D4D-2F195C3505DA}"/>
              </a:ext>
            </a:extLst>
          </p:cNvPr>
          <p:cNvCxnSpPr>
            <a:cxnSpLocks/>
            <a:stCxn id="84" idx="3"/>
            <a:endCxn id="67" idx="1"/>
          </p:cNvCxnSpPr>
          <p:nvPr/>
        </p:nvCxnSpPr>
        <p:spPr>
          <a:xfrm>
            <a:off x="8238960" y="1559971"/>
            <a:ext cx="867560" cy="955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B87AB1-A514-4195-AB3A-DE3A949746B8}"/>
              </a:ext>
            </a:extLst>
          </p:cNvPr>
          <p:cNvCxnSpPr>
            <a:cxnSpLocks/>
            <a:stCxn id="84" idx="3"/>
            <a:endCxn id="46" idx="2"/>
          </p:cNvCxnSpPr>
          <p:nvPr/>
        </p:nvCxnSpPr>
        <p:spPr>
          <a:xfrm flipV="1">
            <a:off x="8238960" y="1410125"/>
            <a:ext cx="715758" cy="14984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7" grpId="0" animBg="1"/>
      <p:bldP spid="21" grpId="0" animBg="1"/>
      <p:bldP spid="24" grpId="0" animBg="1"/>
      <p:bldP spid="37" grpId="0" animBg="1"/>
      <p:bldP spid="38" grpId="0" animBg="1"/>
      <p:bldGraphic spid="48" grpId="0" uiExpand="1">
        <p:bldSub>
          <a:bldDgm bld="one"/>
        </p:bldSub>
      </p:bldGraphic>
      <p:bldP spid="56" grpId="0" animBg="1"/>
      <p:bldP spid="67" grpId="0" animBg="1"/>
      <p:bldP spid="61" grpId="0" animBg="1"/>
      <p:bldP spid="97" grpId="0" animBg="1"/>
      <p:bldP spid="1024" grpId="0"/>
      <p:bldP spid="175" grpId="0" animBg="1"/>
      <p:bldP spid="58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</a:t>
            </a:r>
            <a:r>
              <a:rPr lang="en-GB" dirty="0" err="1"/>
              <a:t>oints</a:t>
            </a:r>
            <a:r>
              <a:rPr lang="en-GB" dirty="0"/>
              <a:t> of Interest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/>
          <a:lstStyle/>
          <a:p>
            <a:r>
              <a:rPr lang="en-GB" dirty="0"/>
              <a:t>Kafka has default max message size of 1MB – can be configured</a:t>
            </a:r>
          </a:p>
          <a:p>
            <a:pPr lvl="1"/>
            <a:r>
              <a:rPr lang="en-US" dirty="0"/>
              <a:t>Kafka configuration + config when creating the producer</a:t>
            </a:r>
          </a:p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vs parquet </a:t>
            </a:r>
            <a:r>
              <a:rPr lang="en-US" dirty="0" err="1"/>
              <a:t>fromat</a:t>
            </a:r>
            <a:endParaRPr lang="en-US" dirty="0"/>
          </a:p>
          <a:p>
            <a:r>
              <a:rPr lang="en-US" dirty="0"/>
              <a:t>Spark Structured Streaming and Bool values</a:t>
            </a:r>
          </a:p>
          <a:p>
            <a:r>
              <a:rPr lang="en-US" dirty="0"/>
              <a:t>Each record -&gt; </a:t>
            </a:r>
            <a:r>
              <a:rPr lang="en-US" dirty="0" err="1"/>
              <a:t>kafka</a:t>
            </a:r>
            <a:r>
              <a:rPr lang="en-US" dirty="0"/>
              <a:t> message vs batch of records -&gt; </a:t>
            </a:r>
            <a:r>
              <a:rPr lang="en-US" dirty="0" err="1"/>
              <a:t>kafka</a:t>
            </a:r>
            <a:r>
              <a:rPr lang="en-US"/>
              <a:t>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457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848</TotalTime>
  <Words>356</Words>
  <Application>Microsoft Office PowerPoint</Application>
  <PresentationFormat>Widescreen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Frame</vt:lpstr>
      <vt:lpstr>PowerPoint Presentation</vt:lpstr>
      <vt:lpstr>השאלה העסקית</vt:lpstr>
      <vt:lpstr>תיאור הדאטה</vt:lpstr>
      <vt:lpstr>PowerPoint Presentation</vt:lpstr>
      <vt:lpstr>Points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Ivgi L</cp:lastModifiedBy>
  <cp:revision>113</cp:revision>
  <dcterms:created xsi:type="dcterms:W3CDTF">2019-12-02T17:48:00Z</dcterms:created>
  <dcterms:modified xsi:type="dcterms:W3CDTF">2020-01-15T22:45:34Z</dcterms:modified>
</cp:coreProperties>
</file>