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4" r:id="rId16"/>
    <p:sldId id="273" r:id="rId17"/>
    <p:sldId id="27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melainteligencia.sk/zaciname-s-pytorch/" TargetMode="External"/><Relationship Id="rId2" Type="http://schemas.openxmlformats.org/officeDocument/2006/relationships/hyperlink" Target="http://yann.lecun.com/exdb/publis/index.html#lecun-9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till.pub/2017/momentum/" TargetMode="External"/><Relationship Id="rId4" Type="http://schemas.openxmlformats.org/officeDocument/2006/relationships/hyperlink" Target="https://www.asimovinstitute.org/neural-network-zo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560F92-7C58-4CDB-AC2B-0144CFBEB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KLASIFIKÁCIA MNIST DATASETU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253184B-C69D-4E40-B0BB-92C093AA5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Lívia KELEBERCOVÁ</a:t>
            </a:r>
          </a:p>
        </p:txBody>
      </p:sp>
    </p:spTree>
    <p:extLst>
      <p:ext uri="{BB962C8B-B14F-4D97-AF65-F5344CB8AC3E}">
        <p14:creationId xmlns:p14="http://schemas.microsoft.com/office/powerpoint/2010/main" val="256727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23D3AB6-D0AF-4A76-82E7-8DB1A680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1C81099-73E4-4631-9BF2-FA079399E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Napriek tomu, že už nepracujeme s dátovým typom </a:t>
            </a:r>
            <a:r>
              <a:rPr lang="sk-SK" sz="1400" dirty="0" err="1">
                <a:solidFill>
                  <a:srgbClr val="FFFFFF"/>
                </a:solidFill>
              </a:rPr>
              <a:t>obázok</a:t>
            </a:r>
            <a:r>
              <a:rPr lang="sk-SK" sz="1400" dirty="0">
                <a:solidFill>
                  <a:srgbClr val="FFFFFF"/>
                </a:solidFill>
              </a:rPr>
              <a:t>, knižnica </a:t>
            </a:r>
            <a:r>
              <a:rPr lang="sk-SK" sz="1400" dirty="0" err="1">
                <a:solidFill>
                  <a:srgbClr val="FFFFFF"/>
                </a:solidFill>
              </a:rPr>
              <a:t>matplotlib</a:t>
            </a:r>
            <a:r>
              <a:rPr lang="sk-SK" sz="1400" dirty="0">
                <a:solidFill>
                  <a:srgbClr val="FFFFFF"/>
                </a:solidFill>
              </a:rPr>
              <a:t> dokáže v vykresliť naše dáta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Počítame index riadka a stĺpca a priradíme k nemu </a:t>
            </a:r>
            <a:r>
              <a:rPr lang="sk-SK" sz="1400" dirty="0" err="1">
                <a:solidFill>
                  <a:srgbClr val="FFFFFF"/>
                </a:solidFill>
              </a:rPr>
              <a:t>label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364C43D1-EF7E-4CBC-B0A2-975FCFD7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954337"/>
            <a:ext cx="6844045" cy="49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6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8491455-C45B-4749-AAD5-F49096DB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BUDOVANIE NEURÓNOVEJ SIETE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B2AB12-1631-4E47-A13D-16005235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Dedíme z triedy </a:t>
            </a:r>
            <a:r>
              <a:rPr lang="sk-SK" sz="1400" dirty="0" err="1">
                <a:solidFill>
                  <a:srgbClr val="FFFFFF"/>
                </a:solidFill>
              </a:rPr>
              <a:t>torch.nn</a:t>
            </a:r>
            <a:r>
              <a:rPr lang="sk-SK" sz="1400" dirty="0">
                <a:solidFill>
                  <a:srgbClr val="FFFFFF"/>
                </a:solidFill>
              </a:rPr>
              <a:t>, ktorá obsahuje množstvo funkcii pre neurónové siete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Neurónová </a:t>
            </a:r>
            <a:r>
              <a:rPr lang="sk-SK" sz="1400" dirty="0" err="1">
                <a:solidFill>
                  <a:srgbClr val="FFFFFF"/>
                </a:solidFill>
              </a:rPr>
              <a:t>siet</a:t>
            </a:r>
            <a:r>
              <a:rPr lang="sk-SK" sz="1400" dirty="0">
                <a:solidFill>
                  <a:srgbClr val="FFFFFF"/>
                </a:solidFill>
              </a:rPr>
              <a:t> bude prijímať </a:t>
            </a:r>
            <a:r>
              <a:rPr lang="sk-SK" sz="1400" dirty="0" err="1">
                <a:solidFill>
                  <a:srgbClr val="FFFFFF"/>
                </a:solidFill>
              </a:rPr>
              <a:t>input</a:t>
            </a:r>
            <a:r>
              <a:rPr lang="sk-SK" sz="1400" dirty="0">
                <a:solidFill>
                  <a:srgbClr val="FFFFFF"/>
                </a:solidFill>
              </a:rPr>
              <a:t>, prechádzať dvoma skrytými vrstvami a výsledkom bude vektor pravdepodobnosti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Trieda </a:t>
            </a:r>
            <a:r>
              <a:rPr lang="sk-SK" sz="1400" dirty="0" err="1">
                <a:solidFill>
                  <a:srgbClr val="FFFFFF"/>
                </a:solidFill>
              </a:rPr>
              <a:t>Linear</a:t>
            </a:r>
            <a:r>
              <a:rPr lang="sk-SK" sz="1400" dirty="0">
                <a:solidFill>
                  <a:srgbClr val="FFFFFF"/>
                </a:solidFill>
              </a:rPr>
              <a:t> reprezentuje Lineárnu transformáciu ( v našom prípade prechod medzi jednou a druhou vrstvou)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98CB0E17-DE6E-4826-A384-671B44A9C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8" b="44557"/>
          <a:stretch/>
        </p:blipFill>
        <p:spPr>
          <a:xfrm>
            <a:off x="4385438" y="806452"/>
            <a:ext cx="7650751" cy="44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2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8491455-C45B-4749-AAD5-F49096DB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BUDOVANIE NEURÓNOVEJ SIETE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B2AB12-1631-4E47-A13D-16005235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sk-SK" sz="1400" dirty="0" err="1">
                <a:solidFill>
                  <a:srgbClr val="FFFFFF"/>
                </a:solidFill>
              </a:rPr>
              <a:t>Softmax</a:t>
            </a:r>
            <a:r>
              <a:rPr lang="sk-SK" sz="1400" dirty="0">
                <a:solidFill>
                  <a:srgbClr val="FFFFFF"/>
                </a:solidFill>
              </a:rPr>
              <a:t> zabezpečí, že pravdepodobnosť bude 100% a rozdelí sa medzi čísla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Používame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ReLU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namiesto</a:t>
            </a:r>
            <a:r>
              <a:rPr lang="en-US" sz="1400" dirty="0">
                <a:solidFill>
                  <a:srgbClr val="FFFFFF"/>
                </a:solidFill>
              </a:rPr>
              <a:t> Sigmoid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Obrázok 2">
            <a:extLst>
              <a:ext uri="{FF2B5EF4-FFF2-40B4-BE49-F238E27FC236}">
                <a16:creationId xmlns:a16="http://schemas.microsoft.com/office/drawing/2014/main" id="{08E23218-AE83-4650-8327-A841C56D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45" y="194796"/>
            <a:ext cx="6180104" cy="6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40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A6E353E-2707-49E7-ABAF-699DE72A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BUDOVANIE NEURÓNOVEJ SIETE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16B0FA9-6D70-4BAD-8853-4A203416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Vytvoríme inštanciu siete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Maticu musíme </a:t>
            </a:r>
            <a:r>
              <a:rPr lang="sk-SK" sz="1400" dirty="0" err="1">
                <a:solidFill>
                  <a:srgbClr val="FFFFFF"/>
                </a:solidFill>
              </a:rPr>
              <a:t>reshapnuť</a:t>
            </a:r>
            <a:r>
              <a:rPr lang="sk-SK" sz="1400" dirty="0">
                <a:solidFill>
                  <a:srgbClr val="FFFFFF"/>
                </a:solidFill>
              </a:rPr>
              <a:t>, pretože vstupom je 784 a 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0F9F31BA-5D2D-4A42-8EEB-0A076E84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689131"/>
            <a:ext cx="6844045" cy="54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8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A733051-7B9C-4593-BFE0-375B63E7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BUDOVANIE NEURÓNOVEJ SIETE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5EDE6C-69C3-484B-9080-945A7325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Vypočítame si chybovú funkciu </a:t>
            </a:r>
            <a:r>
              <a:rPr lang="sk-SK" sz="1400" dirty="0" err="1">
                <a:solidFill>
                  <a:srgbClr val="FFFFFF"/>
                </a:solidFill>
              </a:rPr>
              <a:t>me</a:t>
            </a:r>
            <a:r>
              <a:rPr lang="sk-SK" sz="1400" dirty="0">
                <a:solidFill>
                  <a:srgbClr val="FFFFFF"/>
                </a:solidFill>
              </a:rPr>
              <a:t> a chyby si budeme ukladať do poľa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Používame </a:t>
            </a:r>
            <a:r>
              <a:rPr lang="sk-SK" sz="1400" dirty="0" err="1">
                <a:solidFill>
                  <a:srgbClr val="FFFFFF"/>
                </a:solidFill>
              </a:rPr>
              <a:t>stochastický</a:t>
            </a:r>
            <a:r>
              <a:rPr lang="sk-SK" sz="1400" dirty="0">
                <a:solidFill>
                  <a:srgbClr val="FFFFFF"/>
                </a:solidFill>
              </a:rPr>
              <a:t> gradient pretože ho chceme počítať pre várku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 err="1">
                <a:solidFill>
                  <a:srgbClr val="FFFFFF"/>
                </a:solidFill>
              </a:rPr>
              <a:t>Backward</a:t>
            </a:r>
            <a:r>
              <a:rPr lang="sk-SK" sz="1400" dirty="0">
                <a:solidFill>
                  <a:srgbClr val="FFFFFF"/>
                </a:solidFill>
              </a:rPr>
              <a:t>() je algoritmus spätnej propagácie a teda trénovanie siete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sk-SK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137BE7E6-291A-49F3-A195-F698509C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31905"/>
            <a:ext cx="6844045" cy="53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6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50FA1C-6798-4158-A2F7-B8EFC527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10359893" cy="682305"/>
          </a:xfrm>
        </p:spPr>
        <p:txBody>
          <a:bodyPr/>
          <a:lstStyle/>
          <a:p>
            <a:r>
              <a:rPr lang="sk-SK" dirty="0"/>
              <a:t>Vizualizácia a vyhodnotenie neurónovej siete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0128B3E-B808-4C81-B0C5-FE42AF3CCEBD}"/>
              </a:ext>
            </a:extLst>
          </p:cNvPr>
          <p:cNvSpPr txBox="1"/>
          <p:nvPr/>
        </p:nvSpPr>
        <p:spPr>
          <a:xfrm>
            <a:off x="5629013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6754DF5B-B9FE-4F25-B271-93FF06925772}"/>
              </a:ext>
            </a:extLst>
          </p:cNvPr>
          <p:cNvSpPr txBox="1"/>
          <p:nvPr/>
        </p:nvSpPr>
        <p:spPr>
          <a:xfrm>
            <a:off x="1283516" y="3429000"/>
            <a:ext cx="10217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Vypočítame si </a:t>
            </a:r>
            <a:r>
              <a:rPr lang="sk-SK" dirty="0" err="1"/>
              <a:t>priemernu</a:t>
            </a:r>
            <a:r>
              <a:rPr lang="sk-SK" dirty="0"/>
              <a:t> chybu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Vizualizujeme si </a:t>
            </a:r>
            <a:r>
              <a:rPr lang="sk-SK" dirty="0" err="1"/>
              <a:t>losses</a:t>
            </a:r>
            <a:r>
              <a:rPr lang="sk-SK" dirty="0"/>
              <a:t> v  jednotlivých epochách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Ukážeme si správne a nesprávne predikcie</a:t>
            </a:r>
          </a:p>
        </p:txBody>
      </p:sp>
    </p:spTree>
    <p:extLst>
      <p:ext uri="{BB962C8B-B14F-4D97-AF65-F5344CB8AC3E}">
        <p14:creationId xmlns:p14="http://schemas.microsoft.com/office/powerpoint/2010/main" val="89152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75ED37C0-89A8-48DD-A491-04E3965B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CE31F-0C4E-42C9-A594-DAC1C3AD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026E5C0-6FD3-4E64-B269-0FFB085F99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BA0594-24D0-4D7F-93E6-15A49402A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083FEED-6734-4117-B480-3350EF3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19F001-8EC5-4B9B-AC15-42374568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0447CA-9C27-431F-826B-A7C099909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312188"/>
            <a:ext cx="99059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sk-SK" altLang="sk-SK" sz="18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kumimoji="0" lang="sk-SK" altLang="sk-SK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1998a]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Y.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Bottou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Y.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P. Haffner. "Gradient-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recognition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." </a:t>
            </a:r>
            <a:r>
              <a:rPr kumimoji="0" lang="sk-SK" altLang="sk-SK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</a:t>
            </a:r>
            <a:r>
              <a:rPr kumimoji="0" lang="sk-SK" altLang="sk-S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sk-SK" altLang="sk-SK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sk-SK" altLang="sk-S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IEEE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86(11):2278-2324, November 1998. 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[on-line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version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]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sk-SK" altLang="sk-SK" sz="1800" dirty="0">
                <a:latin typeface="Arial" panose="020B0604020202020204" pitchFamily="34" charset="0"/>
                <a:hlinkClick r:id="rId3"/>
              </a:rPr>
              <a:t>https://umelainteligencia.sk/zaciname-s-pytorch/</a:t>
            </a: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sk-SK" altLang="sk-SK" sz="1800" dirty="0">
                <a:latin typeface="Arial" panose="020B0604020202020204" pitchFamily="34" charset="0"/>
                <a:hlinkClick r:id="rId4"/>
              </a:rPr>
              <a:t>https://www.asimovinstitute.org/neural-network-zoo/</a:t>
            </a: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sk-SK" altLang="sk-SK" sz="1800" dirty="0">
                <a:latin typeface="Arial" panose="020B0604020202020204" pitchFamily="34" charset="0"/>
                <a:hlinkClick r:id="rId5"/>
              </a:rPr>
              <a:t>https://distill.pub/2017/momentum/</a:t>
            </a:r>
            <a:endParaRPr lang="sk-SK" altLang="sk-SK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3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45502D-AAE8-4ABD-9979-9A6B0D7D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B98B09-DCEB-4A0A-A2CE-E28480F8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0767"/>
            <a:ext cx="9905999" cy="3850434"/>
          </a:xfrm>
        </p:spPr>
        <p:txBody>
          <a:bodyPr/>
          <a:lstStyle/>
          <a:p>
            <a:r>
              <a:rPr lang="sk-SK" dirty="0"/>
              <a:t>MNIST DATASET</a:t>
            </a:r>
          </a:p>
          <a:p>
            <a:r>
              <a:rPr lang="sk-SK" dirty="0"/>
              <a:t>PYTORCH</a:t>
            </a:r>
          </a:p>
          <a:p>
            <a:r>
              <a:rPr lang="sk-SK" dirty="0"/>
              <a:t>PRÍPRAVA DÁT</a:t>
            </a:r>
          </a:p>
          <a:p>
            <a:r>
              <a:rPr lang="sk-SK" dirty="0"/>
              <a:t>BUDOVANIE SIETE</a:t>
            </a:r>
          </a:p>
          <a:p>
            <a:r>
              <a:rPr lang="sk-SK" dirty="0"/>
              <a:t>VIZUALIZÁCIA A VYHODNOTENIE SIETE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178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7DE4B2A-5169-4A5B-A1A2-54D63036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MNIST  DATASET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4DC976-AED6-43DD-AD6B-DB561AC6D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Databáza</a:t>
            </a:r>
            <a:r>
              <a:rPr lang="en-US" dirty="0"/>
              <a:t> </a:t>
            </a:r>
            <a:r>
              <a:rPr lang="en-US" dirty="0" err="1"/>
              <a:t>rukou</a:t>
            </a:r>
            <a:r>
              <a:rPr lang="en-US" dirty="0"/>
              <a:t> </a:t>
            </a:r>
            <a:r>
              <a:rPr lang="en-US" dirty="0" err="1"/>
              <a:t>písaných</a:t>
            </a:r>
            <a:r>
              <a:rPr lang="en-US" dirty="0"/>
              <a:t> </a:t>
            </a:r>
            <a:r>
              <a:rPr lang="en-US" dirty="0" err="1"/>
              <a:t>čísel</a:t>
            </a:r>
            <a:r>
              <a:rPr lang="en-US" dirty="0"/>
              <a:t> </a:t>
            </a:r>
            <a:r>
              <a:rPr lang="sk-SK" dirty="0"/>
              <a:t> (optimalizovaný </a:t>
            </a:r>
            <a:r>
              <a:rPr lang="sk-SK" dirty="0" err="1"/>
              <a:t>subset</a:t>
            </a:r>
            <a:r>
              <a:rPr lang="sk-SK" dirty="0"/>
              <a:t> z väčšej databázy dostupnej na NIST – Národný inštitút pre štandardy a technológie)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dirty="0"/>
              <a:t>Kombinácia dvoch databáz SD1 a SD3, ktoré pozostávajú z číslic napísaných študentmi stredných škôl a zamestnancami amerického sčítania ľudu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Čiernobiele</a:t>
            </a:r>
            <a:r>
              <a:rPr lang="en-US" dirty="0"/>
              <a:t> </a:t>
            </a:r>
            <a:r>
              <a:rPr lang="en-US" dirty="0" err="1"/>
              <a:t>obrázky</a:t>
            </a:r>
            <a:r>
              <a:rPr lang="en-US" dirty="0"/>
              <a:t> </a:t>
            </a:r>
            <a:r>
              <a:rPr lang="en-US" dirty="0" err="1"/>
              <a:t>veľkosti</a:t>
            </a:r>
            <a:r>
              <a:rPr lang="en-US" dirty="0"/>
              <a:t> 28 x 28px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60 000 </a:t>
            </a:r>
            <a:r>
              <a:rPr lang="en-US" dirty="0" err="1"/>
              <a:t>trénovacich</a:t>
            </a:r>
            <a:r>
              <a:rPr lang="en-US" dirty="0"/>
              <a:t> </a:t>
            </a:r>
            <a:r>
              <a:rPr lang="en-US" dirty="0" err="1"/>
              <a:t>vzoriek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10 000 </a:t>
            </a:r>
            <a:r>
              <a:rPr lang="en-US" dirty="0" err="1"/>
              <a:t>testovacích</a:t>
            </a:r>
            <a:r>
              <a:rPr lang="en-US" dirty="0"/>
              <a:t> </a:t>
            </a:r>
            <a:r>
              <a:rPr lang="en-US" dirty="0" err="1"/>
              <a:t>vzoriek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Zástupný objekt pre obrázok 5" descr="Obrázok, na ktorom je klávesnica, biele, dážď, skupina&#10;&#10;Automaticky generovaný popis">
            <a:extLst>
              <a:ext uri="{FF2B5EF4-FFF2-40B4-BE49-F238E27FC236}">
                <a16:creationId xmlns:a16="http://schemas.microsoft.com/office/drawing/2014/main" id="{9D22449C-7E6E-46A3-883B-183BCAA890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665" r="-1" b="12035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7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55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7DE4B2A-5169-4A5B-A1A2-54D63036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MNIST  DATASET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FORMÁT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4DC976-AED6-43DD-AD6B-DB561AC6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1400">
                <a:solidFill>
                  <a:srgbClr val="FFFFFF"/>
                </a:solidFill>
              </a:rPr>
              <a:t>IDX formát</a:t>
            </a:r>
          </a:p>
          <a:p>
            <a:pPr marL="285750"/>
            <a:r>
              <a:rPr lang="en-US" altLang="sk-SK" sz="1400">
                <a:solidFill>
                  <a:srgbClr val="FFFFFF"/>
                </a:solidFill>
              </a:rPr>
              <a:t>train-images-idx3-ubyte.gz:  trénovacie obrázky (9912422 bajtov) </a:t>
            </a:r>
          </a:p>
          <a:p>
            <a:pPr marL="285750"/>
            <a:r>
              <a:rPr lang="en-US" altLang="sk-SK" sz="1400">
                <a:solidFill>
                  <a:srgbClr val="FFFFFF"/>
                </a:solidFill>
              </a:rPr>
              <a:t>train-labels-idx1-ubyte.gz:  trénovacie labels (28881 bajtov) </a:t>
            </a:r>
          </a:p>
          <a:p>
            <a:pPr marL="285750"/>
            <a:r>
              <a:rPr lang="en-US" altLang="sk-SK" sz="1400">
                <a:solidFill>
                  <a:srgbClr val="FFFFFF"/>
                </a:solidFill>
              </a:rPr>
              <a:t>t10k-images-idx3-ubyte.gz:  testovacie obrázky (1648877 bajtov) </a:t>
            </a:r>
          </a:p>
          <a:p>
            <a:pPr marL="285750"/>
            <a:r>
              <a:rPr lang="en-US" altLang="sk-SK" sz="1400">
                <a:solidFill>
                  <a:srgbClr val="FFFFFF"/>
                </a:solidFill>
              </a:rPr>
              <a:t>t10k-labels-idx1-ubyte.gz:   testovacie labels (4542 bajtov) 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Zástupný objekt pre obsah 11">
            <a:extLst>
              <a:ext uri="{FF2B5EF4-FFF2-40B4-BE49-F238E27FC236}">
                <a16:creationId xmlns:a16="http://schemas.microsoft.com/office/drawing/2014/main" id="{82D79EED-E041-4ECC-8E7E-717327D01E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2080" y="643467"/>
            <a:ext cx="5783441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94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13EC6-AE55-4E63-BD66-F957DD21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9177" cy="1639886"/>
          </a:xfrm>
        </p:spPr>
        <p:txBody>
          <a:bodyPr/>
          <a:lstStyle/>
          <a:p>
            <a:pPr algn="ctr"/>
            <a:r>
              <a:rPr lang="sk-SK" dirty="0"/>
              <a:t>PYTORCH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1EFB63-7C34-44F9-8FE5-0B9D4C60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990917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knižnica založená na </a:t>
            </a:r>
            <a:r>
              <a:rPr lang="sk-SK" dirty="0" err="1"/>
              <a:t>Torch</a:t>
            </a:r>
            <a:r>
              <a:rPr lang="sk-SK" dirty="0"/>
              <a:t> knižnici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Produkt Facebookového výskumného tímu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 jeho použitím je možné zrýchliť výpočty využitím potenciálu grafickej karty.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Základným prvkom knižnice je </a:t>
            </a:r>
            <a:r>
              <a:rPr lang="sk-SK" dirty="0" err="1"/>
              <a:t>Tensor</a:t>
            </a:r>
            <a:r>
              <a:rPr lang="sk-SK" dirty="0"/>
              <a:t> – objekt podobný matici či poľu, ktorý navyše obsahuje </a:t>
            </a:r>
            <a:r>
              <a:rPr lang="sk-SK" dirty="0" err="1"/>
              <a:t>Autograd</a:t>
            </a:r>
            <a:r>
              <a:rPr lang="sk-SK" dirty="0"/>
              <a:t> (funkcia, ktorý vytvára na pozadí výpočtový graf na pozadí)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Autograd</a:t>
            </a:r>
            <a:r>
              <a:rPr lang="sk-SK" dirty="0"/>
              <a:t> umožňuje jednoduchý prístup ku gradientom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074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5" name="Group 25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6" name="Group 25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441" name="Group 25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4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447" name="Rectangle 29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" name="Rectangle 29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473F6AE-1A64-4918-9674-EFEF6B4A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8FFA937-EAB0-401C-98BD-54F39220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Dataset je v </a:t>
            </a:r>
            <a:r>
              <a:rPr lang="en-US" sz="1400" dirty="0" err="1">
                <a:solidFill>
                  <a:srgbClr val="FFFFFF"/>
                </a:solidFill>
              </a:rPr>
              <a:t>binárnom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súbore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Torchvision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uľahčuje</a:t>
            </a:r>
            <a:r>
              <a:rPr lang="en-US" sz="1400" dirty="0">
                <a:solidFill>
                  <a:srgbClr val="FFFFFF"/>
                </a:solidFill>
              </a:rPr>
              <a:t> import </a:t>
            </a:r>
            <a:r>
              <a:rPr lang="en-US" sz="1400" dirty="0" err="1">
                <a:solidFill>
                  <a:srgbClr val="FFFFFF"/>
                </a:solidFill>
              </a:rPr>
              <a:t>dát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 err="1">
                <a:solidFill>
                  <a:srgbClr val="FFFFFF"/>
                </a:solidFill>
              </a:rPr>
              <a:t>netreba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písať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funkcie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ktoré</a:t>
            </a:r>
            <a:r>
              <a:rPr lang="en-US" sz="1400" dirty="0">
                <a:solidFill>
                  <a:srgbClr val="FFFFFF"/>
                </a:solidFill>
              </a:rPr>
              <a:t> by </a:t>
            </a:r>
            <a:r>
              <a:rPr lang="en-US" sz="1400" dirty="0" err="1">
                <a:solidFill>
                  <a:srgbClr val="FFFFFF"/>
                </a:solidFill>
              </a:rPr>
              <a:t>čítali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binárny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súbor</a:t>
            </a:r>
            <a:r>
              <a:rPr lang="en-US" sz="1400" dirty="0">
                <a:solidFill>
                  <a:srgbClr val="FFFFFF"/>
                </a:solidFill>
              </a:rPr>
              <a:t> a </a:t>
            </a:r>
            <a:r>
              <a:rPr lang="en-US" sz="1400" dirty="0" err="1">
                <a:solidFill>
                  <a:srgbClr val="FFFFFF"/>
                </a:solidFill>
              </a:rPr>
              <a:t>parsovali</a:t>
            </a:r>
            <a:r>
              <a:rPr lang="en-US" sz="1400" dirty="0">
                <a:solidFill>
                  <a:srgbClr val="FFFFFF"/>
                </a:solidFill>
              </a:rPr>
              <a:t> to do </a:t>
            </a:r>
            <a:r>
              <a:rPr lang="en-US" sz="1400" dirty="0" err="1">
                <a:solidFill>
                  <a:srgbClr val="FFFFFF"/>
                </a:solidFill>
              </a:rPr>
              <a:t>datasetu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  <a:endParaRPr lang="sk-SK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Argumenty: kam, či chcem stiahnuť, či ide o </a:t>
            </a:r>
            <a:r>
              <a:rPr lang="sk-SK" sz="1400" dirty="0" err="1">
                <a:solidFill>
                  <a:srgbClr val="FFFFFF"/>
                </a:solidFill>
              </a:rPr>
              <a:t>trénovací</a:t>
            </a:r>
            <a:r>
              <a:rPr lang="sk-SK" sz="1400" dirty="0">
                <a:solidFill>
                  <a:srgbClr val="FFFFFF"/>
                </a:solidFill>
              </a:rPr>
              <a:t> alebo testovací </a:t>
            </a:r>
            <a:r>
              <a:rPr lang="sk-SK" sz="1400" dirty="0" err="1">
                <a:solidFill>
                  <a:srgbClr val="FFFFFF"/>
                </a:solidFill>
              </a:rPr>
              <a:t>dataset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451" name="Group 30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6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" name="Obrázok 13">
            <a:extLst>
              <a:ext uri="{FF2B5EF4-FFF2-40B4-BE49-F238E27FC236}">
                <a16:creationId xmlns:a16="http://schemas.microsoft.com/office/drawing/2014/main" id="{71FB39F1-6F84-4575-B3D3-C9D36072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921058"/>
            <a:ext cx="6844045" cy="30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7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0D6B163-B60A-47B0-9E87-CEF97BE2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D1E86D0-D48A-4383-8A3D-F9C8C1D2E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Overenie počtu vzoriek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Overenie dátového typu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 err="1">
                <a:solidFill>
                  <a:srgbClr val="FFFFFF"/>
                </a:solidFill>
              </a:rPr>
              <a:t>Print</a:t>
            </a:r>
            <a:r>
              <a:rPr lang="sk-SK" sz="1400" dirty="0">
                <a:solidFill>
                  <a:srgbClr val="FFFFFF"/>
                </a:solidFill>
              </a:rPr>
              <a:t> jednej vzorky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Overenie, či sú hodnoty normalizované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C5366969-32FE-4D50-A04D-101A4FD4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117825"/>
            <a:ext cx="6844045" cy="26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7064257-B95F-47EC-9C53-3BB22E40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051DA25-9795-4893-BD0F-216FA015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1611313"/>
            <a:ext cx="2862444" cy="45954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Trieda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Pil</a:t>
            </a:r>
            <a:r>
              <a:rPr lang="en-US" sz="1400" dirty="0">
                <a:solidFill>
                  <a:srgbClr val="FFFFFF"/>
                </a:solidFill>
              </a:rPr>
              <a:t> Image je </a:t>
            </a:r>
            <a:r>
              <a:rPr lang="en-US" sz="1400" dirty="0" err="1">
                <a:solidFill>
                  <a:srgbClr val="FFFFFF"/>
                </a:solidFill>
              </a:rPr>
              <a:t>niečo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iné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ako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matica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alebo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vektor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  <a:r>
              <a:rPr lang="en-US" sz="1400" dirty="0" err="1">
                <a:solidFill>
                  <a:srgbClr val="FFFFFF"/>
                </a:solidFill>
              </a:rPr>
              <a:t>Treba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ju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transformovať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na</a:t>
            </a:r>
            <a:r>
              <a:rPr lang="en-US" sz="1400" dirty="0">
                <a:solidFill>
                  <a:srgbClr val="FFFFFF"/>
                </a:solidFill>
              </a:rPr>
              <a:t> Tensor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Automaticky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zmenia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aj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hodnoty</a:t>
            </a:r>
            <a:r>
              <a:rPr lang="en-US" sz="1400" dirty="0">
                <a:solidFill>
                  <a:srgbClr val="FFFFFF"/>
                </a:solidFill>
              </a:rPr>
              <a:t> 0-255 a interval 0-1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Dáta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vhodné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normalizovať</a:t>
            </a:r>
            <a:r>
              <a:rPr lang="en-US" sz="1400" dirty="0">
                <a:solidFill>
                  <a:srgbClr val="FFFFFF"/>
                </a:solidFill>
              </a:rPr>
              <a:t> -1 </a:t>
            </a:r>
            <a:r>
              <a:rPr lang="en-US" sz="1400" dirty="0" err="1">
                <a:solidFill>
                  <a:srgbClr val="FFFFFF"/>
                </a:solidFill>
              </a:rPr>
              <a:t>až</a:t>
            </a:r>
            <a:r>
              <a:rPr lang="en-US" sz="1400" dirty="0">
                <a:solidFill>
                  <a:srgbClr val="FFFFFF"/>
                </a:solidFill>
              </a:rPr>
              <a:t>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Argumenty</a:t>
            </a:r>
            <a:r>
              <a:rPr lang="en-US" sz="1400" dirty="0">
                <a:solidFill>
                  <a:srgbClr val="FFFFFF"/>
                </a:solidFill>
              </a:rPr>
              <a:t> Normalize </a:t>
            </a:r>
            <a:r>
              <a:rPr lang="en-US" sz="1400" dirty="0" err="1">
                <a:solidFill>
                  <a:srgbClr val="FFFFFF"/>
                </a:solidFill>
              </a:rPr>
              <a:t>sú</a:t>
            </a:r>
            <a:r>
              <a:rPr lang="en-US" sz="1400" dirty="0">
                <a:solidFill>
                  <a:srgbClr val="FFFFFF"/>
                </a:solidFill>
              </a:rPr>
              <a:t> min(</a:t>
            </a:r>
            <a:r>
              <a:rPr lang="en-US" sz="1400" dirty="0" err="1">
                <a:solidFill>
                  <a:srgbClr val="FFFFFF"/>
                </a:solidFill>
              </a:rPr>
              <a:t>stred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intervalu</a:t>
            </a:r>
            <a:r>
              <a:rPr lang="en-US" sz="1400" dirty="0">
                <a:solidFill>
                  <a:srgbClr val="FFFFFF"/>
                </a:solidFill>
              </a:rPr>
              <a:t>) a std (</a:t>
            </a:r>
            <a:r>
              <a:rPr lang="en-US" sz="1400" dirty="0" err="1">
                <a:solidFill>
                  <a:srgbClr val="FFFFFF"/>
                </a:solidFill>
              </a:rPr>
              <a:t>vzdialenosť</a:t>
            </a:r>
            <a:r>
              <a:rPr lang="en-US" sz="1400" dirty="0">
                <a:solidFill>
                  <a:srgbClr val="FFFFFF"/>
                </a:solidFill>
              </a:rPr>
              <a:t> od </a:t>
            </a:r>
            <a:r>
              <a:rPr lang="en-US" sz="1400" dirty="0" err="1">
                <a:solidFill>
                  <a:srgbClr val="FFFFFF"/>
                </a:solidFill>
              </a:rPr>
              <a:t>stredu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  <a:endParaRPr lang="sk-SK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Určujú sa pre každý kanál ale naše obrázky sú čiernobiele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Pomocou funkcie </a:t>
            </a:r>
            <a:r>
              <a:rPr lang="sk-SK" sz="1400" dirty="0" err="1">
                <a:solidFill>
                  <a:srgbClr val="FFFFFF"/>
                </a:solidFill>
              </a:rPr>
              <a:t>lambda</a:t>
            </a:r>
            <a:r>
              <a:rPr lang="sk-SK" sz="1400" dirty="0">
                <a:solidFill>
                  <a:srgbClr val="FFFFFF"/>
                </a:solidFill>
              </a:rPr>
              <a:t> transformujeme dáta na štandardný typ (ak by boli rôzne dátové typy)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Obrázok 5">
            <a:extLst>
              <a:ext uri="{FF2B5EF4-FFF2-40B4-BE49-F238E27FC236}">
                <a16:creationId xmlns:a16="http://schemas.microsoft.com/office/drawing/2014/main" id="{4DC35AB2-AA08-44C1-919A-ED4D4D7F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9940"/>
            <a:ext cx="6601642" cy="6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3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09BA3C3-D2FB-4808-95E4-31B423CD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9118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08CA69A-6DC8-45EA-94CC-8A180990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1539875"/>
            <a:ext cx="2862444" cy="46669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Keby sme načítavali dáta do jednej premennej, bolo by to pomalé.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 err="1">
                <a:solidFill>
                  <a:srgbClr val="FFFFFF"/>
                </a:solidFill>
              </a:rPr>
              <a:t>Torch</a:t>
            </a:r>
            <a:r>
              <a:rPr lang="sk-SK" sz="1400" dirty="0">
                <a:solidFill>
                  <a:srgbClr val="FFFFFF"/>
                </a:solidFill>
              </a:rPr>
              <a:t> obsahuje </a:t>
            </a:r>
            <a:r>
              <a:rPr lang="sk-SK" sz="1400" dirty="0" err="1">
                <a:solidFill>
                  <a:srgbClr val="FFFFFF"/>
                </a:solidFill>
              </a:rPr>
              <a:t>DataLoadery</a:t>
            </a:r>
            <a:r>
              <a:rPr lang="sk-SK" sz="1400" dirty="0">
                <a:solidFill>
                  <a:srgbClr val="FFFFFF"/>
                </a:solidFill>
              </a:rPr>
              <a:t>, s ktorými možno dáta nasekať na určité várky, po ktorých sa dajú </a:t>
            </a:r>
            <a:r>
              <a:rPr lang="sk-SK" sz="1400" dirty="0" err="1">
                <a:solidFill>
                  <a:srgbClr val="FFFFFF"/>
                </a:solidFill>
              </a:rPr>
              <a:t>iterovať</a:t>
            </a:r>
            <a:endParaRPr lang="sk-SK" sz="1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Funkciou </a:t>
            </a:r>
            <a:r>
              <a:rPr lang="sk-SK" sz="1400" dirty="0" err="1">
                <a:solidFill>
                  <a:srgbClr val="FFFFFF"/>
                </a:solidFill>
              </a:rPr>
              <a:t>squeeze</a:t>
            </a:r>
            <a:r>
              <a:rPr lang="sk-SK" sz="1400" dirty="0">
                <a:solidFill>
                  <a:srgbClr val="FFFFFF"/>
                </a:solidFill>
              </a:rPr>
              <a:t> očistíme dáta od jednorozmerných dimenzii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CC0B66B4-702E-4C35-9054-49D0642B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065553"/>
            <a:ext cx="6844045" cy="47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5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600</Words>
  <Application>Microsoft Office PowerPoint</Application>
  <PresentationFormat>Širokouhlá</PresentationFormat>
  <Paragraphs>76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1" baseType="lpstr">
      <vt:lpstr>Arial</vt:lpstr>
      <vt:lpstr>Tw Cen MT</vt:lpstr>
      <vt:lpstr>Obvod</vt:lpstr>
      <vt:lpstr>KLASIFIKÁCIA MNIST DATASETU</vt:lpstr>
      <vt:lpstr>OBSAH</vt:lpstr>
      <vt:lpstr>MNIST  DATASET</vt:lpstr>
      <vt:lpstr>MNIST  DATASET FORMÁT DÁT</vt:lpstr>
      <vt:lpstr>PYTORCH</vt:lpstr>
      <vt:lpstr>Príprava dát</vt:lpstr>
      <vt:lpstr>Príprava dát</vt:lpstr>
      <vt:lpstr>Príprava dát</vt:lpstr>
      <vt:lpstr>Príprava dát</vt:lpstr>
      <vt:lpstr>Príprava dát</vt:lpstr>
      <vt:lpstr>BUDOVANIE NEURÓNOVEJ SIETE</vt:lpstr>
      <vt:lpstr>BUDOVANIE NEURÓNOVEJ SIETE</vt:lpstr>
      <vt:lpstr>BUDOVANIE NEURÓNOVEJ SIETE</vt:lpstr>
      <vt:lpstr>BUDOVANIE NEURÓNOVEJ SIETE</vt:lpstr>
      <vt:lpstr>Vizualizácia a vyhodnotenie neurónovej siete</vt:lpstr>
      <vt:lpstr>Prezentácia programu PowerPoint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MNIST DATASETU</dc:title>
  <dc:creator>Lívia</dc:creator>
  <cp:lastModifiedBy>Lívia</cp:lastModifiedBy>
  <cp:revision>4</cp:revision>
  <dcterms:created xsi:type="dcterms:W3CDTF">2020-05-06T21:22:19Z</dcterms:created>
  <dcterms:modified xsi:type="dcterms:W3CDTF">2020-05-06T21:45:27Z</dcterms:modified>
</cp:coreProperties>
</file>