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0C1A-F9E7-4F6C-BBAB-AC102D19764D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9C9-0BDF-4AAE-96B8-1A7E07B54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10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0C1A-F9E7-4F6C-BBAB-AC102D19764D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9C9-0BDF-4AAE-96B8-1A7E07B54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37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0C1A-F9E7-4F6C-BBAB-AC102D19764D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9C9-0BDF-4AAE-96B8-1A7E07B54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36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0C1A-F9E7-4F6C-BBAB-AC102D19764D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9C9-0BDF-4AAE-96B8-1A7E07B54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05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0C1A-F9E7-4F6C-BBAB-AC102D19764D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9C9-0BDF-4AAE-96B8-1A7E07B54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79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0C1A-F9E7-4F6C-BBAB-AC102D19764D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9C9-0BDF-4AAE-96B8-1A7E07B54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71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0C1A-F9E7-4F6C-BBAB-AC102D19764D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9C9-0BDF-4AAE-96B8-1A7E07B54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23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0C1A-F9E7-4F6C-BBAB-AC102D19764D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9C9-0BDF-4AAE-96B8-1A7E07B54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52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0C1A-F9E7-4F6C-BBAB-AC102D19764D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9C9-0BDF-4AAE-96B8-1A7E07B54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85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0C1A-F9E7-4F6C-BBAB-AC102D19764D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9C9-0BDF-4AAE-96B8-1A7E07B54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85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0C1A-F9E7-4F6C-BBAB-AC102D19764D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9C9-0BDF-4AAE-96B8-1A7E07B54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09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D0C1A-F9E7-4F6C-BBAB-AC102D19764D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239C9-0BDF-4AAE-96B8-1A7E07B54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700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21753F-E8C4-4B44-9A46-3F11130874CC}"/>
              </a:ext>
            </a:extLst>
          </p:cNvPr>
          <p:cNvSpPr/>
          <p:nvPr/>
        </p:nvSpPr>
        <p:spPr>
          <a:xfrm>
            <a:off x="0" y="-39757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9A54786-FF26-4D85-A834-8083ECCD9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798CE025-F35A-4DA1-9CE8-AE0C45A898F3}"/>
              </a:ext>
            </a:extLst>
          </p:cNvPr>
          <p:cNvSpPr/>
          <p:nvPr/>
        </p:nvSpPr>
        <p:spPr>
          <a:xfrm>
            <a:off x="285750" y="2302329"/>
            <a:ext cx="11658600" cy="169817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62BD1BE4-0F23-4D0D-89B3-FA1E44FA09A7}"/>
              </a:ext>
            </a:extLst>
          </p:cNvPr>
          <p:cNvSpPr txBox="1">
            <a:spLocks/>
          </p:cNvSpPr>
          <p:nvPr/>
        </p:nvSpPr>
        <p:spPr>
          <a:xfrm>
            <a:off x="0" y="2564904"/>
            <a:ext cx="12192000" cy="1281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solidFill>
                  <a:schemeClr val="bg1"/>
                </a:solidFill>
                <a:latin typeface="Montserrat" panose="00000500000000000000" pitchFamily="2" charset="0"/>
              </a:rPr>
              <a:t>TRABALHO</a:t>
            </a:r>
            <a:r>
              <a:rPr lang="pt-BR" sz="4400" b="1" dirty="0">
                <a:latin typeface="Montserrat" panose="00000500000000000000" pitchFamily="2" charset="0"/>
              </a:rPr>
              <a:t> </a:t>
            </a:r>
            <a:r>
              <a:rPr lang="pt-BR" sz="4400" b="1" dirty="0">
                <a:solidFill>
                  <a:schemeClr val="bg1"/>
                </a:solidFill>
                <a:latin typeface="Montserrat" panose="00000500000000000000" pitchFamily="2" charset="0"/>
              </a:rPr>
              <a:t>PRÁTICO</a:t>
            </a:r>
            <a:r>
              <a:rPr lang="pt-BR" sz="4400" b="1" dirty="0">
                <a:latin typeface="Montserrat" panose="00000500000000000000" pitchFamily="2" charset="0"/>
              </a:rPr>
              <a:t> </a:t>
            </a:r>
            <a:r>
              <a:rPr lang="pt-BR" sz="4400" b="1" dirty="0">
                <a:solidFill>
                  <a:schemeClr val="bg1"/>
                </a:solidFill>
                <a:latin typeface="Montserrat" panose="00000500000000000000" pitchFamily="2" charset="0"/>
              </a:rPr>
              <a:t>02</a:t>
            </a:r>
            <a:br>
              <a:rPr lang="pt-BR" sz="4400" b="1" dirty="0">
                <a:latin typeface="Montserrat" panose="00000500000000000000" pitchFamily="2" charset="0"/>
              </a:rPr>
            </a:br>
            <a:r>
              <a:rPr lang="pt-BR" sz="4400" b="1" dirty="0">
                <a:solidFill>
                  <a:schemeClr val="bg1"/>
                </a:solidFill>
                <a:latin typeface="Montserrat" panose="00000500000000000000" pitchFamily="2" charset="0"/>
              </a:rPr>
              <a:t>CACHES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56A189E-0407-456E-A78E-3DE445DA02B6}"/>
              </a:ext>
            </a:extLst>
          </p:cNvPr>
          <p:cNvSpPr/>
          <p:nvPr/>
        </p:nvSpPr>
        <p:spPr>
          <a:xfrm>
            <a:off x="3365046" y="4967010"/>
            <a:ext cx="5461907" cy="104502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ALUNA: </a:t>
            </a:r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LÍVIA SOUSA</a:t>
            </a:r>
          </a:p>
          <a:p>
            <a:pPr algn="ctr"/>
            <a:r>
              <a:rPr lang="pt-BR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PROFESSOR:</a:t>
            </a:r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 JOUBERT LIMA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294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TESTES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876CC-C1C9-4670-BA48-41D42261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9682"/>
            <a:ext cx="12192000" cy="47670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FOR: 30</a:t>
            </a: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EEA6083D-2CBC-4A1A-B3BF-20A6C14D077E}"/>
              </a:ext>
            </a:extLst>
          </p:cNvPr>
          <p:cNvSpPr/>
          <p:nvPr/>
        </p:nvSpPr>
        <p:spPr>
          <a:xfrm>
            <a:off x="9176658" y="3771901"/>
            <a:ext cx="3015342" cy="3086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8B46C1CB-1D03-440F-9FCA-7BDAA9EE7AF4}"/>
              </a:ext>
            </a:extLst>
          </p:cNvPr>
          <p:cNvSpPr/>
          <p:nvPr/>
        </p:nvSpPr>
        <p:spPr>
          <a:xfrm>
            <a:off x="4857752" y="1510394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55458317-EB8B-431E-90C2-BA6D419DF11C}"/>
              </a:ext>
            </a:extLst>
          </p:cNvPr>
          <p:cNvSpPr/>
          <p:nvPr/>
        </p:nvSpPr>
        <p:spPr>
          <a:xfrm flipH="1">
            <a:off x="6969580" y="1507673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5654F89-EE43-4663-A655-E85BF508EC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2" t="43130" r="2434" b="17333"/>
          <a:stretch/>
        </p:blipFill>
        <p:spPr>
          <a:xfrm>
            <a:off x="580444" y="2814762"/>
            <a:ext cx="11131827" cy="271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2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TESTES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876CC-C1C9-4670-BA48-41D42261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9682"/>
            <a:ext cx="12192000" cy="47670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FOR: 30</a:t>
            </a: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EEA6083D-2CBC-4A1A-B3BF-20A6C14D077E}"/>
              </a:ext>
            </a:extLst>
          </p:cNvPr>
          <p:cNvSpPr/>
          <p:nvPr/>
        </p:nvSpPr>
        <p:spPr>
          <a:xfrm>
            <a:off x="9176658" y="3771901"/>
            <a:ext cx="3015342" cy="3086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8B46C1CB-1D03-440F-9FCA-7BDAA9EE7AF4}"/>
              </a:ext>
            </a:extLst>
          </p:cNvPr>
          <p:cNvSpPr/>
          <p:nvPr/>
        </p:nvSpPr>
        <p:spPr>
          <a:xfrm>
            <a:off x="4857752" y="1510394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55458317-EB8B-431E-90C2-BA6D419DF11C}"/>
              </a:ext>
            </a:extLst>
          </p:cNvPr>
          <p:cNvSpPr/>
          <p:nvPr/>
        </p:nvSpPr>
        <p:spPr>
          <a:xfrm flipH="1">
            <a:off x="6969580" y="1507673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2865E9-3162-4DD9-95CE-13309685A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2" t="37565" r="2499" b="22899"/>
          <a:stretch/>
        </p:blipFill>
        <p:spPr>
          <a:xfrm>
            <a:off x="580445" y="2814762"/>
            <a:ext cx="11123876" cy="271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16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TESTES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876CC-C1C9-4670-BA48-41D42261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9682"/>
            <a:ext cx="12192000" cy="47670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FOR: 50</a:t>
            </a: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EEA6083D-2CBC-4A1A-B3BF-20A6C14D077E}"/>
              </a:ext>
            </a:extLst>
          </p:cNvPr>
          <p:cNvSpPr/>
          <p:nvPr/>
        </p:nvSpPr>
        <p:spPr>
          <a:xfrm>
            <a:off x="9176658" y="3771901"/>
            <a:ext cx="3015342" cy="3086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8B46C1CB-1D03-440F-9FCA-7BDAA9EE7AF4}"/>
              </a:ext>
            </a:extLst>
          </p:cNvPr>
          <p:cNvSpPr/>
          <p:nvPr/>
        </p:nvSpPr>
        <p:spPr>
          <a:xfrm>
            <a:off x="4857752" y="1510394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55458317-EB8B-431E-90C2-BA6D419DF11C}"/>
              </a:ext>
            </a:extLst>
          </p:cNvPr>
          <p:cNvSpPr/>
          <p:nvPr/>
        </p:nvSpPr>
        <p:spPr>
          <a:xfrm flipH="1">
            <a:off x="6969580" y="1507673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779320A-A40F-47D0-B5EC-D9B37B116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0" t="26435" r="2304" b="34029"/>
          <a:stretch/>
        </p:blipFill>
        <p:spPr>
          <a:xfrm>
            <a:off x="548641" y="2806810"/>
            <a:ext cx="11163632" cy="271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13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TESTES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876CC-C1C9-4670-BA48-41D42261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9682"/>
            <a:ext cx="12192000" cy="47670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FOR: 50</a:t>
            </a: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EEA6083D-2CBC-4A1A-B3BF-20A6C14D077E}"/>
              </a:ext>
            </a:extLst>
          </p:cNvPr>
          <p:cNvSpPr/>
          <p:nvPr/>
        </p:nvSpPr>
        <p:spPr>
          <a:xfrm>
            <a:off x="9176658" y="3771901"/>
            <a:ext cx="3015342" cy="3086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8B46C1CB-1D03-440F-9FCA-7BDAA9EE7AF4}"/>
              </a:ext>
            </a:extLst>
          </p:cNvPr>
          <p:cNvSpPr/>
          <p:nvPr/>
        </p:nvSpPr>
        <p:spPr>
          <a:xfrm>
            <a:off x="4857752" y="1510394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55458317-EB8B-431E-90C2-BA6D419DF11C}"/>
              </a:ext>
            </a:extLst>
          </p:cNvPr>
          <p:cNvSpPr/>
          <p:nvPr/>
        </p:nvSpPr>
        <p:spPr>
          <a:xfrm flipH="1">
            <a:off x="6969580" y="1507673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53738A9-24D7-498A-994C-30C4FD5B5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2" t="37449" r="2369" b="22899"/>
          <a:stretch/>
        </p:blipFill>
        <p:spPr>
          <a:xfrm>
            <a:off x="564541" y="2822712"/>
            <a:ext cx="11139779" cy="271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82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TESTES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876CC-C1C9-4670-BA48-41D42261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9682"/>
            <a:ext cx="12192000" cy="47670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FOR: 50</a:t>
            </a: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sp>
        <p:nvSpPr>
          <p:cNvPr id="4" name="Chave Esquerda 3">
            <a:extLst>
              <a:ext uri="{FF2B5EF4-FFF2-40B4-BE49-F238E27FC236}">
                <a16:creationId xmlns:a16="http://schemas.microsoft.com/office/drawing/2014/main" id="{8B46C1CB-1D03-440F-9FCA-7BDAA9EE7AF4}"/>
              </a:ext>
            </a:extLst>
          </p:cNvPr>
          <p:cNvSpPr/>
          <p:nvPr/>
        </p:nvSpPr>
        <p:spPr>
          <a:xfrm>
            <a:off x="4857752" y="1510394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55458317-EB8B-431E-90C2-BA6D419DF11C}"/>
              </a:ext>
            </a:extLst>
          </p:cNvPr>
          <p:cNvSpPr/>
          <p:nvPr/>
        </p:nvSpPr>
        <p:spPr>
          <a:xfrm flipH="1">
            <a:off x="6969580" y="1507673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447B8E5-1E7B-45E9-BE08-7F1EAAA30B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2" t="32116" r="2434" b="28696"/>
          <a:stretch/>
        </p:blipFill>
        <p:spPr>
          <a:xfrm>
            <a:off x="572492" y="2846566"/>
            <a:ext cx="11131827" cy="268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69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TESTES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876CC-C1C9-4670-BA48-41D42261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9682"/>
            <a:ext cx="12192000" cy="47670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FOR: 50</a:t>
            </a: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EEA6083D-2CBC-4A1A-B3BF-20A6C14D077E}"/>
              </a:ext>
            </a:extLst>
          </p:cNvPr>
          <p:cNvSpPr/>
          <p:nvPr/>
        </p:nvSpPr>
        <p:spPr>
          <a:xfrm>
            <a:off x="9176658" y="3771901"/>
            <a:ext cx="3015342" cy="3086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8B46C1CB-1D03-440F-9FCA-7BDAA9EE7AF4}"/>
              </a:ext>
            </a:extLst>
          </p:cNvPr>
          <p:cNvSpPr/>
          <p:nvPr/>
        </p:nvSpPr>
        <p:spPr>
          <a:xfrm>
            <a:off x="4857752" y="1510394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55458317-EB8B-431E-90C2-BA6D419DF11C}"/>
              </a:ext>
            </a:extLst>
          </p:cNvPr>
          <p:cNvSpPr/>
          <p:nvPr/>
        </p:nvSpPr>
        <p:spPr>
          <a:xfrm flipH="1">
            <a:off x="6969580" y="1507673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E81639F-ABB4-4B25-BD21-D102190325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2" t="26435" r="2369" b="34144"/>
          <a:stretch/>
        </p:blipFill>
        <p:spPr>
          <a:xfrm>
            <a:off x="580444" y="2830663"/>
            <a:ext cx="11139779" cy="27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M</a:t>
            </a:r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ELHOR CASO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457B8EA-CABC-4D22-8A1E-9625387D7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682" y="1812896"/>
            <a:ext cx="4871491" cy="4713419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8746005B-6B4A-4010-942F-F5AD6F68C1A3}"/>
              </a:ext>
            </a:extLst>
          </p:cNvPr>
          <p:cNvSpPr/>
          <p:nvPr/>
        </p:nvSpPr>
        <p:spPr>
          <a:xfrm>
            <a:off x="2345635" y="2830664"/>
            <a:ext cx="1296062" cy="461176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B726FF7-B0FD-4072-B29B-4C78926A7DC8}"/>
              </a:ext>
            </a:extLst>
          </p:cNvPr>
          <p:cNvSpPr txBox="1"/>
          <p:nvPr/>
        </p:nvSpPr>
        <p:spPr>
          <a:xfrm>
            <a:off x="1663333" y="2830664"/>
            <a:ext cx="26606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CASO 2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= 10</a:t>
            </a: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Taxa De Repeti</a:t>
            </a:r>
            <a:r>
              <a:rPr lang="pt-BR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ção</a:t>
            </a: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 = 100%</a:t>
            </a:r>
          </a:p>
          <a:p>
            <a:endParaRPr lang="pt-BR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Custo total</a:t>
            </a:r>
          </a:p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2.6315.70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D1F3523-06F4-4515-9142-33E1C0E4C917}"/>
              </a:ext>
            </a:extLst>
          </p:cNvPr>
          <p:cNvCxnSpPr/>
          <p:nvPr/>
        </p:nvCxnSpPr>
        <p:spPr>
          <a:xfrm>
            <a:off x="1152939" y="2711395"/>
            <a:ext cx="0" cy="2687541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223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756"/>
            <a:ext cx="12192000" cy="1340768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PIOR CASO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8CF197A0-4D24-43C7-8EDF-7ECFEF448772}"/>
              </a:ext>
            </a:extLst>
          </p:cNvPr>
          <p:cNvSpPr/>
          <p:nvPr/>
        </p:nvSpPr>
        <p:spPr>
          <a:xfrm>
            <a:off x="405516" y="1812896"/>
            <a:ext cx="2552369" cy="466741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746005B-6B4A-4010-942F-F5AD6F68C1A3}"/>
              </a:ext>
            </a:extLst>
          </p:cNvPr>
          <p:cNvSpPr/>
          <p:nvPr/>
        </p:nvSpPr>
        <p:spPr>
          <a:xfrm>
            <a:off x="2345635" y="2830664"/>
            <a:ext cx="1296062" cy="461176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B726FF7-B0FD-4072-B29B-4C78926A7DC8}"/>
              </a:ext>
            </a:extLst>
          </p:cNvPr>
          <p:cNvSpPr txBox="1"/>
          <p:nvPr/>
        </p:nvSpPr>
        <p:spPr>
          <a:xfrm>
            <a:off x="1721843" y="2854751"/>
            <a:ext cx="25436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CASO 1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= 50</a:t>
            </a: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Taxa De Repeti</a:t>
            </a:r>
            <a:r>
              <a:rPr lang="pt-BR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ção</a:t>
            </a: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 = 75%</a:t>
            </a:r>
          </a:p>
          <a:p>
            <a:endParaRPr lang="pt-BR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Custo total</a:t>
            </a:r>
          </a:p>
          <a:p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16.574.370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D1F3523-06F4-4515-9142-33E1C0E4C917}"/>
              </a:ext>
            </a:extLst>
          </p:cNvPr>
          <p:cNvCxnSpPr/>
          <p:nvPr/>
        </p:nvCxnSpPr>
        <p:spPr>
          <a:xfrm>
            <a:off x="1152939" y="2751152"/>
            <a:ext cx="0" cy="2687541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49DA3629-7F7F-4ED0-AD55-D13B3DCA1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49" y="1816406"/>
            <a:ext cx="4598235" cy="470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8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APRESENTAÇÃO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A4BFD9-817F-4FAA-8B6F-43FC8D78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2348880"/>
            <a:ext cx="11377264" cy="19634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bg1"/>
                </a:solidFill>
                <a:latin typeface="Montserrat" panose="00000500000000000000" pitchFamily="2" charset="0"/>
              </a:rPr>
              <a:t>O trabalho prática tem como objetivo a implementação e teste de um sistema de memória cache codificado pelos alunos, de forma a observar o funcionamento desse tipo de memória bem como seus efeitos no programa previamente mencionado, além de apresentar para os alunos a forma mais próxima do funcionamento do mesmo. A implementação foi realizada em uma máquina, calculadora, que produz somas e subtrações.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-39757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D66381E-3E4B-4A54-9D6B-AC22E59F1EC3}"/>
              </a:ext>
            </a:extLst>
          </p:cNvPr>
          <p:cNvSpPr/>
          <p:nvPr/>
        </p:nvSpPr>
        <p:spPr>
          <a:xfrm>
            <a:off x="3019737" y="4725144"/>
            <a:ext cx="648072" cy="11521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C1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06FC1C7-9175-48D1-8C58-399BEE1D6D38}"/>
              </a:ext>
            </a:extLst>
          </p:cNvPr>
          <p:cNvSpPr/>
          <p:nvPr/>
        </p:nvSpPr>
        <p:spPr>
          <a:xfrm>
            <a:off x="4171865" y="4725144"/>
            <a:ext cx="1224136" cy="11521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C2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4225091-1739-4BDF-AFAF-47DA5E6214FA}"/>
              </a:ext>
            </a:extLst>
          </p:cNvPr>
          <p:cNvSpPr/>
          <p:nvPr/>
        </p:nvSpPr>
        <p:spPr>
          <a:xfrm>
            <a:off x="5900057" y="4725144"/>
            <a:ext cx="1584176" cy="11521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C3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526FA58-D3D3-4933-97A5-EE3DDCD06F91}"/>
              </a:ext>
            </a:extLst>
          </p:cNvPr>
          <p:cNvSpPr/>
          <p:nvPr/>
        </p:nvSpPr>
        <p:spPr>
          <a:xfrm>
            <a:off x="7988289" y="4725144"/>
            <a:ext cx="2952328" cy="11521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RAM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6F8F5115-107B-4BD4-AE06-539F13D04C52}"/>
              </a:ext>
            </a:extLst>
          </p:cNvPr>
          <p:cNvSpPr/>
          <p:nvPr/>
        </p:nvSpPr>
        <p:spPr>
          <a:xfrm>
            <a:off x="3739817" y="5013176"/>
            <a:ext cx="360040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652CE67C-F1B3-4C3F-81DF-06A180B4DBEE}"/>
              </a:ext>
            </a:extLst>
          </p:cNvPr>
          <p:cNvSpPr/>
          <p:nvPr/>
        </p:nvSpPr>
        <p:spPr>
          <a:xfrm>
            <a:off x="5468009" y="5013176"/>
            <a:ext cx="360040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C62C7F3A-881E-4B4D-8486-34A3D1326D5A}"/>
              </a:ext>
            </a:extLst>
          </p:cNvPr>
          <p:cNvSpPr/>
          <p:nvPr/>
        </p:nvSpPr>
        <p:spPr>
          <a:xfrm>
            <a:off x="7556241" y="5013176"/>
            <a:ext cx="360040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Seta: para a Esquerda 19">
            <a:extLst>
              <a:ext uri="{FF2B5EF4-FFF2-40B4-BE49-F238E27FC236}">
                <a16:creationId xmlns:a16="http://schemas.microsoft.com/office/drawing/2014/main" id="{F423FC25-F726-4849-83A7-F95845907CC1}"/>
              </a:ext>
            </a:extLst>
          </p:cNvPr>
          <p:cNvSpPr/>
          <p:nvPr/>
        </p:nvSpPr>
        <p:spPr>
          <a:xfrm>
            <a:off x="3739817" y="5301208"/>
            <a:ext cx="360040" cy="14401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Seta: para a Esquerda 21">
            <a:extLst>
              <a:ext uri="{FF2B5EF4-FFF2-40B4-BE49-F238E27FC236}">
                <a16:creationId xmlns:a16="http://schemas.microsoft.com/office/drawing/2014/main" id="{B342ECEC-BEE8-4447-A271-AB04F0F5C8E0}"/>
              </a:ext>
            </a:extLst>
          </p:cNvPr>
          <p:cNvSpPr/>
          <p:nvPr/>
        </p:nvSpPr>
        <p:spPr>
          <a:xfrm>
            <a:off x="5468009" y="5301208"/>
            <a:ext cx="360040" cy="14401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Seta: para a Esquerda 23">
            <a:extLst>
              <a:ext uri="{FF2B5EF4-FFF2-40B4-BE49-F238E27FC236}">
                <a16:creationId xmlns:a16="http://schemas.microsoft.com/office/drawing/2014/main" id="{AAA2A89A-FF9D-4016-A872-30293C758C37}"/>
              </a:ext>
            </a:extLst>
          </p:cNvPr>
          <p:cNvSpPr/>
          <p:nvPr/>
        </p:nvSpPr>
        <p:spPr>
          <a:xfrm>
            <a:off x="7556241" y="5229200"/>
            <a:ext cx="360040" cy="14401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652A5F59-B1E0-4BE8-852B-F7E48292D927}"/>
              </a:ext>
            </a:extLst>
          </p:cNvPr>
          <p:cNvSpPr/>
          <p:nvPr/>
        </p:nvSpPr>
        <p:spPr>
          <a:xfrm>
            <a:off x="1291545" y="6093296"/>
            <a:ext cx="9649072" cy="121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A2381C3-A070-4CE8-9D54-8AEB334E744E}"/>
              </a:ext>
            </a:extLst>
          </p:cNvPr>
          <p:cNvSpPr txBox="1"/>
          <p:nvPr/>
        </p:nvSpPr>
        <p:spPr>
          <a:xfrm>
            <a:off x="2371665" y="5949280"/>
            <a:ext cx="6992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b="1" dirty="0">
                <a:solidFill>
                  <a:schemeClr val="bg1"/>
                </a:solidFill>
                <a:latin typeface="Montserrat" panose="00000500000000000000" pitchFamily="2" charset="0"/>
              </a:rPr>
              <a:t>MAIS RÁPIDO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1F2F80A-71BC-4EA4-98EE-4ED0B9CECEB0}"/>
              </a:ext>
            </a:extLst>
          </p:cNvPr>
          <p:cNvSpPr txBox="1"/>
          <p:nvPr/>
        </p:nvSpPr>
        <p:spPr>
          <a:xfrm>
            <a:off x="7340217" y="5949280"/>
            <a:ext cx="7200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b="1" dirty="0">
                <a:solidFill>
                  <a:schemeClr val="bg1"/>
                </a:solidFill>
                <a:latin typeface="Montserrat" panose="00000500000000000000" pitchFamily="2" charset="0"/>
              </a:rPr>
              <a:t>MUITO LENTO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52C11F6-19B2-4378-8BE3-EA6D6AD719B5}"/>
              </a:ext>
            </a:extLst>
          </p:cNvPr>
          <p:cNvSpPr txBox="1"/>
          <p:nvPr/>
        </p:nvSpPr>
        <p:spPr>
          <a:xfrm>
            <a:off x="3667809" y="5949280"/>
            <a:ext cx="4796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b="1" dirty="0">
                <a:solidFill>
                  <a:schemeClr val="bg1"/>
                </a:solidFill>
                <a:latin typeface="Montserrat" panose="00000500000000000000" pitchFamily="2" charset="0"/>
              </a:rPr>
              <a:t>RÁPIDO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9B1B4EE5-CABC-4B8B-864C-C0130EAC5C4B}"/>
              </a:ext>
            </a:extLst>
          </p:cNvPr>
          <p:cNvSpPr/>
          <p:nvPr/>
        </p:nvSpPr>
        <p:spPr>
          <a:xfrm>
            <a:off x="1291545" y="4725144"/>
            <a:ext cx="1224136" cy="11521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CPU</a:t>
            </a:r>
          </a:p>
        </p:txBody>
      </p: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62BA32F4-FAD7-481A-8E02-767F1510A294}"/>
              </a:ext>
            </a:extLst>
          </p:cNvPr>
          <p:cNvSpPr/>
          <p:nvPr/>
        </p:nvSpPr>
        <p:spPr>
          <a:xfrm>
            <a:off x="2587689" y="5013176"/>
            <a:ext cx="360040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Seta: para a Esquerda 37">
            <a:extLst>
              <a:ext uri="{FF2B5EF4-FFF2-40B4-BE49-F238E27FC236}">
                <a16:creationId xmlns:a16="http://schemas.microsoft.com/office/drawing/2014/main" id="{0A8227EC-00EF-4902-95DE-B1845C0A85F3}"/>
              </a:ext>
            </a:extLst>
          </p:cNvPr>
          <p:cNvSpPr/>
          <p:nvPr/>
        </p:nvSpPr>
        <p:spPr>
          <a:xfrm>
            <a:off x="2587689" y="5301208"/>
            <a:ext cx="360040" cy="14401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B525FDF-613E-4252-A091-EDB7EF570EA5}"/>
              </a:ext>
            </a:extLst>
          </p:cNvPr>
          <p:cNvSpPr txBox="1"/>
          <p:nvPr/>
        </p:nvSpPr>
        <p:spPr>
          <a:xfrm>
            <a:off x="5337082" y="5949280"/>
            <a:ext cx="4315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b="1" dirty="0">
                <a:solidFill>
                  <a:schemeClr val="bg1"/>
                </a:solidFill>
                <a:latin typeface="Montserrat" panose="00000500000000000000" pitchFamily="2" charset="0"/>
              </a:rPr>
              <a:t>LENTO</a:t>
            </a: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5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INFORMAÇÕES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8" name="Espaço Reservado para Conteúdo 2">
            <a:extLst>
              <a:ext uri="{FF2B5EF4-FFF2-40B4-BE49-F238E27FC236}">
                <a16:creationId xmlns:a16="http://schemas.microsoft.com/office/drawing/2014/main" id="{42C59D19-7674-4145-9D4A-65D0FF4D7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843" y="1774600"/>
            <a:ext cx="9528313" cy="46694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Custos utilizados na coleta de dados.</a:t>
            </a:r>
          </a:p>
          <a:p>
            <a:pPr lvl="1"/>
            <a:r>
              <a:rPr lang="pt-BR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Cache 1 : 10</a:t>
            </a:r>
          </a:p>
          <a:p>
            <a:pPr lvl="1"/>
            <a:r>
              <a:rPr lang="pt-BR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Cache 2 : 110</a:t>
            </a:r>
          </a:p>
          <a:p>
            <a:pPr lvl="1"/>
            <a:r>
              <a:rPr lang="pt-BR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Cache 3: 1.110</a:t>
            </a:r>
          </a:p>
          <a:p>
            <a:pPr lvl="1"/>
            <a:r>
              <a:rPr lang="pt-BR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RAM: 101.110</a:t>
            </a:r>
          </a:p>
          <a:p>
            <a:pPr marL="457200" lvl="1" indent="0">
              <a:buNone/>
            </a:pPr>
            <a:endParaRPr lang="pt-BR" sz="16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pt-BR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Realizados com </a:t>
            </a:r>
          </a:p>
          <a:p>
            <a:pPr lvl="1"/>
            <a:r>
              <a:rPr lang="pt-BR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5 Combinações de Caches diferentes.</a:t>
            </a:r>
          </a:p>
          <a:p>
            <a:pPr lvl="1"/>
            <a:r>
              <a:rPr lang="pt-BR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Variação da quantidades de operações.</a:t>
            </a:r>
          </a:p>
          <a:p>
            <a:pPr lvl="1"/>
            <a:r>
              <a:rPr lang="pt-BR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4 Taxa de repetições das operações por teste.</a:t>
            </a:r>
          </a:p>
          <a:p>
            <a:pPr lvl="1"/>
            <a:r>
              <a:rPr lang="pt-BR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Tempo de execução das operações com diferentes valores da máquina. </a:t>
            </a:r>
          </a:p>
          <a:p>
            <a:pPr marL="457200" lvl="1" indent="0">
              <a:buNone/>
            </a:pPr>
            <a:endParaRPr lang="pt-BR" sz="16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pt-BR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Finalidade </a:t>
            </a:r>
          </a:p>
          <a:p>
            <a:pPr lvl="1"/>
            <a:r>
              <a:rPr lang="pt-BR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Obter a combinação de valores com melhor desempenho, ou seja, menor custo.</a:t>
            </a:r>
          </a:p>
          <a:p>
            <a:pPr lvl="1"/>
            <a:r>
              <a:rPr lang="pt-BR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Obter a combinação de valores com o pior desempenho, ou seja, o maior custo.</a:t>
            </a:r>
          </a:p>
          <a:p>
            <a:pPr lvl="1"/>
            <a:r>
              <a:rPr lang="pt-BR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Compreender o funcionamento e valores adequados para o sistema de Cache.</a:t>
            </a:r>
          </a:p>
          <a:p>
            <a:pPr marL="457200" lvl="1" indent="0">
              <a:buNone/>
            </a:pPr>
            <a:endParaRPr lang="pt-BR"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lvl="1"/>
            <a:endParaRPr lang="pt-BR"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pt-BR" sz="2400" dirty="0"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pt-BR" sz="2400" dirty="0">
              <a:latin typeface="Montserrat" panose="00000500000000000000" pitchFamily="2" charset="0"/>
            </a:endParaRP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1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TESTES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876CC-C1C9-4670-BA48-41D42261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9682"/>
            <a:ext cx="12192000" cy="47670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FOR: 10</a:t>
            </a: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EEA6083D-2CBC-4A1A-B3BF-20A6C14D077E}"/>
              </a:ext>
            </a:extLst>
          </p:cNvPr>
          <p:cNvSpPr/>
          <p:nvPr/>
        </p:nvSpPr>
        <p:spPr>
          <a:xfrm>
            <a:off x="9176658" y="3771901"/>
            <a:ext cx="3015342" cy="3086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8B46C1CB-1D03-440F-9FCA-7BDAA9EE7AF4}"/>
              </a:ext>
            </a:extLst>
          </p:cNvPr>
          <p:cNvSpPr/>
          <p:nvPr/>
        </p:nvSpPr>
        <p:spPr>
          <a:xfrm>
            <a:off x="4857752" y="1510394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55458317-EB8B-431E-90C2-BA6D419DF11C}"/>
              </a:ext>
            </a:extLst>
          </p:cNvPr>
          <p:cNvSpPr/>
          <p:nvPr/>
        </p:nvSpPr>
        <p:spPr>
          <a:xfrm flipH="1">
            <a:off x="6969580" y="1507673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39FA6FD-FAC4-46B4-A47D-F3F90C7578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61" t="26309" r="2365" b="33929"/>
          <a:stretch/>
        </p:blipFill>
        <p:spPr>
          <a:xfrm>
            <a:off x="519793" y="2764415"/>
            <a:ext cx="11152415" cy="272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5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TESTES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876CC-C1C9-4670-BA48-41D42261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9682"/>
            <a:ext cx="12192000" cy="47670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FOR: 10</a:t>
            </a: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EEA6083D-2CBC-4A1A-B3BF-20A6C14D077E}"/>
              </a:ext>
            </a:extLst>
          </p:cNvPr>
          <p:cNvSpPr/>
          <p:nvPr/>
        </p:nvSpPr>
        <p:spPr>
          <a:xfrm>
            <a:off x="9176658" y="3771901"/>
            <a:ext cx="3015342" cy="3086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8B46C1CB-1D03-440F-9FCA-7BDAA9EE7AF4}"/>
              </a:ext>
            </a:extLst>
          </p:cNvPr>
          <p:cNvSpPr/>
          <p:nvPr/>
        </p:nvSpPr>
        <p:spPr>
          <a:xfrm>
            <a:off x="4857752" y="1510394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55458317-EB8B-431E-90C2-BA6D419DF11C}"/>
              </a:ext>
            </a:extLst>
          </p:cNvPr>
          <p:cNvSpPr/>
          <p:nvPr/>
        </p:nvSpPr>
        <p:spPr>
          <a:xfrm flipH="1">
            <a:off x="6969580" y="1507673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904491D-D674-4C4E-BBA1-08CEB670FF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4" t="34620" r="2237" b="25613"/>
          <a:stretch/>
        </p:blipFill>
        <p:spPr>
          <a:xfrm>
            <a:off x="513347" y="2763217"/>
            <a:ext cx="11165306" cy="27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9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TESTES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876CC-C1C9-4670-BA48-41D42261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9682"/>
            <a:ext cx="12192000" cy="47670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FOR: 10</a:t>
            </a: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EEA6083D-2CBC-4A1A-B3BF-20A6C14D077E}"/>
              </a:ext>
            </a:extLst>
          </p:cNvPr>
          <p:cNvSpPr/>
          <p:nvPr/>
        </p:nvSpPr>
        <p:spPr>
          <a:xfrm>
            <a:off x="9176658" y="3771901"/>
            <a:ext cx="3015342" cy="3086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8B46C1CB-1D03-440F-9FCA-7BDAA9EE7AF4}"/>
              </a:ext>
            </a:extLst>
          </p:cNvPr>
          <p:cNvSpPr/>
          <p:nvPr/>
        </p:nvSpPr>
        <p:spPr>
          <a:xfrm>
            <a:off x="4857752" y="1510394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55458317-EB8B-431E-90C2-BA6D419DF11C}"/>
              </a:ext>
            </a:extLst>
          </p:cNvPr>
          <p:cNvSpPr/>
          <p:nvPr/>
        </p:nvSpPr>
        <p:spPr>
          <a:xfrm flipH="1">
            <a:off x="6969580" y="1507673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25A9DFF-3F8A-4C82-A9E6-0F09B8DE11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25" t="32115" r="2369" b="28464"/>
          <a:stretch/>
        </p:blipFill>
        <p:spPr>
          <a:xfrm>
            <a:off x="548639" y="2790907"/>
            <a:ext cx="11131827" cy="27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3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TESTES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876CC-C1C9-4670-BA48-41D42261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9682"/>
            <a:ext cx="12192000" cy="47670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FOR: 10</a:t>
            </a: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EEA6083D-2CBC-4A1A-B3BF-20A6C14D077E}"/>
              </a:ext>
            </a:extLst>
          </p:cNvPr>
          <p:cNvSpPr/>
          <p:nvPr/>
        </p:nvSpPr>
        <p:spPr>
          <a:xfrm>
            <a:off x="9176658" y="3771901"/>
            <a:ext cx="3015342" cy="3086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8B46C1CB-1D03-440F-9FCA-7BDAA9EE7AF4}"/>
              </a:ext>
            </a:extLst>
          </p:cNvPr>
          <p:cNvSpPr/>
          <p:nvPr/>
        </p:nvSpPr>
        <p:spPr>
          <a:xfrm>
            <a:off x="4857752" y="1510394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55458317-EB8B-431E-90C2-BA6D419DF11C}"/>
              </a:ext>
            </a:extLst>
          </p:cNvPr>
          <p:cNvSpPr/>
          <p:nvPr/>
        </p:nvSpPr>
        <p:spPr>
          <a:xfrm flipH="1">
            <a:off x="6969580" y="1507673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E42894-92C8-4075-84E2-2B57DCBC10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95" t="43015" r="2239" b="17101"/>
          <a:stretch/>
        </p:blipFill>
        <p:spPr>
          <a:xfrm>
            <a:off x="540688" y="2798860"/>
            <a:ext cx="11163631" cy="273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TESTES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876CC-C1C9-4670-BA48-41D42261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9682"/>
            <a:ext cx="12192000" cy="47670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FOR: 30</a:t>
            </a: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EEA6083D-2CBC-4A1A-B3BF-20A6C14D077E}"/>
              </a:ext>
            </a:extLst>
          </p:cNvPr>
          <p:cNvSpPr/>
          <p:nvPr/>
        </p:nvSpPr>
        <p:spPr>
          <a:xfrm>
            <a:off x="9176658" y="3771901"/>
            <a:ext cx="3015342" cy="3086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8B46C1CB-1D03-440F-9FCA-7BDAA9EE7AF4}"/>
              </a:ext>
            </a:extLst>
          </p:cNvPr>
          <p:cNvSpPr/>
          <p:nvPr/>
        </p:nvSpPr>
        <p:spPr>
          <a:xfrm>
            <a:off x="4857752" y="1510394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55458317-EB8B-431E-90C2-BA6D419DF11C}"/>
              </a:ext>
            </a:extLst>
          </p:cNvPr>
          <p:cNvSpPr/>
          <p:nvPr/>
        </p:nvSpPr>
        <p:spPr>
          <a:xfrm flipH="1">
            <a:off x="6969580" y="1507673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4C59B99-844D-496A-9311-7F30CD4FF8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1" t="37449" r="2304" b="22783"/>
          <a:stretch/>
        </p:blipFill>
        <p:spPr>
          <a:xfrm>
            <a:off x="548639" y="2798858"/>
            <a:ext cx="11147730" cy="272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0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TESTES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876CC-C1C9-4670-BA48-41D42261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9682"/>
            <a:ext cx="12192000" cy="47670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FOR: 30</a:t>
            </a: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EEA6083D-2CBC-4A1A-B3BF-20A6C14D077E}"/>
              </a:ext>
            </a:extLst>
          </p:cNvPr>
          <p:cNvSpPr/>
          <p:nvPr/>
        </p:nvSpPr>
        <p:spPr>
          <a:xfrm>
            <a:off x="9176658" y="3771901"/>
            <a:ext cx="3015342" cy="3086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8B46C1CB-1D03-440F-9FCA-7BDAA9EE7AF4}"/>
              </a:ext>
            </a:extLst>
          </p:cNvPr>
          <p:cNvSpPr/>
          <p:nvPr/>
        </p:nvSpPr>
        <p:spPr>
          <a:xfrm>
            <a:off x="4857752" y="1510394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55458317-EB8B-431E-90C2-BA6D419DF11C}"/>
              </a:ext>
            </a:extLst>
          </p:cNvPr>
          <p:cNvSpPr/>
          <p:nvPr/>
        </p:nvSpPr>
        <p:spPr>
          <a:xfrm flipH="1">
            <a:off x="6969580" y="1507673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716311-884C-4DAC-93B4-69195E5E59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95" t="31768" r="2435" b="28464"/>
          <a:stretch/>
        </p:blipFill>
        <p:spPr>
          <a:xfrm>
            <a:off x="564543" y="2782955"/>
            <a:ext cx="11139777" cy="272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4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280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Montserrat</vt:lpstr>
      <vt:lpstr>Office Theme</vt:lpstr>
      <vt:lpstr>Apresentação do PowerPoint</vt:lpstr>
      <vt:lpstr>APRESENTAÇÃO</vt:lpstr>
      <vt:lpstr>INFORMAÇÕES</vt:lpstr>
      <vt:lpstr>TESTES</vt:lpstr>
      <vt:lpstr>TESTES</vt:lpstr>
      <vt:lpstr>TESTES</vt:lpstr>
      <vt:lpstr>TESTES</vt:lpstr>
      <vt:lpstr>TESTES</vt:lpstr>
      <vt:lpstr>TESTES</vt:lpstr>
      <vt:lpstr>TESTES</vt:lpstr>
      <vt:lpstr>TESTES</vt:lpstr>
      <vt:lpstr>TESTES</vt:lpstr>
      <vt:lpstr>TESTES</vt:lpstr>
      <vt:lpstr>TESTES</vt:lpstr>
      <vt:lpstr>TESTES</vt:lpstr>
      <vt:lpstr>MELHOR CASO</vt:lpstr>
      <vt:lpstr>PIOR CASO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02 CACHES</dc:title>
  <dc:creator>Igor Santiago</dc:creator>
  <cp:lastModifiedBy>Lívia Stéffanny</cp:lastModifiedBy>
  <cp:revision>19</cp:revision>
  <dcterms:created xsi:type="dcterms:W3CDTF">2020-09-29T05:33:00Z</dcterms:created>
  <dcterms:modified xsi:type="dcterms:W3CDTF">2021-08-06T04:01:13Z</dcterms:modified>
</cp:coreProperties>
</file>