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Montaser Arabic" charset="1" panose="00000500000000000000"/>
      <p:regular r:id="rId37"/>
    </p:embeddedFont>
    <p:embeddedFont>
      <p:font typeface="Montaser Arabic Light" charset="1" panose="00000400000000000000"/>
      <p:regular r:id="rId38"/>
    </p:embeddedFont>
    <p:embeddedFont>
      <p:font typeface="Montaser Arabic Bold" charset="1" panose="00000800000000000000"/>
      <p:regular r:id="rId39"/>
    </p:embeddedFont>
    <p:embeddedFont>
      <p:font typeface="Montaser Arabic Medium" charset="1" panose="0000060000000000000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notesSlides/notesSlide2.xml" Type="http://schemas.openxmlformats.org/officeDocument/2006/relationships/notesSlide"/><Relationship Id="rId44" Target="fonts/font44.fntdata" Type="http://schemas.openxmlformats.org/officeDocument/2006/relationships/font"/><Relationship Id="rId45" Target="notesSlides/notesSlide3.xml" Type="http://schemas.openxmlformats.org/officeDocument/2006/relationships/notesSlide"/><Relationship Id="rId46" Target="notesSlides/notesSlide4.xml" Type="http://schemas.openxmlformats.org/officeDocument/2006/relationships/notesSlide"/><Relationship Id="rId47" Target="notesSlides/notesSlide5.xml" Type="http://schemas.openxmlformats.org/officeDocument/2006/relationships/notesSlide"/><Relationship Id="rId48" Target="notesSlides/notesSlide6.xml" Type="http://schemas.openxmlformats.org/officeDocument/2006/relationships/notesSlide"/><Relationship Id="rId49" Target="notesSlides/notesSlide7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8.xml" Type="http://schemas.openxmlformats.org/officeDocument/2006/relationships/notesSlide"/><Relationship Id="rId51" Target="notesSlides/notesSlide9.xml" Type="http://schemas.openxmlformats.org/officeDocument/2006/relationships/notesSlide"/><Relationship Id="rId52" Target="notesSlides/notesSlide10.xml" Type="http://schemas.openxmlformats.org/officeDocument/2006/relationships/notesSlide"/><Relationship Id="rId53" Target="notesSlides/notesSlide11.xml" Type="http://schemas.openxmlformats.org/officeDocument/2006/relationships/notesSlide"/><Relationship Id="rId54" Target="notesSlides/notesSlide12.xml" Type="http://schemas.openxmlformats.org/officeDocument/2006/relationships/notesSlide"/><Relationship Id="rId55" Target="notesSlides/notesSlide13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conceitos teóricos da disciplina?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Quanto a avaliação de correlação, cada um dos dois</a:t>
            </a:r>
          </a:p>
          <a:p>
            <a:r>
              <a:rPr lang="en-US"/>
              <a:t>DataFrames de entrada foi tratado individualmente, além</a:t>
            </a:r>
          </a:p>
          <a:p>
            <a:r>
              <a:rPr lang="en-US"/>
              <a:t>de integrar o DataFrame de saída ao DataFrame de entrada 2D.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Adicionar sobre big e tiny e depois a metodologia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15751" y="1473520"/>
            <a:ext cx="73896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770396" y="1157561"/>
            <a:ext cx="574912" cy="57491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66445" y="2484106"/>
            <a:ext cx="11555110" cy="4809100"/>
            <a:chOff x="0" y="0"/>
            <a:chExt cx="3043321" cy="12665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3321" cy="1266594"/>
            </a:xfrm>
            <a:custGeom>
              <a:avLst/>
              <a:gdLst/>
              <a:ahLst/>
              <a:cxnLst/>
              <a:rect r="r" b="b" t="t" l="l"/>
              <a:pathLst>
                <a:path h="1266594" w="3043321">
                  <a:moveTo>
                    <a:pt x="0" y="0"/>
                  </a:moveTo>
                  <a:lnTo>
                    <a:pt x="3043321" y="0"/>
                  </a:lnTo>
                  <a:lnTo>
                    <a:pt x="3043321" y="1266594"/>
                  </a:lnTo>
                  <a:lnTo>
                    <a:pt x="0" y="1266594"/>
                  </a:ln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043321" cy="1314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66445" y="2484106"/>
            <a:ext cx="11555110" cy="4809100"/>
            <a:chOff x="0" y="0"/>
            <a:chExt cx="3043321" cy="12665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43321" cy="1266594"/>
            </a:xfrm>
            <a:custGeom>
              <a:avLst/>
              <a:gdLst/>
              <a:ahLst/>
              <a:cxnLst/>
              <a:rect r="r" b="b" t="t" l="l"/>
              <a:pathLst>
                <a:path h="1266594" w="3043321">
                  <a:moveTo>
                    <a:pt x="0" y="0"/>
                  </a:moveTo>
                  <a:lnTo>
                    <a:pt x="3043321" y="0"/>
                  </a:lnTo>
                  <a:lnTo>
                    <a:pt x="3043321" y="1266594"/>
                  </a:lnTo>
                  <a:lnTo>
                    <a:pt x="0" y="1266594"/>
                  </a:lnTo>
                  <a:close/>
                </a:path>
              </a:pathLst>
            </a:custGeom>
            <a:solidFill>
              <a:srgbClr val="5D5D5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043321" cy="1314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27202" y="2568695"/>
            <a:ext cx="10033596" cy="432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4"/>
              </a:lnSpc>
            </a:pPr>
            <a:r>
              <a:rPr lang="en-US" sz="3103" spc="502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VIABILIDADE DO USO DE INTELIGÊNCIA ARTIFICIAL PARA SIMULAR MODELOS NUMÉRICOS QUE ESTIMAM O ACÚMULO DE PRECIPITAÇÃO ATRAVÉS DA MICROFÍSICA DE NUVENS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98466" y="8169659"/>
            <a:ext cx="8619089" cy="8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5"/>
              </a:lnSpc>
            </a:pPr>
            <a:r>
              <a:rPr lang="en-US" sz="2354" spc="47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ICT-UNIFESP | Inteligência Artificial - Profº Dr. Fábio Faria</a:t>
            </a:r>
          </a:p>
          <a:p>
            <a:pPr algn="ctr">
              <a:lnSpc>
                <a:spcPts val="3295"/>
              </a:lnSpc>
            </a:pPr>
            <a:r>
              <a:rPr lang="en-US" sz="2354" spc="47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Gabrielly Sena e Livia Canuto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NORMALIZAÇÃO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2721" y="5010150"/>
            <a:ext cx="14899911" cy="224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Na etapa de preparação dos dados 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foram identificadas duas necessidades principais: normalização e avaliação de correlação. Para a normalização, as colunas ’X’, ’Y’ e ’Z’ foram descartadas e aplicado o método MinMaxScaler da biblioteca Scikit-learn, que transforma os valores para o intervalo entre 0 e 1.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090277" y="5068373"/>
            <a:ext cx="4837725" cy="3696338"/>
          </a:xfrm>
          <a:custGeom>
            <a:avLst/>
            <a:gdLst/>
            <a:ahLst/>
            <a:cxnLst/>
            <a:rect r="r" b="b" t="t" l="l"/>
            <a:pathLst>
              <a:path h="3696338" w="4837725">
                <a:moveTo>
                  <a:pt x="0" y="0"/>
                </a:moveTo>
                <a:lnTo>
                  <a:pt x="4837725" y="0"/>
                </a:lnTo>
                <a:lnTo>
                  <a:pt x="4837725" y="3696338"/>
                </a:lnTo>
                <a:lnTo>
                  <a:pt x="0" y="36963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85563" y="5068373"/>
            <a:ext cx="5003579" cy="3696338"/>
          </a:xfrm>
          <a:custGeom>
            <a:avLst/>
            <a:gdLst/>
            <a:ahLst/>
            <a:cxnLst/>
            <a:rect r="r" b="b" t="t" l="l"/>
            <a:pathLst>
              <a:path h="3696338" w="5003579">
                <a:moveTo>
                  <a:pt x="0" y="0"/>
                </a:moveTo>
                <a:lnTo>
                  <a:pt x="5003579" y="0"/>
                </a:lnTo>
                <a:lnTo>
                  <a:pt x="5003579" y="3696338"/>
                </a:lnTo>
                <a:lnTo>
                  <a:pt x="0" y="3696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029138" y="5143500"/>
            <a:ext cx="4922611" cy="3696338"/>
          </a:xfrm>
          <a:custGeom>
            <a:avLst/>
            <a:gdLst/>
            <a:ahLst/>
            <a:cxnLst/>
            <a:rect r="r" b="b" t="t" l="l"/>
            <a:pathLst>
              <a:path h="3696338" w="4922611">
                <a:moveTo>
                  <a:pt x="0" y="0"/>
                </a:moveTo>
                <a:lnTo>
                  <a:pt x="4922611" y="0"/>
                </a:lnTo>
                <a:lnTo>
                  <a:pt x="4922611" y="3696338"/>
                </a:lnTo>
                <a:lnTo>
                  <a:pt x="0" y="36963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CORRELAÇÃO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35117" y="8809101"/>
            <a:ext cx="1904471" cy="44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7"/>
              </a:lnSpc>
              <a:spcBef>
                <a:spcPct val="0"/>
              </a:spcBef>
            </a:pPr>
            <a:r>
              <a:rPr lang="en-US" sz="2199" spc="120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df_input_1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39031" y="8809101"/>
            <a:ext cx="1904471" cy="44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7"/>
              </a:lnSpc>
              <a:spcBef>
                <a:spcPct val="0"/>
              </a:spcBef>
            </a:pPr>
            <a:r>
              <a:rPr lang="en-US" sz="2199" spc="120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df_input_2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38208" y="8809101"/>
            <a:ext cx="1904471" cy="44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7"/>
              </a:lnSpc>
              <a:spcBef>
                <a:spcPct val="0"/>
              </a:spcBef>
            </a:pPr>
            <a:r>
              <a:rPr lang="en-US" sz="2199" spc="120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df_output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FORMATAÇÃO DA BASE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2721" y="5010150"/>
            <a:ext cx="14899911" cy="33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Possuindo três DataFrames com dimensões distintas, foi 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necessário converter seus valores para referências unicamente de X e Y. Após essa transformação, consolidamos todos os dados em um único DataFrame. O resultado apresentou 1.178 linhas e 434 colunas na versão Tiny Data e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291.600 linhas e 514 colunas na versão Big Data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. Desta forma, convertemos para um formato aceito para o aprendizado de máquina.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APRENDIZADO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2721" y="5010150"/>
            <a:ext cx="14899911" cy="33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Como o objetivo é estimar um valor contínuo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, trata-se de  uma</a:t>
            </a:r>
            <a:r>
              <a:rPr lang="en-US" sz="2600" spc="143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tarefa de regressão.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 Na abordagem do problema foram utilizados três Modelos de Inteligência Artificial diferentes, um deles sendo uma Rede Neural. Além disso, todos obtiveram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registros de tempo de execução 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em segundos, para treino e predição, através da biblioteca Time. 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Para o treinamento, os dados foram divididos em conjuntos de treino e teste na proporção de 80 para 20.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1772950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58805" y="1947364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4318" y="1934966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APRENDIZADO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2721" y="2757205"/>
            <a:ext cx="14899911" cy="395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KNR - (K Neighbors Regressor)</a:t>
            </a:r>
          </a:p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Encontra o k-vizinho mais próximo e calcula a média dos valores alvos.</a:t>
            </a: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</a:p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72721" y="4687351"/>
            <a:ext cx="647769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Parâmetros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n_neighbors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 355. </a:t>
            </a:r>
          </a:p>
          <a:p>
            <a:pPr algn="l">
              <a:lnSpc>
                <a:spcPts val="4176"/>
              </a:lnSpc>
            </a:pP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Escolha feita em tentativa e erro. buscando não reduzir mais o valor para evitar previsões instáveis.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222676" y="4687351"/>
            <a:ext cx="7508007" cy="361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400" spc="132" b="true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Desempenho: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0.41716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206.78257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0.00007401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 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0.00045886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R2 Score: 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0.80253745.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2300" y="1924442"/>
            <a:ext cx="9142501" cy="6742594"/>
          </a:xfrm>
          <a:custGeom>
            <a:avLst/>
            <a:gdLst/>
            <a:ahLst/>
            <a:cxnLst/>
            <a:rect r="r" b="b" t="t" l="l"/>
            <a:pathLst>
              <a:path h="6742594" w="9142501">
                <a:moveTo>
                  <a:pt x="0" y="0"/>
                </a:moveTo>
                <a:lnTo>
                  <a:pt x="9142501" y="0"/>
                </a:lnTo>
                <a:lnTo>
                  <a:pt x="9142501" y="6742594"/>
                </a:lnTo>
                <a:lnTo>
                  <a:pt x="0" y="6742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77989"/>
            <a:ext cx="8911094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KNR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11081194" y="10287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0646225" y="870720"/>
            <a:ext cx="315960" cy="315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2902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1772950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58805" y="1947364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4318" y="1934966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APRENDIZADO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2721" y="2757205"/>
            <a:ext cx="14899911" cy="224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SVR - (Regressão de Vetores de Suporte)</a:t>
            </a:r>
          </a:p>
          <a:p>
            <a:pPr algn="just">
              <a:lnSpc>
                <a:spcPts val="4524"/>
              </a:lnSpc>
            </a:pP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</a:t>
            </a:r>
            <a:r>
              <a:rPr lang="en-US" sz="2600" spc="143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enta encontrar uma linha (ou hiperplano) que melhor se ajusta aos dados, minimizando o erro dentro de uma margem tolerável (epsilon).</a:t>
            </a:r>
          </a:p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39676" y="5207513"/>
            <a:ext cx="647769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Parâmetros: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ker</a:t>
            </a: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nel: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linear</a:t>
            </a:r>
          </a:p>
          <a:p>
            <a:pPr algn="l">
              <a:lnSpc>
                <a:spcPts val="4176"/>
              </a:lnSpc>
            </a:pP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Sugestão da biblioteca scikit-learn ao lidar com mais de 10.000 amostras devido ao tempo de predição.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513168" y="5188747"/>
            <a:ext cx="7508007" cy="361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400" spc="132" b="true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Desempenho: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3.05045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empo de Predição: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0.19387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0.00035312.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0.01424280.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R2 Score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 0.05786563.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081194" y="10287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0646225" y="870720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44971" y="1816721"/>
            <a:ext cx="9177159" cy="6768155"/>
          </a:xfrm>
          <a:custGeom>
            <a:avLst/>
            <a:gdLst/>
            <a:ahLst/>
            <a:cxnLst/>
            <a:rect r="r" b="b" t="t" l="l"/>
            <a:pathLst>
              <a:path h="6768155" w="9177159">
                <a:moveTo>
                  <a:pt x="0" y="0"/>
                </a:moveTo>
                <a:lnTo>
                  <a:pt x="9177158" y="0"/>
                </a:lnTo>
                <a:lnTo>
                  <a:pt x="9177158" y="6768154"/>
                </a:lnTo>
                <a:lnTo>
                  <a:pt x="0" y="676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77989"/>
            <a:ext cx="8911094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SVR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2902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1772950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58805" y="1947364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4318" y="1934966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APRENDIZADO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2721" y="2757205"/>
            <a:ext cx="14899911" cy="395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 Regressor- (Multi-Layer Perceptron Regressor)</a:t>
            </a:r>
          </a:p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É uma rede neural artificial com várias camadas de neurônios.</a:t>
            </a: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</a:p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687351"/>
            <a:ext cx="7508007" cy="361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400" spc="132" b="true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Desempenho: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422.77400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0.30289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0.00000296.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0.00010507.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 Score: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0.9921146740729507.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90766" y="4687351"/>
            <a:ext cx="6477697" cy="361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Parâmetros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random state: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tol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 1x10⁹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max iter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 500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activation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: ‘tanh’</a:t>
            </a:r>
          </a:p>
          <a:p>
            <a:pPr algn="l">
              <a:lnSpc>
                <a:spcPts val="4176"/>
              </a:lnSpc>
            </a:pP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081194" y="10287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0646225" y="870720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484896" y="1802809"/>
            <a:ext cx="9318207" cy="6872178"/>
          </a:xfrm>
          <a:custGeom>
            <a:avLst/>
            <a:gdLst/>
            <a:ahLst/>
            <a:cxnLst/>
            <a:rect r="r" b="b" t="t" l="l"/>
            <a:pathLst>
              <a:path h="6872178" w="9318207">
                <a:moveTo>
                  <a:pt x="0" y="0"/>
                </a:moveTo>
                <a:lnTo>
                  <a:pt x="9318208" y="0"/>
                </a:lnTo>
                <a:lnTo>
                  <a:pt x="9318208" y="6872178"/>
                </a:lnTo>
                <a:lnTo>
                  <a:pt x="0" y="6872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77989"/>
            <a:ext cx="8911094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MLP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2902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9081" y="1666067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9081" y="2630643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9081" y="3595219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9081" y="4559795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79081" y="5524371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9081" y="6488947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9081" y="7453524"/>
            <a:ext cx="783636" cy="5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34"/>
              </a:lnSpc>
            </a:pPr>
            <a:r>
              <a:rPr lang="en-US" sz="4290">
                <a:solidFill>
                  <a:srgbClr val="000000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81253" y="1746917"/>
            <a:ext cx="3702323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MOTIVAÇÃO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81253" y="2709687"/>
            <a:ext cx="3352307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CONCEITOS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81253" y="3672457"/>
            <a:ext cx="5713160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TRABALHOS RELACIONADOS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81253" y="4635227"/>
            <a:ext cx="4424626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OBJETIVO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81253" y="5597997"/>
            <a:ext cx="3702323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METODOLOGIA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81253" y="6560767"/>
            <a:ext cx="3702323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1253" y="7523537"/>
            <a:ext cx="3702323" cy="4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9"/>
              </a:lnSpc>
            </a:pPr>
            <a:r>
              <a:rPr lang="en-US" sz="2449" spc="195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CONCLUSÃO</a:t>
            </a:r>
          </a:p>
        </p:txBody>
      </p:sp>
      <p:sp>
        <p:nvSpPr>
          <p:cNvPr name="AutoShape 16" id="16"/>
          <p:cNvSpPr/>
          <p:nvPr/>
        </p:nvSpPr>
        <p:spPr>
          <a:xfrm>
            <a:off x="9129743" y="8999348"/>
            <a:ext cx="73896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6684388" y="8683388"/>
            <a:ext cx="574912" cy="57491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081194" y="10287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0646225" y="870720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25627" y="1906964"/>
            <a:ext cx="9210905" cy="6740068"/>
          </a:xfrm>
          <a:custGeom>
            <a:avLst/>
            <a:gdLst/>
            <a:ahLst/>
            <a:cxnLst/>
            <a:rect r="r" b="b" t="t" l="l"/>
            <a:pathLst>
              <a:path h="6740068" w="9210905">
                <a:moveTo>
                  <a:pt x="0" y="0"/>
                </a:moveTo>
                <a:lnTo>
                  <a:pt x="9210905" y="0"/>
                </a:lnTo>
                <a:lnTo>
                  <a:pt x="9210905" y="6740068"/>
                </a:lnTo>
                <a:lnTo>
                  <a:pt x="0" y="6740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77989"/>
            <a:ext cx="8911094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MLP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26555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GRÁFICO DE PERDA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081194" y="10287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0646225" y="870720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47189" y="1961250"/>
            <a:ext cx="7283928" cy="6466191"/>
          </a:xfrm>
          <a:custGeom>
            <a:avLst/>
            <a:gdLst/>
            <a:ahLst/>
            <a:cxnLst/>
            <a:rect r="r" b="b" t="t" l="l"/>
            <a:pathLst>
              <a:path h="6466191" w="7283928">
                <a:moveTo>
                  <a:pt x="0" y="0"/>
                </a:moveTo>
                <a:lnTo>
                  <a:pt x="7283929" y="0"/>
                </a:lnTo>
                <a:lnTo>
                  <a:pt x="7283929" y="6466190"/>
                </a:lnTo>
                <a:lnTo>
                  <a:pt x="0" y="646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18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15082" y="1961250"/>
            <a:ext cx="6841042" cy="6466191"/>
          </a:xfrm>
          <a:custGeom>
            <a:avLst/>
            <a:gdLst/>
            <a:ahLst/>
            <a:cxnLst/>
            <a:rect r="r" b="b" t="t" l="l"/>
            <a:pathLst>
              <a:path h="6466191" w="6841042">
                <a:moveTo>
                  <a:pt x="0" y="0"/>
                </a:moveTo>
                <a:lnTo>
                  <a:pt x="6841043" y="0"/>
                </a:lnTo>
                <a:lnTo>
                  <a:pt x="6841043" y="6466190"/>
                </a:lnTo>
                <a:lnTo>
                  <a:pt x="0" y="6466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77989"/>
            <a:ext cx="8911094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MLP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9723" y="8856065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OCORRÊNCIA DE CHUVA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88771" y="8860261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PREVISÃO DE OCORRÊNCIA DE CHUVA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081194" y="1436561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0646225" y="1278581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949" y="2522373"/>
            <a:ext cx="7116285" cy="5356850"/>
          </a:xfrm>
          <a:custGeom>
            <a:avLst/>
            <a:gdLst/>
            <a:ahLst/>
            <a:cxnLst/>
            <a:rect r="r" b="b" t="t" l="l"/>
            <a:pathLst>
              <a:path h="5356850" w="7116285">
                <a:moveTo>
                  <a:pt x="0" y="0"/>
                </a:moveTo>
                <a:lnTo>
                  <a:pt x="7116285" y="0"/>
                </a:lnTo>
                <a:lnTo>
                  <a:pt x="7116285" y="5356850"/>
                </a:lnTo>
                <a:lnTo>
                  <a:pt x="0" y="535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21579" y="2522373"/>
            <a:ext cx="7262415" cy="5330065"/>
          </a:xfrm>
          <a:custGeom>
            <a:avLst/>
            <a:gdLst/>
            <a:ahLst/>
            <a:cxnLst/>
            <a:rect r="r" b="b" t="t" l="l"/>
            <a:pathLst>
              <a:path h="5330065" w="7262415">
                <a:moveTo>
                  <a:pt x="0" y="0"/>
                </a:moveTo>
                <a:lnTo>
                  <a:pt x="7262416" y="0"/>
                </a:lnTo>
                <a:lnTo>
                  <a:pt x="7262416" y="5330065"/>
                </a:lnTo>
                <a:lnTo>
                  <a:pt x="0" y="5330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85850"/>
            <a:ext cx="8911094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MLP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21579" y="8271305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PREVISÃO DE OCORRÊNCIA DE CHUVA CENTRALIZADA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4567" y="8271305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OCORRÊNCIA DE CHUVA CENTRALIZADA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1772950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58805" y="1947364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4318" y="1934966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APRENDIZADO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4045" y="3384804"/>
            <a:ext cx="14899911" cy="33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K-FOLD (Validação Cruzada)</a:t>
            </a:r>
          </a:p>
          <a:p>
            <a:pPr algn="just">
              <a:lnSpc>
                <a:spcPts val="4524"/>
              </a:lnSpc>
            </a:pPr>
          </a:p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É uma técnica para avaliar a capacidade de generalização do modelo. Durante os testes que fizemos usando a validação cruzada, foi observado que a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divisão </a:t>
            </a:r>
            <a:r>
              <a:rPr lang="en-US" sz="2600" spc="143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dos dados influência de forma significativa no desempenho do algoritmo.</a:t>
            </a:r>
          </a:p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68722" y="1436561"/>
            <a:ext cx="49905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1819918" y="1278581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16721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85850"/>
            <a:ext cx="9458223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KFOLD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3833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ITERAÇÃO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6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51293" y="3620611"/>
            <a:ext cx="750800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115.10677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0.30792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0.00003166.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0.00508331.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</a:t>
            </a: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Score: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0.9129789997569485.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500773" y="2270716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68722" y="1436561"/>
            <a:ext cx="49905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1819918" y="1278581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16721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85850"/>
            <a:ext cx="9458223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KFOLD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3833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ITERAÇÃO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6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0773" y="2270716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51293" y="3620611"/>
            <a:ext cx="750800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158.36279 segundos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 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0.29735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0.00000436.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0.00127182.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 Score: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0.9890824903991863.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68722" y="1436561"/>
            <a:ext cx="49905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1819918" y="1278581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16721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85850"/>
            <a:ext cx="9458223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KFOLD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3833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ITERAÇÃO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6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0773" y="2270716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51293" y="3620611"/>
            <a:ext cx="750800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134.46335 segundos</a:t>
            </a: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0.30421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0.00000232.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0.00045650.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 Score: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0.9955942637299701.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68722" y="1436561"/>
            <a:ext cx="49905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1819918" y="1278581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16721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85850"/>
            <a:ext cx="9458223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KFOLD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3833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ITERAÇÃO 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6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0773" y="2270716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51293" y="3620611"/>
            <a:ext cx="750800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154.48142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0.29706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0.00000543.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0.00184697.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 Score: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0.9897884313843067.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2268722" y="1436561"/>
            <a:ext cx="49905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1819918" y="1278581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16721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85850"/>
            <a:ext cx="9458223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DESEMPENHO KFOLD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3833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ITERAÇÃO 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66" y="8860261"/>
            <a:ext cx="8009048" cy="39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1"/>
              </a:lnSpc>
              <a:spcBef>
                <a:spcPct val="0"/>
              </a:spcBef>
            </a:pPr>
            <a:r>
              <a:rPr lang="en-US" sz="1966" spc="108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DADOS REAIS SOBREPOSTOS AOS PREVISTOS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0773" y="2270716"/>
            <a:ext cx="8009048" cy="39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1966" spc="108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DESEMPENHO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51293" y="3620611"/>
            <a:ext cx="7508007" cy="309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Treino: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125.00992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 de Predição: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0.30348 segundos.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MSE: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0.00000326.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0.00109646.</a:t>
            </a:r>
          </a:p>
          <a:p>
            <a:pPr algn="l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b="true" sz="2400" spc="132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MLP Score: </a:t>
            </a:r>
            <a:r>
              <a:rPr lang="en-US" sz="2400" spc="132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0.9913112201398983.</a:t>
            </a:r>
          </a:p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C6C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72721" y="8448136"/>
            <a:ext cx="419005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081786" y="8290156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594439" y="8290156"/>
            <a:ext cx="315960" cy="31596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88046" y="1028700"/>
            <a:ext cx="10963146" cy="8229600"/>
          </a:xfrm>
          <a:custGeom>
            <a:avLst/>
            <a:gdLst/>
            <a:ahLst/>
            <a:cxnLst/>
            <a:rect r="r" b="b" t="t" l="l"/>
            <a:pathLst>
              <a:path h="8229600" w="10963146">
                <a:moveTo>
                  <a:pt x="0" y="0"/>
                </a:moveTo>
                <a:lnTo>
                  <a:pt x="10963146" y="0"/>
                </a:lnTo>
                <a:lnTo>
                  <a:pt x="1096314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105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72721" y="271121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CONCLUSÃO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2721" y="4015597"/>
            <a:ext cx="7894697" cy="256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6"/>
              </a:lnSpc>
              <a:spcBef>
                <a:spcPct val="0"/>
              </a:spcBef>
            </a:pPr>
            <a:r>
              <a:rPr lang="en-US" sz="2400" spc="132">
                <a:solidFill>
                  <a:srgbClr val="FFFFFF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Confirma-se a viabilidade de desenvolvimento do tema considerando os dados como pontos indepentes no espaço. Nessa tarefa, o modelo de rede neural MLPRegressor apresenta melhores resultados.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6204" y="1971675"/>
            <a:ext cx="7393805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MOTIVAÇÃO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22879" y="3365754"/>
            <a:ext cx="14607808" cy="395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A previsão de precipitação é feita por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modelos matemáticos complexos 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que dividem a atmosfera em grades tridimensionais e simulam seu comportamento ao longo do tempo. </a:t>
            </a:r>
          </a:p>
          <a:p>
            <a:pPr algn="just">
              <a:lnSpc>
                <a:spcPts val="4524"/>
              </a:lnSpc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A execução dos modelos numéricos demanda um tempo significativo devido à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complexidade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das equações e à necessidade de assimilação de grandes volumes de dados observacionais, exigindo alto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poder de processamento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para executar simulações detalhadas e precisas.</a:t>
            </a:r>
          </a:p>
        </p:txBody>
      </p:sp>
      <p:sp>
        <p:nvSpPr>
          <p:cNvPr name="AutoShape 4" id="4"/>
          <p:cNvSpPr/>
          <p:nvPr/>
        </p:nvSpPr>
        <p:spPr>
          <a:xfrm>
            <a:off x="12121622" y="9100320"/>
            <a:ext cx="41900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430687" y="8942340"/>
            <a:ext cx="315960" cy="315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943340" y="8942340"/>
            <a:ext cx="315960" cy="3159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6C6C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932232" y="8452139"/>
            <a:ext cx="419005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241297" y="8294159"/>
            <a:ext cx="315960" cy="3159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53950" y="8294159"/>
            <a:ext cx="315960" cy="31596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57848" y="2162101"/>
            <a:ext cx="11349841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PERSPECTIVAS FUTURAS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12676" y="4111371"/>
            <a:ext cx="12062649" cy="204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6"/>
              </a:lnSpc>
            </a:pPr>
            <a:r>
              <a:rPr lang="en-US" sz="2400" spc="132">
                <a:solidFill>
                  <a:srgbClr val="FFFFFF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Trata-se de uma área propícia para ser explo</a:t>
            </a:r>
            <a:r>
              <a:rPr lang="en-US" sz="2400" spc="132">
                <a:solidFill>
                  <a:srgbClr val="FFFFFF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rada em trabalhos futuros, podendo trazer mudanças significativas no âmbito metereológico. </a:t>
            </a:r>
          </a:p>
          <a:p>
            <a:pPr algn="ctr" marL="0" indent="0" lvl="0">
              <a:lnSpc>
                <a:spcPts val="4176"/>
              </a:lnSpc>
              <a:spcBef>
                <a:spcPct val="0"/>
              </a:spcBef>
            </a:pPr>
            <a:r>
              <a:rPr lang="en-US" sz="2400" spc="132">
                <a:solidFill>
                  <a:srgbClr val="FFFFFF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Para tal, seria interessante considerar os dados como dependentes e levar em conta mais informações de localização geográfica.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8473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74343"/>
            <a:ext cx="16230600" cy="728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SAMPAIO, Gilvan; DIAS, Pedro Leite Silva. Evolução dos Modelos Climáticos e de Previsão de Tempo e Clima. </a:t>
            </a:r>
          </a:p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RAMIREZ, M.C.V., VELHO, H.C.; FERREIRA, N.J. Artificial neural network technique for rainfall forecasting applied to the São Paulo region. Journal of Hydrology.</a:t>
            </a:r>
          </a:p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ASWIN, S.; GEETHA, P.; VINAYAKUMAR, R. Deep learning models for the prediction of rainfall.</a:t>
            </a:r>
          </a:p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FERREIRA, G. S. E.; MEDEIROS, D. Uma avaliação de algoritmos de regressão para predição de volume de chuva. Anais do XL Simpósio Brasileiro de Telecomunicações e Processamento de Sinais. Anais...Sociedade Brasileira de Telecomunicações, 2022.</a:t>
            </a:r>
          </a:p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RESENDE, G. S. et al. Predição de níveis de precipitação em Catalão-Goiás com base em séries temporais de múltiplos pontos geográficos.</a:t>
            </a:r>
          </a:p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WEYN, J. A.; DURRAN, D. R.; CARUANA, R. Can machines learn to predict weather? Using deep learning to predict gridded 500‐hPa geopotential height from historical weather data.</a:t>
            </a:r>
          </a:p>
          <a:p>
            <a:pPr algn="just" marL="518162" indent="-259081" lvl="1">
              <a:lnSpc>
                <a:spcPts val="4176"/>
              </a:lnSpc>
              <a:buFont typeface="Arial"/>
              <a:buChar char="•"/>
            </a:pPr>
            <a:r>
              <a:rPr lang="en-US" sz="2400" spc="132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ZHANG, M.; FULCHER, J.; SCOFIELD, R. A. Rainfall estimation using artificial neural network group.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9822" y="3478825"/>
            <a:ext cx="13626076" cy="33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No processo de previsão do tempo, são utilizadas diversas medidas extraídas da atmosfera para calcular resultados específicos. Nosso objetivo é estimar a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Taxa de Precipitação Acumulada (ACCPRR) 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no intervalo de 3600 segundos (1 hora), para cada par ordenado (x, y). Para isso, contamos com variáveis 3 bidimensionais (x,y) e 10 tridimensionais (x,y,z) como entrada de dados e outra variável bidimensional como saída.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1247" y="2091193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CONCEITOS</a:t>
            </a:r>
          </a:p>
        </p:txBody>
      </p:sp>
      <p:sp>
        <p:nvSpPr>
          <p:cNvPr name="AutoShape 4" id="4"/>
          <p:cNvSpPr/>
          <p:nvPr/>
        </p:nvSpPr>
        <p:spPr>
          <a:xfrm>
            <a:off x="16408773" y="-565398"/>
            <a:ext cx="0" cy="41900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5400000">
            <a:off x="16250794" y="3743667"/>
            <a:ext cx="315960" cy="315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6250794" y="4256320"/>
            <a:ext cx="315960" cy="3159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0925" y="3003600"/>
            <a:ext cx="936615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OBJETIVO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44010" y="4623054"/>
            <a:ext cx="9999981" cy="166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Explorar a viabilidade do uso de Inteligência Artificial para simular modelos numéricos que estimam precipitação por meio da microfísica das nuvens.</a:t>
            </a:r>
          </a:p>
        </p:txBody>
      </p:sp>
      <p:sp>
        <p:nvSpPr>
          <p:cNvPr name="AutoShape 4" id="4"/>
          <p:cNvSpPr/>
          <p:nvPr/>
        </p:nvSpPr>
        <p:spPr>
          <a:xfrm>
            <a:off x="11255245" y="1434330"/>
            <a:ext cx="41900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564310" y="1276350"/>
            <a:ext cx="315960" cy="315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76964" y="1276350"/>
            <a:ext cx="315960" cy="3159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 flipV="true">
            <a:off x="1976322" y="8385945"/>
            <a:ext cx="41900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1541354" y="8227965"/>
            <a:ext cx="315960" cy="3159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028700" y="8227965"/>
            <a:ext cx="315960" cy="3159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09246" y="6505469"/>
            <a:ext cx="6985203" cy="810161"/>
            <a:chOff x="0" y="0"/>
            <a:chExt cx="2791838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1838" cy="323804"/>
            </a:xfrm>
            <a:custGeom>
              <a:avLst/>
              <a:gdLst/>
              <a:ahLst/>
              <a:cxnLst/>
              <a:rect r="r" b="b" t="t" l="l"/>
              <a:pathLst>
                <a:path h="323804" w="2791838">
                  <a:moveTo>
                    <a:pt x="0" y="0"/>
                  </a:moveTo>
                  <a:lnTo>
                    <a:pt x="2791838" y="0"/>
                  </a:lnTo>
                  <a:lnTo>
                    <a:pt x="2791838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2791838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72721" y="1972331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42650" y="6667486"/>
            <a:ext cx="3887509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FFFFFF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TINY DATA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93551" y="6505469"/>
            <a:ext cx="6985203" cy="810161"/>
            <a:chOff x="0" y="0"/>
            <a:chExt cx="2791838" cy="3238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91838" cy="323804"/>
            </a:xfrm>
            <a:custGeom>
              <a:avLst/>
              <a:gdLst/>
              <a:ahLst/>
              <a:cxnLst/>
              <a:rect r="r" b="b" t="t" l="l"/>
              <a:pathLst>
                <a:path h="323804" w="2791838">
                  <a:moveTo>
                    <a:pt x="0" y="0"/>
                  </a:moveTo>
                  <a:lnTo>
                    <a:pt x="2791838" y="0"/>
                  </a:lnTo>
                  <a:lnTo>
                    <a:pt x="2791838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14300"/>
              <a:ext cx="2791838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33592" y="6667486"/>
            <a:ext cx="2877289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5"/>
              </a:lnSpc>
            </a:pPr>
            <a:r>
              <a:rPr lang="en-US" b="true" sz="2611">
                <a:solidFill>
                  <a:srgbClr val="FFFFFF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BIG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059" y="3435752"/>
            <a:ext cx="14899911" cy="224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No desenvolvimento da atividade, utilizamos duas bases de dados conforme demonstrado abaixo. Inicialmente, utilizamos o Tiny Data para avaliar a compatibilidade entre modelos e formato dos dados para em sequência aplicarmos o protocolo ao Big Data - foco central do experimento.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-1337322" y="1061876"/>
            <a:ext cx="163116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093365" y="903896"/>
            <a:ext cx="315960" cy="3159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06018" y="903896"/>
            <a:ext cx="315960" cy="3159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691825" y="7591666"/>
            <a:ext cx="4935594" cy="97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2"/>
              </a:lnSpc>
              <a:spcBef>
                <a:spcPct val="0"/>
              </a:spcBef>
            </a:pPr>
            <a:r>
              <a:rPr lang="en-US" sz="2300" spc="126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Pequena amostra de dimensões 31x38x41.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18355" y="7591666"/>
            <a:ext cx="4935594" cy="97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2"/>
              </a:lnSpc>
              <a:spcBef>
                <a:spcPct val="0"/>
              </a:spcBef>
            </a:pPr>
            <a:r>
              <a:rPr lang="en-US" sz="2300" spc="126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Conjunto completo com dimensões 540x540x49.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2721" y="5041121"/>
            <a:ext cx="810161" cy="810161"/>
            <a:chOff x="0" y="0"/>
            <a:chExt cx="323804" cy="323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2721" y="6546607"/>
            <a:ext cx="810161" cy="810161"/>
            <a:chOff x="0" y="0"/>
            <a:chExt cx="323804" cy="3238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8805" y="5215536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58805" y="6721021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ANÁLISE EXPLORATÓRIA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14318" y="6781951"/>
            <a:ext cx="4786111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CORRELAÇÃO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14318" y="5203138"/>
            <a:ext cx="2877289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NORMALIZAÇÃO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28700" y="8569058"/>
            <a:ext cx="1425772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405437" y="8411079"/>
            <a:ext cx="315960" cy="31596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3675686"/>
            <a:ext cx="810161" cy="810161"/>
            <a:chOff x="0" y="0"/>
            <a:chExt cx="323804" cy="32380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144000" y="5041121"/>
            <a:ext cx="810161" cy="810161"/>
            <a:chOff x="0" y="0"/>
            <a:chExt cx="323804" cy="32380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144000" y="6546607"/>
            <a:ext cx="810161" cy="810161"/>
            <a:chOff x="0" y="0"/>
            <a:chExt cx="323804" cy="32380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230084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230084" y="5215536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230084" y="6721021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6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385597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FORMATAÇÃO DA BASE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385597" y="6781951"/>
            <a:ext cx="3697944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DESEMPENHO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385597" y="5203138"/>
            <a:ext cx="300981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ALGORITMOS</a:t>
            </a:r>
          </a:p>
        </p:txBody>
      </p:sp>
      <p:sp>
        <p:nvSpPr>
          <p:cNvPr name="AutoShape 37" id="37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ANÁLISE EXPLORATÓRIA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2721" y="5010150"/>
            <a:ext cx="14899911" cy="224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A base de dados preci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sou ser formatada para o formato de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Dataframe</a:t>
            </a:r>
            <a:r>
              <a:rPr lang="en-US" sz="2600" spc="143">
                <a:solidFill>
                  <a:srgbClr val="6C6C6C"/>
                </a:solidFill>
                <a:latin typeface="Montaser Arabic Light"/>
                <a:ea typeface="Montaser Arabic Light"/>
                <a:cs typeface="Montaser Arabic Light"/>
                <a:sym typeface="Montaser Arabic Light"/>
              </a:rPr>
              <a:t> da biblioteca Pandas. Dessa maneira, como as variáveis de entrada possuem dimensões distintas (2D e 3D), detém-se </a:t>
            </a:r>
            <a:r>
              <a:rPr lang="en-US" b="true" sz="2600" spc="143">
                <a:solidFill>
                  <a:srgbClr val="6C6C6C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dois arquivos de entrada e um arquivo de saída.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2721" y="3675686"/>
            <a:ext cx="810161" cy="810161"/>
            <a:chOff x="0" y="0"/>
            <a:chExt cx="323804" cy="323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04" cy="323804"/>
            </a:xfrm>
            <a:custGeom>
              <a:avLst/>
              <a:gdLst/>
              <a:ahLst/>
              <a:cxnLst/>
              <a:rect r="r" b="b" t="t" l="l"/>
              <a:pathLst>
                <a:path h="323804" w="323804">
                  <a:moveTo>
                    <a:pt x="0" y="0"/>
                  </a:moveTo>
                  <a:lnTo>
                    <a:pt x="323804" y="0"/>
                  </a:lnTo>
                  <a:lnTo>
                    <a:pt x="323804" y="323804"/>
                  </a:lnTo>
                  <a:lnTo>
                    <a:pt x="0" y="323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323804" cy="43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14676" y="1726489"/>
            <a:ext cx="8115300" cy="75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32"/>
              </a:lnSpc>
              <a:spcBef>
                <a:spcPct val="0"/>
              </a:spcBef>
            </a:pPr>
            <a:r>
              <a:rPr lang="en-US" sz="5400" spc="918" strike="noStrike" u="none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METODOLOGIA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9610275" y="2077200"/>
            <a:ext cx="61781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10800000">
            <a:off x="9175306" y="1919220"/>
            <a:ext cx="315960" cy="31596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858805" y="5437416"/>
            <a:ext cx="9832205" cy="2896800"/>
          </a:xfrm>
          <a:custGeom>
            <a:avLst/>
            <a:gdLst/>
            <a:ahLst/>
            <a:cxnLst/>
            <a:rect r="r" b="b" t="t" l="l"/>
            <a:pathLst>
              <a:path h="2896800" w="9832205">
                <a:moveTo>
                  <a:pt x="0" y="0"/>
                </a:moveTo>
                <a:lnTo>
                  <a:pt x="9832205" y="0"/>
                </a:lnTo>
                <a:lnTo>
                  <a:pt x="9832205" y="2896800"/>
                </a:lnTo>
                <a:lnTo>
                  <a:pt x="0" y="289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08747" y="5618224"/>
            <a:ext cx="4775999" cy="2535185"/>
          </a:xfrm>
          <a:custGeom>
            <a:avLst/>
            <a:gdLst/>
            <a:ahLst/>
            <a:cxnLst/>
            <a:rect r="r" b="b" t="t" l="l"/>
            <a:pathLst>
              <a:path h="2535185" w="4775999">
                <a:moveTo>
                  <a:pt x="0" y="0"/>
                </a:moveTo>
                <a:lnTo>
                  <a:pt x="4775999" y="0"/>
                </a:lnTo>
                <a:lnTo>
                  <a:pt x="4775999" y="2535184"/>
                </a:lnTo>
                <a:lnTo>
                  <a:pt x="0" y="2535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58805" y="3850100"/>
            <a:ext cx="637992" cy="49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3558" spc="604">
                <a:solidFill>
                  <a:srgbClr val="BFBFB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14318" y="3837703"/>
            <a:ext cx="4230595" cy="43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5"/>
              </a:lnSpc>
            </a:pPr>
            <a:r>
              <a:rPr lang="en-US" b="true" sz="2611">
                <a:solidFill>
                  <a:srgbClr val="5D5D5D"/>
                </a:solidFill>
                <a:latin typeface="Montaser Arabic Medium"/>
                <a:ea typeface="Montaser Arabic Medium"/>
                <a:cs typeface="Montaser Arabic Medium"/>
                <a:sym typeface="Montaser Arabic Medium"/>
              </a:rPr>
              <a:t>ANÁLISE EXPLORATÓRIA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4570" y="8387366"/>
            <a:ext cx="1904471" cy="44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7"/>
              </a:lnSpc>
              <a:spcBef>
                <a:spcPct val="0"/>
              </a:spcBef>
            </a:pPr>
            <a:r>
              <a:rPr lang="en-US" sz="2199" spc="120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df_input_2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44511" y="8219916"/>
            <a:ext cx="1904471" cy="44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7"/>
              </a:lnSpc>
              <a:spcBef>
                <a:spcPct val="0"/>
              </a:spcBef>
            </a:pPr>
            <a:r>
              <a:rPr lang="en-US" sz="2199" spc="120">
                <a:solidFill>
                  <a:srgbClr val="6C6C6C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df_output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DAGPoruAFYs</dc:identifier>
  <dcterms:modified xsi:type="dcterms:W3CDTF">2011-08-01T06:04:30Z</dcterms:modified>
  <cp:revision>1</cp:revision>
  <dc:title>ProjetoFinal-IA</dc:title>
</cp:coreProperties>
</file>