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0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2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6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8DDC-8E15-504B-8C85-7B36A2152F41}" type="datetimeFigureOut">
              <a:rPr lang="en-US" smtClean="0"/>
              <a:t>04/11/18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2AAE-BBC3-914F-85A0-4568E8AE3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6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89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merican Typewriter"/>
                <a:cs typeface="American Typewriter"/>
              </a:rPr>
              <a:t>Grupo de Estudos e Simulações em Reservatórios</a:t>
            </a:r>
            <a:endParaRPr lang="pt-BR" dirty="0">
              <a:latin typeface="American Typewriter"/>
              <a:cs typeface="American Typewri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 descr="gesar-logo-site-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04" t="-162079" r="144441" b="162079"/>
          <a:stretch/>
        </p:blipFill>
        <p:spPr>
          <a:xfrm>
            <a:off x="-759856" y="-544784"/>
            <a:ext cx="979343" cy="1089567"/>
          </a:xfrm>
          <a:prstGeom prst="rect">
            <a:avLst/>
          </a:prstGeom>
        </p:spPr>
      </p:pic>
      <p:pic>
        <p:nvPicPr>
          <p:cNvPr id="8" name="Picture 7" descr="gesar-logo-site-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1"/>
          <a:stretch/>
        </p:blipFill>
        <p:spPr>
          <a:xfrm>
            <a:off x="2309244" y="1610329"/>
            <a:ext cx="944352" cy="1117974"/>
          </a:xfrm>
          <a:prstGeom prst="rect">
            <a:avLst/>
          </a:prstGeom>
        </p:spPr>
      </p:pic>
      <p:pic>
        <p:nvPicPr>
          <p:cNvPr id="9" name="Picture 8" descr="gesar-logo-site-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9" r="4904" b="24655"/>
          <a:stretch/>
        </p:blipFill>
        <p:spPr>
          <a:xfrm>
            <a:off x="3648448" y="1704409"/>
            <a:ext cx="1854419" cy="6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48201" y="3606495"/>
            <a:ext cx="5307643" cy="1718805"/>
            <a:chOff x="1016785" y="2653358"/>
            <a:chExt cx="4955779" cy="1722907"/>
          </a:xfrm>
        </p:grpSpPr>
        <p:pic>
          <p:nvPicPr>
            <p:cNvPr id="9" name="Picture 8" descr="finger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0" b="10225"/>
            <a:stretch/>
          </p:blipFill>
          <p:spPr>
            <a:xfrm>
              <a:off x="1016785" y="2653358"/>
              <a:ext cx="4955779" cy="172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76444" y="2653358"/>
              <a:ext cx="3496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>
                  <a:solidFill>
                    <a:schemeClr val="bg1">
                      <a:lumMod val="95000"/>
                    </a:schemeClr>
                  </a:solidFill>
                  <a:latin typeface="American Typewriter"/>
                  <a:cs typeface="American Typewriter"/>
                </a:rPr>
                <a:t>Escoamento em meios porosos</a:t>
              </a:r>
              <a:endParaRPr lang="pt-BR" dirty="0">
                <a:solidFill>
                  <a:schemeClr val="bg1">
                    <a:lumMod val="95000"/>
                  </a:schemeClr>
                </a:solidFill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64315" y="22231"/>
            <a:ext cx="5307643" cy="1718805"/>
            <a:chOff x="-1" y="3628043"/>
            <a:chExt cx="5220583" cy="1718805"/>
          </a:xfrm>
        </p:grpSpPr>
        <p:pic>
          <p:nvPicPr>
            <p:cNvPr id="13" name="Picture 12" descr="s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28043"/>
              <a:ext cx="5220583" cy="171880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83755" y="4161032"/>
              <a:ext cx="4483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pt-BR" b="1" spc="50" dirty="0" smtClean="0">
                  <a:ln w="11430"/>
                  <a:solidFill>
                    <a:schemeClr val="bg1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merican Typewriter"/>
                  <a:cs typeface="American Typewriter"/>
                </a:rPr>
                <a:t>Condução </a:t>
              </a:r>
              <a:r>
                <a:rPr lang="pt-BR" b="1" spc="50" dirty="0">
                  <a:ln w="11430"/>
                  <a:solidFill>
                    <a:schemeClr val="bg1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merican Typewriter"/>
                  <a:cs typeface="American Typewriter"/>
                </a:rPr>
                <a:t>de </a:t>
              </a:r>
              <a:r>
                <a:rPr lang="pt-BR" b="1" spc="50" dirty="0" smtClean="0">
                  <a:ln w="11430"/>
                  <a:solidFill>
                    <a:schemeClr val="bg1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merican Typewriter"/>
                  <a:cs typeface="American Typewriter"/>
                </a:rPr>
                <a:t>Calor em eletrônicos de Estado Sólido</a:t>
              </a:r>
              <a:endParaRPr lang="pt-BR" b="1" spc="50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57483" y="5499833"/>
            <a:ext cx="5271911" cy="1718805"/>
            <a:chOff x="35732" y="4186536"/>
            <a:chExt cx="5032532" cy="2013013"/>
          </a:xfrm>
        </p:grpSpPr>
        <p:pic>
          <p:nvPicPr>
            <p:cNvPr id="12" name="Picture 11" descr="sten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2" y="4186536"/>
              <a:ext cx="5032532" cy="20130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497126" y="5387943"/>
              <a:ext cx="2571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merican Typewriter"/>
                  <a:cs typeface="American Typewriter"/>
                </a:rPr>
                <a:t>Simulação de Sistemas Biológicos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48201" y="1741036"/>
            <a:ext cx="5307643" cy="1718805"/>
            <a:chOff x="5032531" y="1769644"/>
            <a:chExt cx="5393119" cy="1858399"/>
          </a:xfrm>
        </p:grpSpPr>
        <p:pic>
          <p:nvPicPr>
            <p:cNvPr id="14" name="Picture 13" descr="waves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88" b="5165"/>
            <a:stretch/>
          </p:blipFill>
          <p:spPr>
            <a:xfrm>
              <a:off x="5032531" y="1769644"/>
              <a:ext cx="5393119" cy="185839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858064" y="2972915"/>
              <a:ext cx="2752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  <a:latin typeface="American Typewriter"/>
                  <a:cs typeface="American Typewriter"/>
                </a:rPr>
                <a:t>Dinâmica dos Fluídos Computacional</a:t>
              </a:r>
              <a:endParaRPr lang="pt-BR" dirty="0">
                <a:solidFill>
                  <a:schemeClr val="bg1"/>
                </a:solidFill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0"/>
            <a:ext cx="5272709" cy="1718805"/>
            <a:chOff x="89481" y="174899"/>
            <a:chExt cx="5272709" cy="1718805"/>
          </a:xfrm>
        </p:grpSpPr>
        <p:pic>
          <p:nvPicPr>
            <p:cNvPr id="15" name="Picture 14" descr="cfdball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19" b="11950"/>
            <a:stretch/>
          </p:blipFill>
          <p:spPr>
            <a:xfrm>
              <a:off x="89481" y="174899"/>
              <a:ext cx="5272709" cy="171880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598920" y="696031"/>
              <a:ext cx="2708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000000"/>
                  </a:solidFill>
                  <a:latin typeface="American Typewriter"/>
                  <a:cs typeface="American Typewriter"/>
                </a:rPr>
                <a:t>Dinâmica dos Fluídos Computacional</a:t>
              </a:r>
              <a:endParaRPr lang="pt-BR" dirty="0">
                <a:solidFill>
                  <a:srgbClr val="000000"/>
                </a:solidFill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8277" y="2265024"/>
            <a:ext cx="5298836" cy="1718239"/>
            <a:chOff x="448277" y="2265024"/>
            <a:chExt cx="5298836" cy="1718239"/>
          </a:xfrm>
        </p:grpSpPr>
        <p:pic>
          <p:nvPicPr>
            <p:cNvPr id="2" name="Picture 1" descr="breakup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00" b="14966"/>
            <a:stretch/>
          </p:blipFill>
          <p:spPr>
            <a:xfrm>
              <a:off x="833842" y="2265024"/>
              <a:ext cx="4567959" cy="171785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615719" y="3250950"/>
              <a:ext cx="709854" cy="721587"/>
            </a:xfrm>
            <a:prstGeom prst="rect">
              <a:avLst/>
            </a:prstGeom>
            <a:solidFill>
              <a:srgbClr val="41445B"/>
            </a:solidFill>
            <a:ln>
              <a:solidFill>
                <a:srgbClr val="4144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0192" y="2265024"/>
              <a:ext cx="416921" cy="1714665"/>
            </a:xfrm>
            <a:prstGeom prst="rect">
              <a:avLst/>
            </a:prstGeom>
            <a:solidFill>
              <a:srgbClr val="41445B"/>
            </a:solidFill>
            <a:ln>
              <a:solidFill>
                <a:srgbClr val="4144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8277" y="2265024"/>
              <a:ext cx="416921" cy="1718239"/>
            </a:xfrm>
            <a:prstGeom prst="rect">
              <a:avLst/>
            </a:prstGeom>
            <a:solidFill>
              <a:srgbClr val="41445B"/>
            </a:solidFill>
            <a:ln>
              <a:solidFill>
                <a:srgbClr val="4144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9377" y="3484965"/>
              <a:ext cx="285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American Typewriter"/>
                  <a:cs typeface="American Typewriter"/>
                </a:rPr>
                <a:t>Escoamento multifásico</a:t>
              </a:r>
              <a:endParaRPr lang="pt-BR" dirty="0">
                <a:solidFill>
                  <a:schemeClr val="bg1"/>
                </a:solidFill>
                <a:latin typeface="American Typewriter"/>
                <a:cs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32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to-grupo-20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8851" cy="1833613"/>
          </a:xfrm>
          <a:prstGeom prst="rect">
            <a:avLst/>
          </a:prstGeom>
        </p:spPr>
      </p:pic>
      <p:pic>
        <p:nvPicPr>
          <p:cNvPr id="5" name="Picture 4" descr="gesar-angr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" b="8203"/>
          <a:stretch/>
        </p:blipFill>
        <p:spPr>
          <a:xfrm>
            <a:off x="0" y="2223830"/>
            <a:ext cx="5271911" cy="17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-4123720" y="2266506"/>
            <a:ext cx="2766192" cy="843224"/>
            <a:chOff x="2806293" y="-533121"/>
            <a:chExt cx="2766192" cy="843224"/>
          </a:xfrm>
        </p:grpSpPr>
        <p:sp>
          <p:nvSpPr>
            <p:cNvPr id="4" name="Rectangle 3"/>
            <p:cNvSpPr/>
            <p:nvPr/>
          </p:nvSpPr>
          <p:spPr>
            <a:xfrm>
              <a:off x="2806293" y="-533121"/>
              <a:ext cx="2766192" cy="8432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84679" y="-344963"/>
              <a:ext cx="260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American Typewriter"/>
                  <a:cs typeface="American Typewriter"/>
                </a:rPr>
                <a:t>Material Composto</a:t>
              </a:r>
              <a:endParaRPr lang="pt-BR" sz="20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676900" y="2037629"/>
            <a:ext cx="2383005" cy="689916"/>
            <a:chOff x="5713590" y="1095221"/>
            <a:chExt cx="2383005" cy="689916"/>
          </a:xfrm>
        </p:grpSpPr>
        <p:sp>
          <p:nvSpPr>
            <p:cNvPr id="12" name="Rectangle 11"/>
            <p:cNvSpPr/>
            <p:nvPr/>
          </p:nvSpPr>
          <p:spPr>
            <a:xfrm>
              <a:off x="5713590" y="1095221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99" y="1255513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Lipídios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-708251" y="699121"/>
            <a:ext cx="2383005" cy="689916"/>
            <a:chOff x="7516520" y="-6989"/>
            <a:chExt cx="2383005" cy="689916"/>
          </a:xfrm>
        </p:grpSpPr>
        <p:sp>
          <p:nvSpPr>
            <p:cNvPr id="8" name="Rectangle 7"/>
            <p:cNvSpPr/>
            <p:nvPr/>
          </p:nvSpPr>
          <p:spPr>
            <a:xfrm>
              <a:off x="7516520" y="-6989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94907" y="118448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Inertes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708251" y="3063535"/>
            <a:ext cx="2383005" cy="689916"/>
            <a:chOff x="3001360" y="1095221"/>
            <a:chExt cx="2383005" cy="689916"/>
          </a:xfrm>
        </p:grpSpPr>
        <p:sp>
          <p:nvSpPr>
            <p:cNvPr id="6" name="Rectangle 5"/>
            <p:cNvSpPr/>
            <p:nvPr/>
          </p:nvSpPr>
          <p:spPr>
            <a:xfrm>
              <a:off x="3001360" y="1095221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86672" y="1256524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Proteína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41057" y="4148843"/>
            <a:ext cx="2383005" cy="689916"/>
            <a:chOff x="218574" y="2311147"/>
            <a:chExt cx="2383005" cy="689916"/>
          </a:xfrm>
        </p:grpSpPr>
        <p:sp>
          <p:nvSpPr>
            <p:cNvPr id="10" name="Rectangle 9"/>
            <p:cNvSpPr/>
            <p:nvPr/>
          </p:nvSpPr>
          <p:spPr>
            <a:xfrm>
              <a:off x="218574" y="2311147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283" y="2492188"/>
              <a:ext cx="2241906" cy="369332"/>
            </a:xfrm>
            <a:prstGeom prst="rect">
              <a:avLst/>
            </a:prstGeom>
            <a:solidFill>
              <a:srgbClr val="C3D69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Glicose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-770963" y="4180203"/>
            <a:ext cx="2383005" cy="689916"/>
            <a:chOff x="218574" y="1094090"/>
            <a:chExt cx="2383005" cy="689916"/>
          </a:xfrm>
        </p:grpSpPr>
        <p:sp>
          <p:nvSpPr>
            <p:cNvPr id="14" name="Rectangle 13"/>
            <p:cNvSpPr/>
            <p:nvPr/>
          </p:nvSpPr>
          <p:spPr>
            <a:xfrm>
              <a:off x="218574" y="1094090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283" y="1239266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Carboidrato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283375" y="3309073"/>
            <a:ext cx="1583446" cy="784830"/>
            <a:chOff x="229872" y="3482330"/>
            <a:chExt cx="2383005" cy="784830"/>
          </a:xfrm>
        </p:grpSpPr>
        <p:sp>
          <p:nvSpPr>
            <p:cNvPr id="16" name="Rectangle 15"/>
            <p:cNvSpPr/>
            <p:nvPr/>
          </p:nvSpPr>
          <p:spPr>
            <a:xfrm>
              <a:off x="229872" y="3529787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872" y="3482330"/>
              <a:ext cx="238300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 smtClean="0">
                  <a:latin typeface="American Typewriter"/>
                  <a:cs typeface="American Typewriter"/>
                </a:rPr>
                <a:t>Valerato</a:t>
              </a:r>
            </a:p>
            <a:p>
              <a:pPr algn="ctr"/>
              <a:r>
                <a:rPr lang="pt-BR" sz="1500" dirty="0" smtClean="0">
                  <a:latin typeface="American Typewriter"/>
                  <a:cs typeface="American Typewriter"/>
                </a:rPr>
                <a:t>Butirato Proprionato</a:t>
              </a:r>
              <a:endParaRPr lang="pt-BR" sz="15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825334" y="2561167"/>
            <a:ext cx="2383005" cy="689916"/>
            <a:chOff x="2938648" y="4278023"/>
            <a:chExt cx="2383005" cy="689916"/>
          </a:xfrm>
        </p:grpSpPr>
        <p:sp>
          <p:nvSpPr>
            <p:cNvPr id="18" name="Rectangle 17"/>
            <p:cNvSpPr/>
            <p:nvPr/>
          </p:nvSpPr>
          <p:spPr>
            <a:xfrm>
              <a:off x="2938648" y="4278023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4069" y="4459064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Acetato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27511" y="4161814"/>
            <a:ext cx="2383005" cy="689916"/>
            <a:chOff x="5736191" y="4278023"/>
            <a:chExt cx="2383005" cy="689916"/>
          </a:xfrm>
        </p:grpSpPr>
        <p:sp>
          <p:nvSpPr>
            <p:cNvPr id="20" name="Rectangle 19"/>
            <p:cNvSpPr/>
            <p:nvPr/>
          </p:nvSpPr>
          <p:spPr>
            <a:xfrm>
              <a:off x="5736191" y="4278023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0256" y="4459064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Hidrogênio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15958" y="3176154"/>
            <a:ext cx="2383005" cy="689916"/>
            <a:chOff x="2938648" y="5787458"/>
            <a:chExt cx="2383005" cy="689916"/>
          </a:xfrm>
        </p:grpSpPr>
        <p:sp>
          <p:nvSpPr>
            <p:cNvPr id="22" name="Rectangle 21"/>
            <p:cNvSpPr/>
            <p:nvPr/>
          </p:nvSpPr>
          <p:spPr>
            <a:xfrm>
              <a:off x="2938648" y="5787458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01357" y="5968499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Metano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349814" y="3062690"/>
            <a:ext cx="2383005" cy="689916"/>
            <a:chOff x="2945573" y="2301437"/>
            <a:chExt cx="2383005" cy="689916"/>
          </a:xfrm>
        </p:grpSpPr>
        <p:sp>
          <p:nvSpPr>
            <p:cNvPr id="24" name="Rectangle 23"/>
            <p:cNvSpPr/>
            <p:nvPr/>
          </p:nvSpPr>
          <p:spPr>
            <a:xfrm>
              <a:off x="2945573" y="2301437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282" y="2451118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Aminoácidos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41057" y="2027018"/>
            <a:ext cx="2383005" cy="689916"/>
            <a:chOff x="5758790" y="2311147"/>
            <a:chExt cx="2383005" cy="689916"/>
          </a:xfrm>
        </p:grpSpPr>
        <p:sp>
          <p:nvSpPr>
            <p:cNvPr id="26" name="Rectangle 25"/>
            <p:cNvSpPr/>
            <p:nvPr/>
          </p:nvSpPr>
          <p:spPr>
            <a:xfrm>
              <a:off x="5758790" y="2311147"/>
              <a:ext cx="2383005" cy="689916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1499" y="2492188"/>
              <a:ext cx="22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merican Typewriter"/>
                  <a:cs typeface="American Typewriter"/>
                </a:rPr>
                <a:t>LCFA</a:t>
              </a:r>
              <a:endParaRPr lang="pt-BR" dirty="0">
                <a:latin typeface="American Typewriter"/>
                <a:cs typeface="American Typewriter"/>
              </a:endParaRPr>
            </a:p>
          </p:txBody>
        </p:sp>
      </p:grpSp>
      <p:cxnSp>
        <p:nvCxnSpPr>
          <p:cNvPr id="34" name="Straight Connector 33"/>
          <p:cNvCxnSpPr>
            <a:stCxn id="4" idx="3"/>
            <a:endCxn id="6" idx="1"/>
          </p:cNvCxnSpPr>
          <p:nvPr/>
        </p:nvCxnSpPr>
        <p:spPr>
          <a:xfrm>
            <a:off x="-1357528" y="2688118"/>
            <a:ext cx="649277" cy="72037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14" idx="1"/>
          </p:cNvCxnSpPr>
          <p:nvPr/>
        </p:nvCxnSpPr>
        <p:spPr>
          <a:xfrm>
            <a:off x="-1357528" y="2688118"/>
            <a:ext cx="586565" cy="1837043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12" idx="1"/>
          </p:cNvCxnSpPr>
          <p:nvPr/>
        </p:nvCxnSpPr>
        <p:spPr>
          <a:xfrm flipV="1">
            <a:off x="-1357528" y="2382587"/>
            <a:ext cx="680628" cy="305531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3"/>
            <a:endCxn id="8" idx="1"/>
          </p:cNvCxnSpPr>
          <p:nvPr/>
        </p:nvCxnSpPr>
        <p:spPr>
          <a:xfrm flipV="1">
            <a:off x="-1357528" y="1044079"/>
            <a:ext cx="649277" cy="1644039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3"/>
            <a:endCxn id="13" idx="1"/>
          </p:cNvCxnSpPr>
          <p:nvPr/>
        </p:nvCxnSpPr>
        <p:spPr>
          <a:xfrm>
            <a:off x="1533652" y="4510045"/>
            <a:ext cx="870114" cy="450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3"/>
            <a:endCxn id="16" idx="1"/>
          </p:cNvCxnSpPr>
          <p:nvPr/>
        </p:nvCxnSpPr>
        <p:spPr>
          <a:xfrm>
            <a:off x="4732819" y="3407648"/>
            <a:ext cx="550556" cy="29384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18" idx="1"/>
          </p:cNvCxnSpPr>
          <p:nvPr/>
        </p:nvCxnSpPr>
        <p:spPr>
          <a:xfrm flipV="1">
            <a:off x="4732819" y="2906125"/>
            <a:ext cx="3092515" cy="501523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3"/>
            <a:endCxn id="18" idx="1"/>
          </p:cNvCxnSpPr>
          <p:nvPr/>
        </p:nvCxnSpPr>
        <p:spPr>
          <a:xfrm>
            <a:off x="4724062" y="2371976"/>
            <a:ext cx="3101272" cy="534149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18" idx="1"/>
          </p:cNvCxnSpPr>
          <p:nvPr/>
        </p:nvCxnSpPr>
        <p:spPr>
          <a:xfrm flipV="1">
            <a:off x="6866821" y="2906125"/>
            <a:ext cx="958513" cy="795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3"/>
            <a:endCxn id="20" idx="1"/>
          </p:cNvCxnSpPr>
          <p:nvPr/>
        </p:nvCxnSpPr>
        <p:spPr>
          <a:xfrm>
            <a:off x="6866821" y="3701488"/>
            <a:ext cx="960690" cy="80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3"/>
            <a:endCxn id="20" idx="1"/>
          </p:cNvCxnSpPr>
          <p:nvPr/>
        </p:nvCxnSpPr>
        <p:spPr>
          <a:xfrm>
            <a:off x="4724062" y="4493801"/>
            <a:ext cx="3103449" cy="12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-2302852" y="98705"/>
            <a:ext cx="2393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Desintegração</a:t>
            </a:r>
            <a:endParaRPr lang="pt-BR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4" name="Straight Arrow Connector 93"/>
          <p:cNvCxnSpPr>
            <a:stCxn id="6" idx="3"/>
            <a:endCxn id="24" idx="1"/>
          </p:cNvCxnSpPr>
          <p:nvPr/>
        </p:nvCxnSpPr>
        <p:spPr>
          <a:xfrm flipV="1">
            <a:off x="1674754" y="3407648"/>
            <a:ext cx="675060" cy="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" idx="3"/>
            <a:endCxn id="16" idx="1"/>
          </p:cNvCxnSpPr>
          <p:nvPr/>
        </p:nvCxnSpPr>
        <p:spPr>
          <a:xfrm flipV="1">
            <a:off x="4724062" y="3701488"/>
            <a:ext cx="559313" cy="792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3"/>
            <a:endCxn id="27" idx="1"/>
          </p:cNvCxnSpPr>
          <p:nvPr/>
        </p:nvCxnSpPr>
        <p:spPr>
          <a:xfrm>
            <a:off x="1706105" y="2382587"/>
            <a:ext cx="697661" cy="10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2" idx="3"/>
            <a:endCxn id="10" idx="1"/>
          </p:cNvCxnSpPr>
          <p:nvPr/>
        </p:nvCxnSpPr>
        <p:spPr>
          <a:xfrm>
            <a:off x="1706105" y="2382587"/>
            <a:ext cx="634952" cy="2111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" idx="3"/>
          </p:cNvCxnSpPr>
          <p:nvPr/>
        </p:nvCxnSpPr>
        <p:spPr>
          <a:xfrm>
            <a:off x="10208339" y="2906125"/>
            <a:ext cx="438975" cy="662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3"/>
          </p:cNvCxnSpPr>
          <p:nvPr/>
        </p:nvCxnSpPr>
        <p:spPr>
          <a:xfrm flipV="1">
            <a:off x="10210516" y="3568152"/>
            <a:ext cx="436798" cy="938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6" idx="3"/>
            <a:endCxn id="20" idx="1"/>
          </p:cNvCxnSpPr>
          <p:nvPr/>
        </p:nvCxnSpPr>
        <p:spPr>
          <a:xfrm>
            <a:off x="4724062" y="2371976"/>
            <a:ext cx="3103449" cy="2134796"/>
          </a:xfrm>
          <a:prstGeom prst="curvedConnector3">
            <a:avLst>
              <a:gd name="adj1" fmla="val 7323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355029" y="116675"/>
            <a:ext cx="1564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Hidrólise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701794" y="125440"/>
            <a:ext cx="21390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Acidogênese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466256" y="125440"/>
            <a:ext cx="21633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Acetogênese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184967" y="130065"/>
            <a:ext cx="24857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Metanogênese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1365" y="1153839"/>
            <a:ext cx="622621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3000" b="1" spc="150" dirty="0" smtClean="0">
                <a:ln w="11430"/>
                <a:solidFill>
                  <a:srgbClr val="37609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erican Typewriter"/>
                <a:cs typeface="American Typewriter"/>
              </a:rPr>
              <a:t>Modelagem computacional </a:t>
            </a:r>
          </a:p>
          <a:p>
            <a:pPr algn="ctr"/>
            <a:r>
              <a:rPr lang="pt-BR" sz="3000" b="1" spc="150" dirty="0">
                <a:ln w="11430"/>
                <a:solidFill>
                  <a:srgbClr val="37609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erican Typewriter"/>
                <a:cs typeface="American Typewriter"/>
              </a:rPr>
              <a:t>d</a:t>
            </a:r>
            <a:r>
              <a:rPr lang="pt-BR" sz="3000" b="1" spc="150" dirty="0" smtClean="0">
                <a:ln w="11430"/>
                <a:solidFill>
                  <a:srgbClr val="37609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merican Typewriter"/>
                <a:cs typeface="American Typewriter"/>
              </a:rPr>
              <a:t>e Digestão Anaeróbica</a:t>
            </a:r>
            <a:endParaRPr lang="pt-BR" sz="3000" b="1" spc="150" dirty="0">
              <a:ln w="11430"/>
              <a:solidFill>
                <a:srgbClr val="37609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14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75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15568" r="8429" b="-2000"/>
          <a:stretch/>
        </p:blipFill>
        <p:spPr>
          <a:xfrm>
            <a:off x="1436428" y="2117454"/>
            <a:ext cx="3296225" cy="1959412"/>
          </a:xfrm>
          <a:prstGeom prst="rect">
            <a:avLst/>
          </a:prstGeom>
        </p:spPr>
      </p:pic>
      <p:pic>
        <p:nvPicPr>
          <p:cNvPr id="5" name="Picture 4" descr="finger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8"/>
          <a:stretch/>
        </p:blipFill>
        <p:spPr>
          <a:xfrm>
            <a:off x="5242963" y="3200400"/>
            <a:ext cx="3901037" cy="3657600"/>
          </a:xfrm>
          <a:prstGeom prst="rect">
            <a:avLst/>
          </a:prstGeom>
        </p:spPr>
      </p:pic>
      <p:pic>
        <p:nvPicPr>
          <p:cNvPr id="6" name="Picture 5" descr="sten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47009"/>
          <a:stretch/>
        </p:blipFill>
        <p:spPr>
          <a:xfrm>
            <a:off x="5140223" y="321265"/>
            <a:ext cx="3085897" cy="2576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101600"/>
            <a:ext cx="2755900" cy="2015854"/>
          </a:xfrm>
          <a:prstGeom prst="rect">
            <a:avLst/>
          </a:prstGeom>
        </p:spPr>
      </p:pic>
      <p:pic>
        <p:nvPicPr>
          <p:cNvPr id="9" name="Picture 8" descr="breakup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r="18975" b="1491"/>
          <a:stretch/>
        </p:blipFill>
        <p:spPr>
          <a:xfrm>
            <a:off x="0" y="4142390"/>
            <a:ext cx="3363940" cy="27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quacoes-dar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52831" r="11676" b="8081"/>
          <a:stretch/>
        </p:blipFill>
        <p:spPr>
          <a:xfrm>
            <a:off x="3719593" y="3477188"/>
            <a:ext cx="1678354" cy="665203"/>
          </a:xfrm>
          <a:prstGeom prst="rect">
            <a:avLst/>
          </a:prstGeom>
        </p:spPr>
      </p:pic>
      <p:pic>
        <p:nvPicPr>
          <p:cNvPr id="3" name="Picture 2" descr="equacoes-dar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t="17225" r="14418" b="46352"/>
          <a:stretch/>
        </p:blipFill>
        <p:spPr>
          <a:xfrm>
            <a:off x="1769075" y="861737"/>
            <a:ext cx="1710725" cy="6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58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Grupo de Estudos e Simulações em Reservatórios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 Estudos e Simulações em Reservatórios</dc:title>
  <dc:creator>Livia Correa</dc:creator>
  <cp:lastModifiedBy>Livia Correa</cp:lastModifiedBy>
  <cp:revision>25</cp:revision>
  <dcterms:created xsi:type="dcterms:W3CDTF">2018-11-02T09:20:50Z</dcterms:created>
  <dcterms:modified xsi:type="dcterms:W3CDTF">2018-11-04T13:11:48Z</dcterms:modified>
</cp:coreProperties>
</file>