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2"/>
  </p:notesMasterIdLst>
  <p:sldIdLst>
    <p:sldId id="290" r:id="rId5"/>
    <p:sldId id="284" r:id="rId6"/>
    <p:sldId id="289" r:id="rId7"/>
    <p:sldId id="291" r:id="rId8"/>
    <p:sldId id="294" r:id="rId9"/>
    <p:sldId id="293"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7124" autoAdjust="0"/>
  </p:normalViewPr>
  <p:slideViewPr>
    <p:cSldViewPr snapToGrid="0" showGuides="1">
      <p:cViewPr varScale="1">
        <p:scale>
          <a:sx n="34" d="100"/>
          <a:sy n="34" d="100"/>
        </p:scale>
        <p:origin x="2136" y="42"/>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81EF9-9E0E-4C5B-8206-7427C7759AA9}"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11696-23A6-4A3A-B212-29C1FAD99CA3}" type="slidenum">
              <a:rPr lang="en-US" smtClean="0"/>
              <a:t>‹#›</a:t>
            </a:fld>
            <a:endParaRPr lang="en-US"/>
          </a:p>
        </p:txBody>
      </p:sp>
    </p:spTree>
    <p:extLst>
      <p:ext uri="{BB962C8B-B14F-4D97-AF65-F5344CB8AC3E}">
        <p14:creationId xmlns:p14="http://schemas.microsoft.com/office/powerpoint/2010/main" val="396086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FF111696-23A6-4A3A-B212-29C1FAD99CA3}" type="slidenum">
              <a:rPr lang="en-US" smtClean="0"/>
              <a:t>2</a:t>
            </a:fld>
            <a:endParaRPr lang="en-US"/>
          </a:p>
        </p:txBody>
      </p:sp>
    </p:spTree>
    <p:extLst>
      <p:ext uri="{BB962C8B-B14F-4D97-AF65-F5344CB8AC3E}">
        <p14:creationId xmlns:p14="http://schemas.microsoft.com/office/powerpoint/2010/main" val="186995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During my work I was introduced to silicon based deep brain electrode technology, produced under Hungarian patents. This experience was used for exploring the possibility of a fabrication method of a deep-brain electrode. The shape of the electrode is formed with anisotropic wet chemical etching. The platinum layer, which forms the contacts is designed with lithography technology. My thesis contained the results of these processes</a:t>
            </a:r>
            <a:endParaRPr lang="en-US" dirty="0"/>
          </a:p>
        </p:txBody>
      </p:sp>
      <p:sp>
        <p:nvSpPr>
          <p:cNvPr id="4" name="Slide Number Placeholder 3"/>
          <p:cNvSpPr>
            <a:spLocks noGrp="1"/>
          </p:cNvSpPr>
          <p:nvPr>
            <p:ph type="sldNum" sz="quarter" idx="5"/>
          </p:nvPr>
        </p:nvSpPr>
        <p:spPr/>
        <p:txBody>
          <a:bodyPr/>
          <a:lstStyle/>
          <a:p>
            <a:fld id="{FF111696-23A6-4A3A-B212-29C1FAD99CA3}" type="slidenum">
              <a:rPr lang="en-US" smtClean="0"/>
              <a:t>3</a:t>
            </a:fld>
            <a:endParaRPr lang="en-US"/>
          </a:p>
        </p:txBody>
      </p:sp>
    </p:spTree>
    <p:extLst>
      <p:ext uri="{BB962C8B-B14F-4D97-AF65-F5344CB8AC3E}">
        <p14:creationId xmlns:p14="http://schemas.microsoft.com/office/powerpoint/2010/main" val="14097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brain electric activity recorded from rat somatosensory cortex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multielectrodes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F111696-23A6-4A3A-B212-29C1FAD99CA3}" type="slidenum">
              <a:rPr lang="en-US" smtClean="0"/>
              <a:t>4</a:t>
            </a:fld>
            <a:endParaRPr lang="en-US"/>
          </a:p>
        </p:txBody>
      </p:sp>
    </p:spTree>
    <p:extLst>
      <p:ext uri="{BB962C8B-B14F-4D97-AF65-F5344CB8AC3E}">
        <p14:creationId xmlns:p14="http://schemas.microsoft.com/office/powerpoint/2010/main" val="325941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Multiple mathematical methods were used for the computer analyses.</a:t>
            </a:r>
          </a:p>
          <a:p>
            <a:endParaRPr lang="en-US" dirty="0"/>
          </a:p>
        </p:txBody>
      </p:sp>
      <p:sp>
        <p:nvSpPr>
          <p:cNvPr id="4" name="Slide Number Placeholder 3"/>
          <p:cNvSpPr>
            <a:spLocks noGrp="1"/>
          </p:cNvSpPr>
          <p:nvPr>
            <p:ph type="sldNum" sz="quarter" idx="5"/>
          </p:nvPr>
        </p:nvSpPr>
        <p:spPr/>
        <p:txBody>
          <a:bodyPr/>
          <a:lstStyle/>
          <a:p>
            <a:fld id="{FF111696-23A6-4A3A-B212-29C1FAD99CA3}" type="slidenum">
              <a:rPr lang="en-US" smtClean="0"/>
              <a:t>5</a:t>
            </a:fld>
            <a:endParaRPr lang="en-US"/>
          </a:p>
        </p:txBody>
      </p:sp>
    </p:spTree>
    <p:extLst>
      <p:ext uri="{BB962C8B-B14F-4D97-AF65-F5344CB8AC3E}">
        <p14:creationId xmlns:p14="http://schemas.microsoft.com/office/powerpoint/2010/main" val="83787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Deep brain stimulation is a neurosurgical approach that involves use of brain- implanted electrodes. Primary used to treat movement disorders like Parkinson’s disease, but also used approved for use in treating epilepsy and OCD additionally has potential to treat other disorders as well like clinical depression.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Parkinson’s is a progressive neurological movement disorder that affects activities of daily living. Parkinson’s disease manifests as Tremor or </a:t>
            </a:r>
            <a:r>
              <a:rPr lang="en-US" sz="1800">
                <a:effectLst/>
                <a:latin typeface="Calibri" panose="020F0502020204030204" pitchFamily="34" charset="0"/>
                <a:ea typeface="Calibri" panose="020F0502020204030204" pitchFamily="34" charset="0"/>
                <a:cs typeface="Times New Roman" panose="02020603050405020304" pitchFamily="18" charset="0"/>
              </a:rPr>
              <a:t>Shaking OR lack </a:t>
            </a:r>
            <a:r>
              <a:rPr lang="en-US" sz="1800" dirty="0">
                <a:effectLst/>
                <a:latin typeface="Calibri" panose="020F0502020204030204" pitchFamily="34" charset="0"/>
                <a:ea typeface="Calibri" panose="020F0502020204030204" pitchFamily="34" charset="0"/>
                <a:cs typeface="Times New Roman" panose="02020603050405020304" pitchFamily="18" charset="0"/>
              </a:rPr>
              <a:t>of </a:t>
            </a:r>
            <a:r>
              <a:rPr lang="en-US" sz="1800">
                <a:effectLst/>
                <a:latin typeface="Calibri" panose="020F0502020204030204" pitchFamily="34" charset="0"/>
                <a:ea typeface="Calibri" panose="020F0502020204030204" pitchFamily="34" charset="0"/>
                <a:cs typeface="Times New Roman" panose="02020603050405020304" pitchFamily="18" charset="0"/>
              </a:rPr>
              <a:t>facial expression.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Medications are effective, but over a period of time, the side effects of medications are more troublesome than the disease. Here comes the DBS as an excellent solution.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Deep brain stimulation is a treatment with keyhole procedure where two electrodes are implanted deep inside the brain. In case of Parkinson’s disease in the subthalamic nucleus, whose overactivity in the disease is thought to contribute to movement problems, like difficulty initiating movement. The small battery used to power the system is placed beneath the skin near the collar bone in a fashion similar to a pacemaker for the heart. Thin soft flexible wires connected the electrodes and the IPG.  The IPG generates electrical impulses which are sent to affected parts of the brain via the implanted electrodes.  These electrical impulses reset the distorted signals in the brain. This results in disappearance of reduction of symptoms in patients by almost 70 or 80% .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DBS is not a cure and does not help progression of the disease, but improving these symptoms can greatly improve the quality of life for those suffering from these illnesses. </a:t>
            </a:r>
          </a:p>
          <a:p>
            <a:endParaRPr lang="en-US" dirty="0"/>
          </a:p>
        </p:txBody>
      </p:sp>
      <p:sp>
        <p:nvSpPr>
          <p:cNvPr id="4" name="Slide Number Placeholder 3"/>
          <p:cNvSpPr>
            <a:spLocks noGrp="1"/>
          </p:cNvSpPr>
          <p:nvPr>
            <p:ph type="sldNum" sz="quarter" idx="5"/>
          </p:nvPr>
        </p:nvSpPr>
        <p:spPr/>
        <p:txBody>
          <a:bodyPr/>
          <a:lstStyle/>
          <a:p>
            <a:fld id="{FF111696-23A6-4A3A-B212-29C1FAD99CA3}" type="slidenum">
              <a:rPr lang="en-US" smtClean="0"/>
              <a:t>6</a:t>
            </a:fld>
            <a:endParaRPr lang="en-US"/>
          </a:p>
        </p:txBody>
      </p:sp>
    </p:spTree>
    <p:extLst>
      <p:ext uri="{BB962C8B-B14F-4D97-AF65-F5344CB8AC3E}">
        <p14:creationId xmlns:p14="http://schemas.microsoft.com/office/powerpoint/2010/main" val="92541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5/11/2022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3550303"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3550303"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3550303"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3550303" y="1724271"/>
            <a:ext cx="808649" cy="80864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684125"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3886028"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3886028"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2" name="Text Placeholder 31">
            <a:extLst>
              <a:ext uri="{FF2B5EF4-FFF2-40B4-BE49-F238E27FC236}">
                <a16:creationId xmlns:a16="http://schemas.microsoft.com/office/drawing/2014/main" id="{E8694CB6-8810-4204-95A5-8923D3F12CEF}"/>
              </a:ext>
            </a:extLst>
          </p:cNvPr>
          <p:cNvSpPr>
            <a:spLocks noGrp="1"/>
          </p:cNvSpPr>
          <p:nvPr>
            <p:ph type="body" sz="quarter" idx="10"/>
          </p:nvPr>
        </p:nvSpPr>
        <p:spPr>
          <a:xfrm>
            <a:off x="4720825" y="1776097"/>
            <a:ext cx="3349750" cy="518390"/>
          </a:xfrm>
        </p:spPr>
        <p:txBody>
          <a:bodyPr/>
          <a:lstStyle/>
          <a:p>
            <a:r>
              <a:rPr lang="en-US" sz="2400" dirty="0"/>
              <a:t>liviamate8@gmail.com	</a:t>
            </a:r>
          </a:p>
          <a:p>
            <a:endParaRPr lang="en-US" dirty="0"/>
          </a:p>
        </p:txBody>
      </p:sp>
      <p:sp>
        <p:nvSpPr>
          <p:cNvPr id="38" name="Text Placeholder 37">
            <a:extLst>
              <a:ext uri="{FF2B5EF4-FFF2-40B4-BE49-F238E27FC236}">
                <a16:creationId xmlns:a16="http://schemas.microsoft.com/office/drawing/2014/main" id="{4217F314-885B-4E79-856F-7870D2DE8369}"/>
              </a:ext>
            </a:extLst>
          </p:cNvPr>
          <p:cNvSpPr>
            <a:spLocks noGrp="1"/>
          </p:cNvSpPr>
          <p:nvPr>
            <p:ph type="body" sz="quarter" idx="16"/>
          </p:nvPr>
        </p:nvSpPr>
        <p:spPr>
          <a:xfrm>
            <a:off x="4720826" y="2914739"/>
            <a:ext cx="2159000" cy="302186"/>
          </a:xfrm>
        </p:spPr>
        <p:txBody>
          <a:bodyPr/>
          <a:lstStyle/>
          <a:p>
            <a:r>
              <a:rPr lang="en-US" sz="2400" dirty="0" err="1"/>
              <a:t>Github</a:t>
            </a:r>
            <a:r>
              <a:rPr lang="en-US" sz="2400" dirty="0"/>
              <a:t>: liviam8</a:t>
            </a:r>
          </a:p>
          <a:p>
            <a:endParaRPr lang="en-US" dirty="0"/>
          </a:p>
        </p:txBody>
      </p:sp>
      <p:sp>
        <p:nvSpPr>
          <p:cNvPr id="44" name="Text Placeholder 43">
            <a:extLst>
              <a:ext uri="{FF2B5EF4-FFF2-40B4-BE49-F238E27FC236}">
                <a16:creationId xmlns:a16="http://schemas.microsoft.com/office/drawing/2014/main" id="{53DB2DC1-006D-4480-B974-3013758BC2D6}"/>
              </a:ext>
            </a:extLst>
          </p:cNvPr>
          <p:cNvSpPr>
            <a:spLocks noGrp="1"/>
          </p:cNvSpPr>
          <p:nvPr>
            <p:ph type="body" sz="quarter" idx="22"/>
          </p:nvPr>
        </p:nvSpPr>
        <p:spPr>
          <a:xfrm>
            <a:off x="4720826" y="4057987"/>
            <a:ext cx="5604860" cy="302186"/>
          </a:xfrm>
        </p:spPr>
        <p:txBody>
          <a:bodyPr/>
          <a:lstStyle/>
          <a:p>
            <a:r>
              <a:rPr lang="en-US" sz="2400" dirty="0" err="1">
                <a:solidFill>
                  <a:srgbClr val="00B0F0"/>
                </a:solidFill>
              </a:rPr>
              <a:t>Péter</a:t>
            </a:r>
            <a:r>
              <a:rPr lang="en-US" sz="2400" dirty="0">
                <a:solidFill>
                  <a:srgbClr val="00B0F0"/>
                </a:solidFill>
              </a:rPr>
              <a:t> </a:t>
            </a:r>
            <a:r>
              <a:rPr lang="en-US" sz="2400" dirty="0" err="1">
                <a:solidFill>
                  <a:srgbClr val="00B0F0"/>
                </a:solidFill>
              </a:rPr>
              <a:t>Pázmány</a:t>
            </a:r>
            <a:r>
              <a:rPr lang="en-US" sz="2400" dirty="0">
                <a:solidFill>
                  <a:srgbClr val="00B0F0"/>
                </a:solidFill>
              </a:rPr>
              <a:t> Catholic University Faculty of Information Technology and Bionics</a:t>
            </a:r>
          </a:p>
          <a:p>
            <a:endParaRPr lang="en-US" dirty="0"/>
          </a:p>
        </p:txBody>
      </p:sp>
      <p:sp>
        <p:nvSpPr>
          <p:cNvPr id="84" name="Text Placeholder 83">
            <a:extLst>
              <a:ext uri="{FF2B5EF4-FFF2-40B4-BE49-F238E27FC236}">
                <a16:creationId xmlns:a16="http://schemas.microsoft.com/office/drawing/2014/main" id="{A964986D-81D9-4212-B292-9ECBDE824770}"/>
              </a:ext>
            </a:extLst>
          </p:cNvPr>
          <p:cNvSpPr>
            <a:spLocks noGrp="1"/>
          </p:cNvSpPr>
          <p:nvPr>
            <p:ph type="body" sz="quarter" idx="28"/>
          </p:nvPr>
        </p:nvSpPr>
        <p:spPr>
          <a:xfrm>
            <a:off x="4720826" y="5231920"/>
            <a:ext cx="5443592" cy="518390"/>
          </a:xfrm>
        </p:spPr>
        <p:txBody>
          <a:bodyPr/>
          <a:lstStyle/>
          <a:p>
            <a:r>
              <a:rPr lang="en-US" sz="2400" b="0" i="0" dirty="0">
                <a:effectLst/>
                <a:latin typeface="-apple-system"/>
              </a:rPr>
              <a:t>https://www.linkedin.com/in/livia-mate-797a69236</a:t>
            </a:r>
            <a:endParaRPr lang="en-US" sz="2400" dirty="0"/>
          </a:p>
        </p:txBody>
      </p:sp>
      <p:sp>
        <p:nvSpPr>
          <p:cNvPr id="30" name="Title 29">
            <a:extLst>
              <a:ext uri="{FF2B5EF4-FFF2-40B4-BE49-F238E27FC236}">
                <a16:creationId xmlns:a16="http://schemas.microsoft.com/office/drawing/2014/main" id="{53DC234D-BFFC-420A-AF40-5BB71C330D0A}"/>
              </a:ext>
            </a:extLst>
          </p:cNvPr>
          <p:cNvSpPr>
            <a:spLocks noGrp="1"/>
          </p:cNvSpPr>
          <p:nvPr>
            <p:ph type="title"/>
          </p:nvPr>
        </p:nvSpPr>
        <p:spPr/>
        <p:txBody>
          <a:bodyPr/>
          <a:lstStyle/>
          <a:p>
            <a:r>
              <a:rPr lang="en-US" dirty="0"/>
              <a:t>Lívia Máté	</a:t>
            </a:r>
          </a:p>
        </p:txBody>
      </p:sp>
    </p:spTree>
    <p:extLst>
      <p:ext uri="{BB962C8B-B14F-4D97-AF65-F5344CB8AC3E}">
        <p14:creationId xmlns:p14="http://schemas.microsoft.com/office/powerpoint/2010/main" val="297033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131680" y="1820456"/>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2</a:t>
            </a:r>
          </a:p>
        </p:txBody>
      </p:sp>
      <p:sp>
        <p:nvSpPr>
          <p:cNvPr id="5" name="Oval 4">
            <a:extLst>
              <a:ext uri="{FF2B5EF4-FFF2-40B4-BE49-F238E27FC236}">
                <a16:creationId xmlns:a16="http://schemas.microsoft.com/office/drawing/2014/main" id="{966DA334-7569-42CB-95CD-419F4AC26092}"/>
              </a:ext>
            </a:extLst>
          </p:cNvPr>
          <p:cNvSpPr/>
          <p:nvPr/>
        </p:nvSpPr>
        <p:spPr>
          <a:xfrm>
            <a:off x="6430830" y="1820456"/>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F0"/>
                </a:solidFill>
              </a:rPr>
              <a:t>3</a:t>
            </a:r>
          </a:p>
        </p:txBody>
      </p:sp>
      <p:sp>
        <p:nvSpPr>
          <p:cNvPr id="6" name="Oval 5">
            <a:extLst>
              <a:ext uri="{FF2B5EF4-FFF2-40B4-BE49-F238E27FC236}">
                <a16:creationId xmlns:a16="http://schemas.microsoft.com/office/drawing/2014/main" id="{6D8E2964-D9A5-4A16-8604-F04921C189EB}"/>
              </a:ext>
            </a:extLst>
          </p:cNvPr>
          <p:cNvSpPr/>
          <p:nvPr/>
        </p:nvSpPr>
        <p:spPr>
          <a:xfrm>
            <a:off x="8729981" y="1820456"/>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3"/>
                </a:solidFill>
              </a:rPr>
              <a:t>4</a:t>
            </a:r>
          </a:p>
        </p:txBody>
      </p:sp>
      <p:sp>
        <p:nvSpPr>
          <p:cNvPr id="19" name="Oval 18">
            <a:extLst>
              <a:ext uri="{FF2B5EF4-FFF2-40B4-BE49-F238E27FC236}">
                <a16:creationId xmlns:a16="http://schemas.microsoft.com/office/drawing/2014/main" id="{FC17936A-EE2B-4C30-A31C-496282D48B87}"/>
              </a:ext>
            </a:extLst>
          </p:cNvPr>
          <p:cNvSpPr/>
          <p:nvPr/>
        </p:nvSpPr>
        <p:spPr>
          <a:xfrm>
            <a:off x="1832530" y="1820456"/>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244614" y="1179196"/>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172295" y="2308576"/>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332704" y="2308576"/>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a:xfrm>
            <a:off x="1594228" y="4064957"/>
            <a:ext cx="1796396" cy="302186"/>
          </a:xfrm>
        </p:spPr>
        <p:txBody>
          <a:bodyPr/>
          <a:lstStyle/>
          <a:p>
            <a:r>
              <a:rPr lang="en-US" sz="2400" dirty="0"/>
              <a:t>Electrode development</a:t>
            </a:r>
          </a:p>
          <a:p>
            <a:r>
              <a:rPr lang="en-US" dirty="0"/>
              <a:t>	</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3916514" y="4717158"/>
            <a:ext cx="1813567" cy="706438"/>
          </a:xfrm>
        </p:spPr>
        <p:txBody>
          <a:bodyPr/>
          <a:lstStyle/>
          <a:p>
            <a:pPr>
              <a:lnSpc>
                <a:spcPct val="90000"/>
              </a:lnSpc>
            </a:pPr>
            <a:r>
              <a:rPr lang="en-US" sz="2400" b="1" dirty="0">
                <a:solidFill>
                  <a:schemeClr val="accent5"/>
                </a:solidFill>
                <a:latin typeface="+mj-lt"/>
              </a:rPr>
              <a:t>Institute of Cognitive Neuroscience and Psychology </a:t>
            </a:r>
          </a:p>
          <a:p>
            <a:endParaRPr lang="en-US" dirty="0"/>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a:xfrm>
            <a:off x="3893456" y="3924805"/>
            <a:ext cx="1796396" cy="302186"/>
          </a:xfrm>
        </p:spPr>
        <p:txBody>
          <a:bodyPr/>
          <a:lstStyle/>
          <a:p>
            <a:r>
              <a:rPr lang="en-US" sz="2400" dirty="0"/>
              <a:t>Data collection</a:t>
            </a:r>
          </a:p>
          <a:p>
            <a:r>
              <a:rPr lang="en-US" sz="2400" dirty="0"/>
              <a:t>	</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a:xfrm>
            <a:off x="8729981" y="4080379"/>
            <a:ext cx="2016539" cy="706438"/>
          </a:xfrm>
        </p:spPr>
        <p:txBody>
          <a:bodyPr/>
          <a:lstStyle/>
          <a:p>
            <a:r>
              <a:rPr lang="en-US" sz="2400" dirty="0">
                <a:solidFill>
                  <a:schemeClr val="accent3"/>
                </a:solidFill>
                <a:latin typeface="-apple-system"/>
              </a:rPr>
              <a:t>Deep Brain Stimulation</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1594228" y="4842714"/>
            <a:ext cx="1813567" cy="706438"/>
          </a:xfrm>
        </p:spPr>
        <p:txBody>
          <a:bodyPr/>
          <a:lstStyle/>
          <a:p>
            <a:r>
              <a:rPr lang="en-US" sz="2400" b="1" dirty="0">
                <a:solidFill>
                  <a:schemeClr val="accent4"/>
                </a:solidFill>
                <a:latin typeface="+mj-lt"/>
              </a:rPr>
              <a:t>Institute of Technical Physics and Materials Science</a:t>
            </a:r>
          </a:p>
          <a:p>
            <a:endParaRPr lang="en-US" sz="2000" b="1" dirty="0">
              <a:solidFill>
                <a:schemeClr val="accent5"/>
              </a:solidFill>
              <a:latin typeface="+mj-lt"/>
            </a:endParaRP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a:xfrm>
            <a:off x="6114526" y="4058260"/>
            <a:ext cx="2903838" cy="323479"/>
          </a:xfrm>
        </p:spPr>
        <p:txBody>
          <a:bodyPr/>
          <a:lstStyle/>
          <a:p>
            <a:r>
              <a:rPr lang="en-US" sz="2400" dirty="0">
                <a:solidFill>
                  <a:srgbClr val="00B0F0"/>
                </a:solidFill>
              </a:rPr>
              <a:t>Data Processing</a:t>
            </a:r>
          </a:p>
          <a:p>
            <a:r>
              <a:rPr lang="en-US" sz="2400" dirty="0">
                <a:solidFill>
                  <a:srgbClr val="00B0F0"/>
                </a:solidFill>
              </a:rPr>
              <a:t>Electrophysiology Lab of the </a:t>
            </a:r>
            <a:r>
              <a:rPr lang="en-US" sz="2400" dirty="0" err="1">
                <a:solidFill>
                  <a:srgbClr val="00B0F0"/>
                </a:solidFill>
              </a:rPr>
              <a:t>Péter</a:t>
            </a:r>
            <a:r>
              <a:rPr lang="en-US" sz="2400" dirty="0">
                <a:solidFill>
                  <a:srgbClr val="00B0F0"/>
                </a:solidFill>
              </a:rPr>
              <a:t> </a:t>
            </a:r>
            <a:r>
              <a:rPr lang="en-US" sz="2400" dirty="0" err="1">
                <a:solidFill>
                  <a:srgbClr val="00B0F0"/>
                </a:solidFill>
              </a:rPr>
              <a:t>Pázmány</a:t>
            </a:r>
            <a:r>
              <a:rPr lang="en-US" sz="2400" dirty="0">
                <a:solidFill>
                  <a:srgbClr val="00B0F0"/>
                </a:solidFill>
              </a:rPr>
              <a:t> Catholic University</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Silicon based deep brain electrode</a:t>
            </a:r>
          </a:p>
        </p:txBody>
      </p:sp>
      <p:sp>
        <p:nvSpPr>
          <p:cNvPr id="26" name="Text Placeholder 17">
            <a:extLst>
              <a:ext uri="{FF2B5EF4-FFF2-40B4-BE49-F238E27FC236}">
                <a16:creationId xmlns:a16="http://schemas.microsoft.com/office/drawing/2014/main" id="{B0F6156F-D7B1-4F97-8A04-FB106A976BCC}"/>
              </a:ext>
            </a:extLst>
          </p:cNvPr>
          <p:cNvSpPr txBox="1">
            <a:spLocks/>
          </p:cNvSpPr>
          <p:nvPr/>
        </p:nvSpPr>
        <p:spPr>
          <a:xfrm>
            <a:off x="6192683" y="4080379"/>
            <a:ext cx="2341717" cy="3026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B0F0"/>
                </a:solidFill>
              </a:rPr>
              <a:t>	</a:t>
            </a:r>
          </a:p>
        </p:txBody>
      </p:sp>
      <p:sp>
        <p:nvSpPr>
          <p:cNvPr id="8" name="Rectangle 2">
            <a:extLst>
              <a:ext uri="{FF2B5EF4-FFF2-40B4-BE49-F238E27FC236}">
                <a16:creationId xmlns:a16="http://schemas.microsoft.com/office/drawing/2014/main" id="{610F2851-0CCE-40F7-9B75-6FF80FF8999B}"/>
              </a:ext>
            </a:extLst>
          </p:cNvPr>
          <p:cNvSpPr>
            <a:spLocks noChangeArrowheads="1"/>
          </p:cNvSpPr>
          <p:nvPr/>
        </p:nvSpPr>
        <p:spPr bwMode="auto">
          <a:xfrm>
            <a:off x="0" y="-133037"/>
            <a:ext cx="65"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ext Placeholder 19">
            <a:extLst>
              <a:ext uri="{FF2B5EF4-FFF2-40B4-BE49-F238E27FC236}">
                <a16:creationId xmlns:a16="http://schemas.microsoft.com/office/drawing/2014/main" id="{E05D10E2-6C4E-4A79-AFE1-4FCB69979A71}"/>
              </a:ext>
            </a:extLst>
          </p:cNvPr>
          <p:cNvSpPr txBox="1">
            <a:spLocks/>
          </p:cNvSpPr>
          <p:nvPr/>
        </p:nvSpPr>
        <p:spPr>
          <a:xfrm>
            <a:off x="8729980" y="4842714"/>
            <a:ext cx="2016539"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3"/>
                </a:solidFill>
                <a:latin typeface="-apple-system"/>
              </a:rPr>
              <a:t>Real Life usage</a:t>
            </a:r>
          </a:p>
        </p:txBody>
      </p:sp>
    </p:spTree>
    <p:extLst>
      <p:ext uri="{BB962C8B-B14F-4D97-AF65-F5344CB8AC3E}">
        <p14:creationId xmlns:p14="http://schemas.microsoft.com/office/powerpoint/2010/main" val="423062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p:txBody>
          <a:bodyPr/>
          <a:lstStyle/>
          <a:p>
            <a:r>
              <a:rPr lang="en-US" dirty="0"/>
              <a:t>Electrode development</a:t>
            </a:r>
          </a:p>
        </p:txBody>
      </p:sp>
      <p:pic>
        <p:nvPicPr>
          <p:cNvPr id="67" name="Picture 66">
            <a:extLst>
              <a:ext uri="{FF2B5EF4-FFF2-40B4-BE49-F238E27FC236}">
                <a16:creationId xmlns:a16="http://schemas.microsoft.com/office/drawing/2014/main" id="{86804A4B-6F66-4487-8590-4B26DE26EA9F}"/>
              </a:ext>
            </a:extLst>
          </p:cNvPr>
          <p:cNvPicPr>
            <a:picLocks noChangeAspect="1"/>
          </p:cNvPicPr>
          <p:nvPr/>
        </p:nvPicPr>
        <p:blipFill>
          <a:blip r:embed="rId3"/>
          <a:stretch>
            <a:fillRect/>
          </a:stretch>
        </p:blipFill>
        <p:spPr>
          <a:xfrm>
            <a:off x="3457135" y="1368449"/>
            <a:ext cx="7162800" cy="5133975"/>
          </a:xfrm>
          <a:prstGeom prst="rect">
            <a:avLst/>
          </a:prstGeom>
        </p:spPr>
      </p:pic>
      <p:pic>
        <p:nvPicPr>
          <p:cNvPr id="72" name="Picture 71">
            <a:extLst>
              <a:ext uri="{FF2B5EF4-FFF2-40B4-BE49-F238E27FC236}">
                <a16:creationId xmlns:a16="http://schemas.microsoft.com/office/drawing/2014/main" id="{424CE840-7CC5-430E-882B-8A4504570714}"/>
              </a:ext>
            </a:extLst>
          </p:cNvPr>
          <p:cNvPicPr>
            <a:picLocks noChangeAspect="1"/>
          </p:cNvPicPr>
          <p:nvPr/>
        </p:nvPicPr>
        <p:blipFill>
          <a:blip r:embed="rId4"/>
          <a:stretch>
            <a:fillRect/>
          </a:stretch>
        </p:blipFill>
        <p:spPr>
          <a:xfrm>
            <a:off x="130198" y="657224"/>
            <a:ext cx="2444189" cy="2337920"/>
          </a:xfrm>
          <a:prstGeom prst="rect">
            <a:avLst/>
          </a:prstGeom>
        </p:spPr>
      </p:pic>
    </p:spTree>
    <p:extLst>
      <p:ext uri="{BB962C8B-B14F-4D97-AF65-F5344CB8AC3E}">
        <p14:creationId xmlns:p14="http://schemas.microsoft.com/office/powerpoint/2010/main" val="4623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063687F-3065-48D9-A0E7-6FEBC2D80D7D}"/>
              </a:ext>
            </a:extLst>
          </p:cNvPr>
          <p:cNvSpPr>
            <a:spLocks noGrp="1"/>
          </p:cNvSpPr>
          <p:nvPr>
            <p:ph type="title"/>
          </p:nvPr>
        </p:nvSpPr>
        <p:spPr/>
        <p:txBody>
          <a:bodyPr/>
          <a:lstStyle/>
          <a:p>
            <a:r>
              <a:rPr lang="en-US" dirty="0"/>
              <a:t>DATA Collection</a:t>
            </a:r>
          </a:p>
        </p:txBody>
      </p:sp>
      <p:pic>
        <p:nvPicPr>
          <p:cNvPr id="22" name="Picture 21">
            <a:extLst>
              <a:ext uri="{FF2B5EF4-FFF2-40B4-BE49-F238E27FC236}">
                <a16:creationId xmlns:a16="http://schemas.microsoft.com/office/drawing/2014/main" id="{B06E34FA-9A0B-44BB-8DEB-102CDC5CE736}"/>
              </a:ext>
            </a:extLst>
          </p:cNvPr>
          <p:cNvPicPr>
            <a:picLocks noChangeAspect="1"/>
          </p:cNvPicPr>
          <p:nvPr/>
        </p:nvPicPr>
        <p:blipFill>
          <a:blip r:embed="rId3"/>
          <a:stretch>
            <a:fillRect/>
          </a:stretch>
        </p:blipFill>
        <p:spPr>
          <a:xfrm>
            <a:off x="2960882" y="1088136"/>
            <a:ext cx="5324988" cy="5578559"/>
          </a:xfrm>
          <a:prstGeom prst="rect">
            <a:avLst/>
          </a:prstGeom>
        </p:spPr>
      </p:pic>
      <p:pic>
        <p:nvPicPr>
          <p:cNvPr id="23" name="Picture 22">
            <a:extLst>
              <a:ext uri="{FF2B5EF4-FFF2-40B4-BE49-F238E27FC236}">
                <a16:creationId xmlns:a16="http://schemas.microsoft.com/office/drawing/2014/main" id="{807373A0-3C6D-42E6-9DDA-D9695A69E3EC}"/>
              </a:ext>
            </a:extLst>
          </p:cNvPr>
          <p:cNvPicPr>
            <a:picLocks noChangeAspect="1"/>
          </p:cNvPicPr>
          <p:nvPr/>
        </p:nvPicPr>
        <p:blipFill>
          <a:blip r:embed="rId4"/>
          <a:stretch>
            <a:fillRect/>
          </a:stretch>
        </p:blipFill>
        <p:spPr>
          <a:xfrm>
            <a:off x="460927" y="1238250"/>
            <a:ext cx="2152650" cy="1943100"/>
          </a:xfrm>
          <a:prstGeom prst="rect">
            <a:avLst/>
          </a:prstGeom>
        </p:spPr>
      </p:pic>
    </p:spTree>
    <p:extLst>
      <p:ext uri="{BB962C8B-B14F-4D97-AF65-F5344CB8AC3E}">
        <p14:creationId xmlns:p14="http://schemas.microsoft.com/office/powerpoint/2010/main" val="284511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E565833-FE36-4D62-AB3E-5493BFD9441F}"/>
              </a:ext>
            </a:extLst>
          </p:cNvPr>
          <p:cNvSpPr>
            <a:spLocks noGrp="1"/>
          </p:cNvSpPr>
          <p:nvPr>
            <p:ph type="title"/>
          </p:nvPr>
        </p:nvSpPr>
        <p:spPr/>
        <p:txBody>
          <a:bodyPr/>
          <a:lstStyle/>
          <a:p>
            <a:r>
              <a:rPr lang="en-US" dirty="0"/>
              <a:t>Processing collected data</a:t>
            </a:r>
          </a:p>
        </p:txBody>
      </p:sp>
      <p:pic>
        <p:nvPicPr>
          <p:cNvPr id="20" name="Picture 19">
            <a:extLst>
              <a:ext uri="{FF2B5EF4-FFF2-40B4-BE49-F238E27FC236}">
                <a16:creationId xmlns:a16="http://schemas.microsoft.com/office/drawing/2014/main" id="{04D0B43D-0DA6-4D6D-8B6D-DF89436EDCB8}"/>
              </a:ext>
            </a:extLst>
          </p:cNvPr>
          <p:cNvPicPr>
            <a:picLocks noChangeAspect="1"/>
          </p:cNvPicPr>
          <p:nvPr/>
        </p:nvPicPr>
        <p:blipFill>
          <a:blip r:embed="rId3"/>
          <a:stretch>
            <a:fillRect/>
          </a:stretch>
        </p:blipFill>
        <p:spPr>
          <a:xfrm>
            <a:off x="128078" y="1257606"/>
            <a:ext cx="1838325" cy="1704975"/>
          </a:xfrm>
          <a:prstGeom prst="rect">
            <a:avLst/>
          </a:prstGeom>
        </p:spPr>
      </p:pic>
      <p:pic>
        <p:nvPicPr>
          <p:cNvPr id="22" name="Picture 21">
            <a:extLst>
              <a:ext uri="{FF2B5EF4-FFF2-40B4-BE49-F238E27FC236}">
                <a16:creationId xmlns:a16="http://schemas.microsoft.com/office/drawing/2014/main" id="{5409FE4E-D518-4BC9-892F-9A6A0F3C222A}"/>
              </a:ext>
            </a:extLst>
          </p:cNvPr>
          <p:cNvPicPr>
            <a:picLocks noChangeAspect="1"/>
          </p:cNvPicPr>
          <p:nvPr/>
        </p:nvPicPr>
        <p:blipFill>
          <a:blip r:embed="rId4"/>
          <a:stretch>
            <a:fillRect/>
          </a:stretch>
        </p:blipFill>
        <p:spPr>
          <a:xfrm>
            <a:off x="2523626" y="1266522"/>
            <a:ext cx="8378836" cy="5071989"/>
          </a:xfrm>
          <a:prstGeom prst="rect">
            <a:avLst/>
          </a:prstGeom>
        </p:spPr>
      </p:pic>
    </p:spTree>
    <p:extLst>
      <p:ext uri="{BB962C8B-B14F-4D97-AF65-F5344CB8AC3E}">
        <p14:creationId xmlns:p14="http://schemas.microsoft.com/office/powerpoint/2010/main" val="164893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657FDC0-B33A-4958-98FF-1ACC3D29F809}"/>
              </a:ext>
            </a:extLst>
          </p:cNvPr>
          <p:cNvPicPr>
            <a:picLocks noChangeAspect="1"/>
          </p:cNvPicPr>
          <p:nvPr/>
        </p:nvPicPr>
        <p:blipFill>
          <a:blip r:embed="rId3"/>
          <a:stretch>
            <a:fillRect/>
          </a:stretch>
        </p:blipFill>
        <p:spPr>
          <a:xfrm>
            <a:off x="2000810" y="0"/>
            <a:ext cx="9258860" cy="6952267"/>
          </a:xfrm>
          <a:prstGeom prst="rect">
            <a:avLst/>
          </a:prstGeom>
        </p:spPr>
      </p:pic>
      <p:sp>
        <p:nvSpPr>
          <p:cNvPr id="18" name="Title 17">
            <a:extLst>
              <a:ext uri="{FF2B5EF4-FFF2-40B4-BE49-F238E27FC236}">
                <a16:creationId xmlns:a16="http://schemas.microsoft.com/office/drawing/2014/main" id="{7E027EEE-E424-49D5-B77D-073946D31A56}"/>
              </a:ext>
            </a:extLst>
          </p:cNvPr>
          <p:cNvSpPr>
            <a:spLocks noGrp="1"/>
          </p:cNvSpPr>
          <p:nvPr>
            <p:ph type="title"/>
          </p:nvPr>
        </p:nvSpPr>
        <p:spPr>
          <a:xfrm>
            <a:off x="-1903476" y="313335"/>
            <a:ext cx="11731752" cy="630936"/>
          </a:xfrm>
        </p:spPr>
        <p:txBody>
          <a:bodyPr/>
          <a:lstStyle/>
          <a:p>
            <a:r>
              <a:rPr lang="en-US" dirty="0"/>
              <a:t>DBS real life usage</a:t>
            </a:r>
          </a:p>
        </p:txBody>
      </p:sp>
      <p:pic>
        <p:nvPicPr>
          <p:cNvPr id="19" name="Picture 18">
            <a:extLst>
              <a:ext uri="{FF2B5EF4-FFF2-40B4-BE49-F238E27FC236}">
                <a16:creationId xmlns:a16="http://schemas.microsoft.com/office/drawing/2014/main" id="{B9D8C4C1-D80F-4655-A34B-E2E335F25686}"/>
              </a:ext>
            </a:extLst>
          </p:cNvPr>
          <p:cNvPicPr>
            <a:picLocks noChangeAspect="1"/>
          </p:cNvPicPr>
          <p:nvPr/>
        </p:nvPicPr>
        <p:blipFill>
          <a:blip r:embed="rId4"/>
          <a:stretch>
            <a:fillRect/>
          </a:stretch>
        </p:blipFill>
        <p:spPr>
          <a:xfrm>
            <a:off x="291084" y="1257606"/>
            <a:ext cx="2085975" cy="1666875"/>
          </a:xfrm>
          <a:prstGeom prst="rect">
            <a:avLst/>
          </a:prstGeom>
        </p:spPr>
      </p:pic>
    </p:spTree>
    <p:extLst>
      <p:ext uri="{BB962C8B-B14F-4D97-AF65-F5344CB8AC3E}">
        <p14:creationId xmlns:p14="http://schemas.microsoft.com/office/powerpoint/2010/main" val="342516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CB9AFA3-90DE-4E4D-8BC0-D84A9B8B9C94}"/>
              </a:ext>
            </a:extLst>
          </p:cNvPr>
          <p:cNvSpPr>
            <a:spLocks noGrp="1"/>
          </p:cNvSpPr>
          <p:nvPr>
            <p:ph type="title"/>
          </p:nvPr>
        </p:nvSpPr>
        <p:spPr/>
        <p:txBody>
          <a:bodyPr/>
          <a:lstStyle/>
          <a:p>
            <a:r>
              <a:rPr lang="en-US" dirty="0"/>
              <a:t>Deep brain stimulation</a:t>
            </a:r>
          </a:p>
        </p:txBody>
      </p:sp>
      <p:pic>
        <p:nvPicPr>
          <p:cNvPr id="20" name="Picture 19">
            <a:extLst>
              <a:ext uri="{FF2B5EF4-FFF2-40B4-BE49-F238E27FC236}">
                <a16:creationId xmlns:a16="http://schemas.microsoft.com/office/drawing/2014/main" id="{69297BC2-24F2-42EA-A59A-FF158419B2BE}"/>
              </a:ext>
            </a:extLst>
          </p:cNvPr>
          <p:cNvPicPr>
            <a:picLocks noChangeAspect="1"/>
          </p:cNvPicPr>
          <p:nvPr/>
        </p:nvPicPr>
        <p:blipFill>
          <a:blip r:embed="rId4"/>
          <a:stretch>
            <a:fillRect/>
          </a:stretch>
        </p:blipFill>
        <p:spPr>
          <a:xfrm>
            <a:off x="291084" y="1257606"/>
            <a:ext cx="2085975" cy="1666875"/>
          </a:xfrm>
          <a:prstGeom prst="rect">
            <a:avLst/>
          </a:prstGeom>
        </p:spPr>
      </p:pic>
      <p:pic>
        <p:nvPicPr>
          <p:cNvPr id="22" name="Video 21">
            <a:hlinkClick r:id="" action="ppaction://media"/>
            <a:extLst>
              <a:ext uri="{FF2B5EF4-FFF2-40B4-BE49-F238E27FC236}">
                <a16:creationId xmlns:a16="http://schemas.microsoft.com/office/drawing/2014/main" id="{FD792265-849A-4E35-A58C-272837FC71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97834" y="1257605"/>
            <a:ext cx="8557846" cy="4920761"/>
          </a:xfrm>
          <a:prstGeom prst="rect">
            <a:avLst/>
          </a:prstGeom>
        </p:spPr>
      </p:pic>
    </p:spTree>
    <p:extLst>
      <p:ext uri="{BB962C8B-B14F-4D97-AF65-F5344CB8AC3E}">
        <p14:creationId xmlns:p14="http://schemas.microsoft.com/office/powerpoint/2010/main" val="54096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5000"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22"/>
                </p:tgtEl>
              </p:cMediaNode>
            </p:video>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2"/>
                                        </p:tgtEl>
                                      </p:cBhvr>
                                    </p:cmd>
                                  </p:childTnLst>
                                </p:cTn>
                              </p:par>
                            </p:childTnLst>
                          </p:cTn>
                        </p:par>
                      </p:childTnLst>
                    </p:cTn>
                  </p:par>
                </p:childTnLst>
              </p:cTn>
              <p:nextCondLst>
                <p:cond evt="onClick" delay="0">
                  <p:tgtEl>
                    <p:spTgt spid="22"/>
                  </p:tgtEl>
                </p:cond>
              </p:nextCondLst>
            </p:seq>
          </p:childTnLst>
        </p:cTn>
      </p:par>
    </p:tnLst>
  </p:timing>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2.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{2FF5EAD2-8ED7-47B9-8730-659753D5765E}tf16411242_win32</Template>
  <TotalTime>1260</TotalTime>
  <Words>469</Words>
  <Application>Microsoft Office PowerPoint</Application>
  <PresentationFormat>Widescreen</PresentationFormat>
  <Paragraphs>44</Paragraphs>
  <Slides>7</Slides>
  <Notes>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Avenir Next LT Pro Light</vt:lpstr>
      <vt:lpstr>Calibri</vt:lpstr>
      <vt:lpstr>Speak Pro</vt:lpstr>
      <vt:lpstr>2_Office Theme</vt:lpstr>
      <vt:lpstr>Lívia Máté </vt:lpstr>
      <vt:lpstr>Silicon based deep brain electrode</vt:lpstr>
      <vt:lpstr>Electrode development</vt:lpstr>
      <vt:lpstr>DATA Collection</vt:lpstr>
      <vt:lpstr>Processing collected data</vt:lpstr>
      <vt:lpstr>DBS real life usage</vt:lpstr>
      <vt:lpstr>Deep brain stimulation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Lívia Máté </dc:title>
  <dc:creator>Mate, Livia (GE Corporate)</dc:creator>
  <cp:lastModifiedBy>Mate, Livia (GE Corporate)</cp:lastModifiedBy>
  <cp:revision>11</cp:revision>
  <dcterms:created xsi:type="dcterms:W3CDTF">2022-05-10T09:39:21Z</dcterms:created>
  <dcterms:modified xsi:type="dcterms:W3CDTF">2022-05-11T06:49:14Z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