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19"/>
  </p:handoutMasterIdLst>
  <p:sldIdLst>
    <p:sldId id="257" r:id="rId5"/>
    <p:sldId id="258" r:id="rId6"/>
    <p:sldId id="260" r:id="rId7"/>
    <p:sldId id="265" r:id="rId8"/>
    <p:sldId id="266" r:id="rId9"/>
    <p:sldId id="261" r:id="rId10"/>
    <p:sldId id="267" r:id="rId11"/>
    <p:sldId id="345" r:id="rId12"/>
    <p:sldId id="347" r:id="rId13"/>
    <p:sldId id="348" r:id="rId14"/>
    <p:sldId id="349" r:id="rId15"/>
    <p:sldId id="350" r:id="rId16"/>
    <p:sldId id="351" r:id="rId17"/>
    <p:sldId id="259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en/ranki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pt-BR" dirty="0"/>
              <a:t>Configuração de ambiente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just"/>
            <a:r>
              <a:rPr lang="pt-BR" dirty="0"/>
              <a:t>Banco de dados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just"/>
            <a:r>
              <a:rPr lang="pt-BR" dirty="0"/>
              <a:t>Ferramentas utilizadas, contexto e instalação</a:t>
            </a:r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0A16965-8677-47D2-AD66-0E57B9A7B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que é comum entre diversos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SGBDs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é a linguagem utilizada: SQL (Structured Query Language).</a:t>
            </a:r>
          </a:p>
          <a:p>
            <a:pPr algn="just"/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D749CC-6C64-4913-A32D-D9097C0795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latin typeface="Montserrat" panose="00000500000000000000"/>
                <a:cs typeface="Arial" panose="020B0604020202020204" pitchFamily="34" charset="0"/>
              </a:rPr>
              <a:t>Sistema Gerenciador de Banco de Dados</a:t>
            </a:r>
            <a:endParaRPr lang="pt-BR" dirty="0">
              <a:latin typeface="Montserrat" panose="0000050000000000000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8802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0A16965-8677-47D2-AD66-0E57B9A7B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Sendo assim, é necessário entender como utilizá-lo.</a:t>
            </a:r>
          </a:p>
          <a:p>
            <a:pPr algn="just"/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D749CC-6C64-4913-A32D-D9097C0795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latin typeface="Montserrat" panose="00000500000000000000"/>
                <a:cs typeface="Arial" panose="020B0604020202020204" pitchFamily="34" charset="0"/>
              </a:rPr>
              <a:t>Ambiente</a:t>
            </a:r>
            <a:endParaRPr lang="pt-BR" dirty="0">
              <a:latin typeface="Montserrat" panose="00000500000000000000"/>
            </a:endParaRP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3858C6F-14BC-404B-9A83-E0DC1D2E5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778" y="2445151"/>
            <a:ext cx="5320445" cy="318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81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0A16965-8677-47D2-AD66-0E57B9A7B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Este será o Sistema Gerenciador de Banco de Dados que será utilizado, em outras palavras, o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servidor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onde os bancos de dados serão criados e armazenados.</a:t>
            </a:r>
          </a:p>
          <a:p>
            <a:pPr algn="just"/>
            <a:endParaRPr lang="pt-BR" dirty="0"/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Foi criado em parceria entre Microsoft e a Sybase, </a:t>
            </a: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em 1984.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Em 1994 a Microsoft assumiu a manutenção do SQL Server.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D749CC-6C64-4913-A32D-D9097C0795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latin typeface="Montserrat" panose="00000500000000000000"/>
                <a:cs typeface="Arial" panose="020B0604020202020204" pitchFamily="34" charset="0"/>
              </a:rPr>
              <a:t>SQL Server 2019</a:t>
            </a:r>
            <a:endParaRPr lang="pt-BR" dirty="0">
              <a:latin typeface="Montserrat" panose="0000050000000000000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5451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0A16965-8677-47D2-AD66-0E57B9A7B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É uma ferramenta que permite acessar os recursos existentes no servidor de banco de dados, o que não seria possível fazer diretamente.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Em outras palavras, é a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por onde é possível acessar o servidor e realizar manipulações.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D749CC-6C64-4913-A32D-D9097C0795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latin typeface="Montserrat" panose="00000500000000000000"/>
                <a:cs typeface="Arial" panose="020B0604020202020204" pitchFamily="34" charset="0"/>
              </a:rPr>
              <a:t>SQL Server Management Studio</a:t>
            </a:r>
            <a:endParaRPr lang="pt-BR" dirty="0">
              <a:latin typeface="Montserrat" panose="0000050000000000000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8783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959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que é um banco de dados?</a:t>
            </a:r>
          </a:p>
          <a:p>
            <a:pPr algn="just"/>
            <a:r>
              <a:rPr lang="pt-BR" dirty="0"/>
              <a:t>Aplicações</a:t>
            </a:r>
          </a:p>
          <a:p>
            <a:pPr algn="just"/>
            <a:r>
              <a:rPr lang="pt-BR" dirty="0"/>
              <a:t>Ambientes</a:t>
            </a:r>
          </a:p>
          <a:p>
            <a:pPr algn="just"/>
            <a:r>
              <a:rPr lang="pt-BR" dirty="0"/>
              <a:t>SQL Server 2019</a:t>
            </a:r>
          </a:p>
          <a:p>
            <a:pPr algn="just"/>
            <a:r>
              <a:rPr lang="pt-BR" dirty="0"/>
              <a:t>SQL Server Management Studio 18</a:t>
            </a:r>
          </a:p>
          <a:p>
            <a:pPr algn="just"/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Sumário</a:t>
            </a:r>
          </a:p>
        </p:txBody>
      </p:sp>
    </p:spTree>
    <p:extLst>
      <p:ext uri="{BB962C8B-B14F-4D97-AF65-F5344CB8AC3E}">
        <p14:creationId xmlns:p14="http://schemas.microsoft.com/office/powerpoint/2010/main" val="267581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EAD3F1E-C870-4C01-B814-31925B73F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É uma coleção de tabelas relacionadas (ou não) que são geralmente integradas, vinculadas ou referenciadas.</a:t>
            </a:r>
          </a:p>
          <a:p>
            <a:pPr algn="just"/>
            <a:endParaRPr lang="pt-BR" dirty="0"/>
          </a:p>
          <a:p>
            <a:pPr marL="0" indent="0" algn="just">
              <a:buNone/>
            </a:pPr>
            <a:r>
              <a:rPr lang="pt-BR" dirty="0"/>
              <a:t>Em outras palavras, é onde podemos armazenar dados de maneira organizada, o que além de facilitar o acesso aos dados também torna possível gerar informação através de relacionamentos.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AFAD13-D463-4525-BF51-6A2895BEB6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que é um banco de dados?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105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D98FF8F-B039-470B-95B3-D3BE4AB9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Não confunda! Um banco de dados guarda apenas dados, quem gera informação é o sistema que analisará as tabelas relacionadas e com base na lógica aplicada irá tomar decisões.</a:t>
            </a:r>
          </a:p>
          <a:p>
            <a:pPr algn="just"/>
            <a:endParaRPr lang="pt-BR" dirty="0"/>
          </a:p>
          <a:p>
            <a:pPr marL="0" indent="0" algn="just">
              <a:buNone/>
            </a:pPr>
            <a:r>
              <a:rPr lang="pt-BR" dirty="0"/>
              <a:t>Exemplo</a:t>
            </a:r>
          </a:p>
          <a:p>
            <a:pPr algn="just"/>
            <a:r>
              <a:rPr lang="pt-BR" dirty="0"/>
              <a:t>No banco de dados é possível armazenar: nome, idade, estado civil etc.</a:t>
            </a:r>
          </a:p>
          <a:p>
            <a:pPr algn="just"/>
            <a:r>
              <a:rPr lang="pt-BR" dirty="0"/>
              <a:t>A informação que o sistema pode gerar com base nesses dados é que uma pessoa se casou jovem.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BDDAE4-9840-4B90-8BAA-70AFD68ECE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Dados x Informação</a:t>
            </a:r>
          </a:p>
        </p:txBody>
      </p:sp>
    </p:spTree>
    <p:extLst>
      <p:ext uri="{BB962C8B-B14F-4D97-AF65-F5344CB8AC3E}">
        <p14:creationId xmlns:p14="http://schemas.microsoft.com/office/powerpoint/2010/main" val="255434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582C1A6-F89C-4B2D-9300-BBAC03492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Entenda o banco de dados como o local onde é armazenada a base de dados. Geralmente confundimos e entendemos ambos como sendo a mesma coisa.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 base de dados é o conjunto de dados de maneira crua. Em uma tabela de Excel, por exemplo.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0B1039-5412-425C-88F4-C374258ADE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Banco de dados x Base de dados</a:t>
            </a:r>
          </a:p>
        </p:txBody>
      </p:sp>
    </p:spTree>
    <p:extLst>
      <p:ext uri="{BB962C8B-B14F-4D97-AF65-F5344CB8AC3E}">
        <p14:creationId xmlns:p14="http://schemas.microsoft.com/office/powerpoint/2010/main" val="411119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1F53D32-C439-4B4C-A349-E0415C977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Sabendo disso, é possível notar que o banco de dados é importante nas mais diversas frentes. Hoje em dia, é muito difícil pensar em coletar dados e gerar informação sem utilizar um banco de dados.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Imagine anotar os dados de todos os alunos do SENAI em um caderno, ou algum outro processo manual, e sempre que precisar consultar os dados for necessário tirar uma cópia.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C7DFB1-DB7D-47AB-BC6F-E757DA9D0A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Aplicações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17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40C7C18-BE69-4AEC-93D4-569D366F5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707" t="11482" r="21062" b="25621"/>
          <a:stretch/>
        </p:blipFill>
        <p:spPr>
          <a:xfrm>
            <a:off x="892036" y="918669"/>
            <a:ext cx="7359926" cy="4891597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z="4200" dirty="0"/>
              <a:t>Ranking de Bancos de Dados mais utilizados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909E51B-65E2-44A5-8C4D-6B5A932F5CB4}"/>
              </a:ext>
            </a:extLst>
          </p:cNvPr>
          <p:cNvSpPr txBox="1"/>
          <p:nvPr/>
        </p:nvSpPr>
        <p:spPr>
          <a:xfrm>
            <a:off x="1349406" y="5797118"/>
            <a:ext cx="4165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</a:t>
            </a:r>
            <a:r>
              <a:rPr lang="pt-BR" dirty="0">
                <a:hlinkClick r:id="rId3"/>
              </a:rPr>
              <a:t>https://db-engines.com/en/ranking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0298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5D4F4BB9-E6EC-4625-96EB-A014249F9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Um banco de dados relacional é aquele onde a modelagem dos dados é feita de forma que estes sejam percebidos pelo usuário como tabelas com relações entre si.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Exemplo de um Sistema Relacional: 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Oracle</a:t>
            </a:r>
          </a:p>
          <a:p>
            <a:pPr marL="257175" indent="-257175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  <a:p>
            <a:pPr marL="257175" indent="-257175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</a:p>
          <a:p>
            <a:pPr algn="just"/>
            <a:endParaRPr lang="pt-BR" sz="20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CAA9A3-5063-407D-8EED-02718366AD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latin typeface="Montserrat" panose="00000500000000000000"/>
                <a:cs typeface="Arial" panose="020B0604020202020204" pitchFamily="34" charset="0"/>
              </a:rPr>
              <a:t>Banco de Dados Relacional</a:t>
            </a:r>
            <a:endParaRPr lang="pt-BR" dirty="0">
              <a:latin typeface="Montserrat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139868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0A16965-8677-47D2-AD66-0E57B9A7B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Um banco de dados não-relacional é um modelo onde não se usa a estrutura de tabela, isto é, de linhas e colunas encontrado na maioria dos sistemas de banco de dados tradicionais.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Exemplo de um Sistema não Relacional: 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Mongo DB</a:t>
            </a:r>
          </a:p>
          <a:p>
            <a:pPr algn="just"/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D749CC-6C64-4913-A32D-D9097C0795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latin typeface="Montserrat" panose="00000500000000000000"/>
                <a:cs typeface="Arial" panose="020B0604020202020204" pitchFamily="34" charset="0"/>
              </a:rPr>
              <a:t>Banco de Dados Não Relacional</a:t>
            </a:r>
            <a:endParaRPr lang="pt-BR" dirty="0">
              <a:latin typeface="Montserrat" panose="0000050000000000000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04526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12" ma:contentTypeDescription="Crie um novo documento." ma:contentTypeScope="" ma:versionID="f78031fe7deaa61be8293be56c3571d3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84b82f449ed318020166b0b852c53661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46F767-487D-45A7-9383-4F9F29521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35199-fddc-46f9-8522-4d2f2df906d6"/>
    <ds:schemaRef ds:uri="616ddcb6-37a4-4b68-9e62-eadd212651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98036D-8F24-4150-8883-4040B39D685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AEFDE86-9ABD-4B53-9EB0-611E071024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535</Words>
  <Application>Microsoft Office PowerPoint</Application>
  <PresentationFormat>Apresentação na tela (4:3)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Saulo Macedo Dos Santos</cp:lastModifiedBy>
  <cp:revision>22</cp:revision>
  <dcterms:created xsi:type="dcterms:W3CDTF">2019-02-19T13:22:14Z</dcterms:created>
  <dcterms:modified xsi:type="dcterms:W3CDTF">2021-07-30T13:06:34Z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