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2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44D59-33F6-264C-94C0-AF60300235E4}" type="datetimeFigureOut">
              <a:rPr lang="en-US" smtClean="0"/>
              <a:t>9/5/16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5099C7-2596-B34A-A784-9CC68B897F85}" type="slidenum">
              <a:rPr lang="en-US" smtClean="0"/>
              <a:t>‹#›</a:t>
            </a:fld>
            <a:endParaRPr lang="en-US"/>
          </a:p>
        </p:txBody>
      </p:sp>
    </p:spTree>
    <p:extLst>
      <p:ext uri="{BB962C8B-B14F-4D97-AF65-F5344CB8AC3E}">
        <p14:creationId xmlns:p14="http://schemas.microsoft.com/office/powerpoint/2010/main" val="24621000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 &lt;/script&gt;</a:t>
            </a:r>
          </a:p>
          <a:p>
            <a:r>
              <a:rPr lang="en-US" dirty="0" smtClean="0"/>
              <a:t>;</a:t>
            </a:r>
          </a:p>
          <a:p>
            <a:r>
              <a:rPr lang="en-US" dirty="0" smtClean="0"/>
              <a:t>//comments</a:t>
            </a:r>
          </a:p>
          <a:p>
            <a:r>
              <a:rPr lang="en-US" dirty="0" smtClean="0"/>
              <a:t>“string”</a:t>
            </a:r>
            <a:endParaRPr lang="en-US" dirty="0"/>
          </a:p>
        </p:txBody>
      </p:sp>
      <p:sp>
        <p:nvSpPr>
          <p:cNvPr id="4" name="Slide Number Placeholder 3"/>
          <p:cNvSpPr>
            <a:spLocks noGrp="1"/>
          </p:cNvSpPr>
          <p:nvPr>
            <p:ph type="sldNum" sz="quarter" idx="10"/>
          </p:nvPr>
        </p:nvSpPr>
        <p:spPr/>
        <p:txBody>
          <a:bodyPr/>
          <a:lstStyle/>
          <a:p>
            <a:fld id="{8C5099C7-2596-B34A-A784-9CC68B897F85}" type="slidenum">
              <a:rPr lang="en-US" smtClean="0"/>
              <a:t>4</a:t>
            </a:fld>
            <a:endParaRPr lang="en-US"/>
          </a:p>
        </p:txBody>
      </p:sp>
    </p:spTree>
    <p:extLst>
      <p:ext uri="{BB962C8B-B14F-4D97-AF65-F5344CB8AC3E}">
        <p14:creationId xmlns:p14="http://schemas.microsoft.com/office/powerpoint/2010/main" val="172615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sl.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Programming</a:t>
            </a:r>
            <a:endParaRPr lang="en-US" dirty="0"/>
          </a:p>
        </p:txBody>
      </p:sp>
      <p:sp>
        <p:nvSpPr>
          <p:cNvPr id="3" name="Subtitle 2"/>
          <p:cNvSpPr>
            <a:spLocks noGrp="1"/>
          </p:cNvSpPr>
          <p:nvPr>
            <p:ph type="subTitle" idx="1"/>
          </p:nvPr>
        </p:nvSpPr>
        <p:spPr/>
        <p:txBody>
          <a:bodyPr/>
          <a:lstStyle/>
          <a:p>
            <a:r>
              <a:rPr lang="en-US" dirty="0" smtClean="0"/>
              <a:t>Class 3, 6 September 2016</a:t>
            </a:r>
          </a:p>
          <a:p>
            <a:r>
              <a:rPr lang="en-US" dirty="0" smtClean="0"/>
              <a:t>Livia Santos</a:t>
            </a:r>
            <a:endParaRPr lang="en-US" dirty="0"/>
          </a:p>
        </p:txBody>
      </p:sp>
    </p:spTree>
    <p:extLst>
      <p:ext uri="{BB962C8B-B14F-4D97-AF65-F5344CB8AC3E}">
        <p14:creationId xmlns:p14="http://schemas.microsoft.com/office/powerpoint/2010/main" val="163559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36316"/>
            <a:ext cx="3929039" cy="1143000"/>
          </a:xfrm>
        </p:spPr>
        <p:txBody>
          <a:bodyPr>
            <a:noAutofit/>
          </a:bodyPr>
          <a:lstStyle/>
          <a:p>
            <a:r>
              <a:rPr lang="en-US" sz="5400" dirty="0" smtClean="0">
                <a:solidFill>
                  <a:srgbClr val="FF5DAA"/>
                </a:solidFill>
              </a:rPr>
              <a:t>FLOWCHART</a:t>
            </a:r>
            <a:endParaRPr lang="en-US" sz="5400" dirty="0">
              <a:solidFill>
                <a:srgbClr val="FF5DAA"/>
              </a:solidFill>
            </a:endParaRPr>
          </a:p>
        </p:txBody>
      </p:sp>
      <p:pic>
        <p:nvPicPr>
          <p:cNvPr id="5" name="Picture 4"/>
          <p:cNvPicPr>
            <a:picLocks noChangeAspect="1"/>
          </p:cNvPicPr>
          <p:nvPr/>
        </p:nvPicPr>
        <p:blipFill>
          <a:blip r:embed="rId2"/>
          <a:stretch>
            <a:fillRect/>
          </a:stretch>
        </p:blipFill>
        <p:spPr>
          <a:xfrm>
            <a:off x="5281718" y="0"/>
            <a:ext cx="3540237" cy="6858000"/>
          </a:xfrm>
          <a:prstGeom prst="rect">
            <a:avLst/>
          </a:prstGeom>
        </p:spPr>
      </p:pic>
    </p:spTree>
    <p:extLst>
      <p:ext uri="{BB962C8B-B14F-4D97-AF65-F5344CB8AC3E}">
        <p14:creationId xmlns:p14="http://schemas.microsoft.com/office/powerpoint/2010/main" val="7732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Task01– Saying Hello</a:t>
            </a:r>
            <a:endParaRPr lang="en-US" dirty="0"/>
          </a:p>
        </p:txBody>
      </p:sp>
      <p:sp>
        <p:nvSpPr>
          <p:cNvPr id="8" name="Content Placeholder 7"/>
          <p:cNvSpPr>
            <a:spLocks noGrp="1"/>
          </p:cNvSpPr>
          <p:nvPr>
            <p:ph idx="1"/>
          </p:nvPr>
        </p:nvSpPr>
        <p:spPr>
          <a:xfrm>
            <a:off x="0" y="1600200"/>
            <a:ext cx="9144000" cy="953137"/>
          </a:xfrm>
        </p:spPr>
        <p:txBody>
          <a:bodyPr>
            <a:normAutofit/>
          </a:bodyPr>
          <a:lstStyle/>
          <a:p>
            <a:pPr marL="0" indent="0">
              <a:buNone/>
            </a:pPr>
            <a:r>
              <a:rPr lang="en-US" sz="2400" dirty="0" smtClean="0"/>
              <a:t>Create a program called Task01-SayingHello.html that prompts for your name and prints a greeting using your name.</a:t>
            </a:r>
            <a:endParaRPr lang="en-US" sz="2400" dirty="0"/>
          </a:p>
        </p:txBody>
      </p:sp>
      <p:pic>
        <p:nvPicPr>
          <p:cNvPr id="9" name="Picture 8"/>
          <p:cNvPicPr>
            <a:picLocks noChangeAspect="1"/>
          </p:cNvPicPr>
          <p:nvPr/>
        </p:nvPicPr>
        <p:blipFill>
          <a:blip r:embed="rId2"/>
          <a:stretch>
            <a:fillRect/>
          </a:stretch>
        </p:blipFill>
        <p:spPr>
          <a:xfrm>
            <a:off x="0" y="2400300"/>
            <a:ext cx="9144000" cy="2039007"/>
          </a:xfrm>
          <a:prstGeom prst="rect">
            <a:avLst/>
          </a:prstGeom>
        </p:spPr>
      </p:pic>
      <p:sp>
        <p:nvSpPr>
          <p:cNvPr id="10" name="TextBox 9"/>
          <p:cNvSpPr txBox="1"/>
          <p:nvPr/>
        </p:nvSpPr>
        <p:spPr>
          <a:xfrm>
            <a:off x="429617" y="5451437"/>
            <a:ext cx="8296462" cy="584776"/>
          </a:xfrm>
          <a:prstGeom prst="rect">
            <a:avLst/>
          </a:prstGeom>
          <a:noFill/>
        </p:spPr>
        <p:txBody>
          <a:bodyPr wrap="none" rtlCol="0">
            <a:spAutoFit/>
          </a:bodyPr>
          <a:lstStyle/>
          <a:p>
            <a:r>
              <a:rPr lang="en-US" sz="3200" dirty="0" smtClean="0">
                <a:solidFill>
                  <a:srgbClr val="FF5DAA"/>
                </a:solidFill>
              </a:rPr>
              <a:t>With your partner, write the algorithm in English</a:t>
            </a:r>
            <a:endParaRPr lang="en-US" sz="3200" dirty="0">
              <a:solidFill>
                <a:srgbClr val="FF5DAA"/>
              </a:solidFill>
            </a:endParaRPr>
          </a:p>
        </p:txBody>
      </p:sp>
    </p:spTree>
    <p:extLst>
      <p:ext uri="{BB962C8B-B14F-4D97-AF65-F5344CB8AC3E}">
        <p14:creationId xmlns:p14="http://schemas.microsoft.com/office/powerpoint/2010/main" val="114327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With your partner, write the algorithm in English</a:t>
            </a:r>
            <a:endParaRPr lang="en-US" sz="3200" dirty="0"/>
          </a:p>
        </p:txBody>
      </p:sp>
      <p:sp>
        <p:nvSpPr>
          <p:cNvPr id="3" name="Content Placeholder 2"/>
          <p:cNvSpPr>
            <a:spLocks noGrp="1"/>
          </p:cNvSpPr>
          <p:nvPr>
            <p:ph idx="1"/>
          </p:nvPr>
        </p:nvSpPr>
        <p:spPr/>
        <p:txBody>
          <a:bodyPr/>
          <a:lstStyle/>
          <a:p>
            <a:pPr marL="514350" indent="-514350">
              <a:buAutoNum type="arabicPeriod"/>
            </a:pPr>
            <a:r>
              <a:rPr lang="en-US" dirty="0" smtClean="0"/>
              <a:t>Prompt the user for his or her name.</a:t>
            </a:r>
          </a:p>
          <a:p>
            <a:pPr marL="514350" indent="-514350">
              <a:buAutoNum type="arabicPeriod"/>
            </a:pPr>
            <a:r>
              <a:rPr lang="en-US" dirty="0" smtClean="0"/>
              <a:t>Display the message</a:t>
            </a:r>
            <a:endParaRPr lang="en-US" dirty="0"/>
          </a:p>
        </p:txBody>
      </p:sp>
    </p:spTree>
    <p:extLst>
      <p:ext uri="{BB962C8B-B14F-4D97-AF65-F5344CB8AC3E}">
        <p14:creationId xmlns:p14="http://schemas.microsoft.com/office/powerpoint/2010/main" val="4039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Algorithm/Pseudo-code</a:t>
            </a:r>
            <a:endParaRPr lang="en-US" dirty="0"/>
          </a:p>
        </p:txBody>
      </p:sp>
      <p:sp>
        <p:nvSpPr>
          <p:cNvPr id="3" name="Content Placeholder 2"/>
          <p:cNvSpPr>
            <a:spLocks noGrp="1"/>
          </p:cNvSpPr>
          <p:nvPr>
            <p:ph idx="1"/>
          </p:nvPr>
        </p:nvSpPr>
        <p:spPr>
          <a:xfrm>
            <a:off x="457200" y="1600201"/>
            <a:ext cx="8229600" cy="3166028"/>
          </a:xfrm>
        </p:spPr>
        <p:txBody>
          <a:bodyPr/>
          <a:lstStyle/>
          <a:p>
            <a:pPr marL="514350" indent="-514350">
              <a:buAutoNum type="arabicPeriod"/>
            </a:pPr>
            <a:r>
              <a:rPr lang="en-US" dirty="0" smtClean="0"/>
              <a:t>Prompt the user for his or her name.</a:t>
            </a:r>
          </a:p>
          <a:p>
            <a:pPr marL="0" indent="0">
              <a:buNone/>
            </a:pPr>
            <a:r>
              <a:rPr lang="en-US" dirty="0" smtClean="0"/>
              <a:t>1a. Remember the user’s name</a:t>
            </a:r>
          </a:p>
          <a:p>
            <a:pPr marL="0" indent="0">
              <a:buNone/>
            </a:pPr>
            <a:r>
              <a:rPr lang="en-US" dirty="0" smtClean="0"/>
              <a:t>1b. Construct the message with the user name and save it.</a:t>
            </a:r>
          </a:p>
          <a:p>
            <a:pPr marL="0" indent="0">
              <a:buNone/>
            </a:pPr>
            <a:r>
              <a:rPr lang="en-US" dirty="0" smtClean="0"/>
              <a:t>2. Display the message</a:t>
            </a:r>
            <a:endParaRPr lang="en-US" dirty="0"/>
          </a:p>
        </p:txBody>
      </p:sp>
      <p:sp>
        <p:nvSpPr>
          <p:cNvPr id="4" name="TextBox 3"/>
          <p:cNvSpPr txBox="1"/>
          <p:nvPr/>
        </p:nvSpPr>
        <p:spPr>
          <a:xfrm>
            <a:off x="1217673" y="5281618"/>
            <a:ext cx="6998731" cy="646331"/>
          </a:xfrm>
          <a:prstGeom prst="rect">
            <a:avLst/>
          </a:prstGeom>
          <a:noFill/>
        </p:spPr>
        <p:txBody>
          <a:bodyPr wrap="none" rtlCol="0">
            <a:spAutoFit/>
          </a:bodyPr>
          <a:lstStyle/>
          <a:p>
            <a:r>
              <a:rPr lang="en-US" sz="3600" dirty="0" smtClean="0">
                <a:solidFill>
                  <a:srgbClr val="FF5DAA"/>
                </a:solidFill>
              </a:rPr>
              <a:t>With your partner, write a flowchart</a:t>
            </a:r>
            <a:endParaRPr lang="en-US" sz="3600" dirty="0">
              <a:solidFill>
                <a:srgbClr val="FF5DAA"/>
              </a:solidFill>
            </a:endParaRPr>
          </a:p>
        </p:txBody>
      </p:sp>
    </p:spTree>
    <p:extLst>
      <p:ext uri="{BB962C8B-B14F-4D97-AF65-F5344CB8AC3E}">
        <p14:creationId xmlns:p14="http://schemas.microsoft.com/office/powerpoint/2010/main" val="346128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675464"/>
            <a:ext cx="9144000" cy="5655325"/>
          </a:xfrm>
          <a:prstGeom prst="rect">
            <a:avLst/>
          </a:prstGeom>
        </p:spPr>
      </p:pic>
    </p:spTree>
    <p:extLst>
      <p:ext uri="{BB962C8B-B14F-4D97-AF65-F5344CB8AC3E}">
        <p14:creationId xmlns:p14="http://schemas.microsoft.com/office/powerpoint/2010/main" val="257567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81100"/>
            <a:ext cx="9144000" cy="4471947"/>
          </a:xfrm>
          <a:prstGeom prst="rect">
            <a:avLst/>
          </a:prstGeom>
        </p:spPr>
      </p:pic>
    </p:spTree>
    <p:extLst>
      <p:ext uri="{BB962C8B-B14F-4D97-AF65-F5344CB8AC3E}">
        <p14:creationId xmlns:p14="http://schemas.microsoft.com/office/powerpoint/2010/main" val="206871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30200"/>
            <a:ext cx="9144000" cy="6197600"/>
          </a:xfrm>
          <a:prstGeom prst="rect">
            <a:avLst/>
          </a:prstGeom>
        </p:spPr>
      </p:pic>
    </p:spTree>
    <p:extLst>
      <p:ext uri="{BB962C8B-B14F-4D97-AF65-F5344CB8AC3E}">
        <p14:creationId xmlns:p14="http://schemas.microsoft.com/office/powerpoint/2010/main" val="288655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93" y="660400"/>
            <a:ext cx="9144000" cy="5519273"/>
          </a:xfrm>
          <a:prstGeom prst="rect">
            <a:avLst/>
          </a:prstGeom>
        </p:spPr>
      </p:pic>
    </p:spTree>
    <p:extLst>
      <p:ext uri="{BB962C8B-B14F-4D97-AF65-F5344CB8AC3E}">
        <p14:creationId xmlns:p14="http://schemas.microsoft.com/office/powerpoint/2010/main" val="129677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9600"/>
            <a:ext cx="9144000" cy="5634356"/>
          </a:xfrm>
          <a:prstGeom prst="rect">
            <a:avLst/>
          </a:prstGeom>
        </p:spPr>
      </p:pic>
    </p:spTree>
    <p:extLst>
      <p:ext uri="{BB962C8B-B14F-4D97-AF65-F5344CB8AC3E}">
        <p14:creationId xmlns:p14="http://schemas.microsoft.com/office/powerpoint/2010/main" val="2538594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5890" y="2815218"/>
            <a:ext cx="8315097" cy="1077218"/>
          </a:xfrm>
          <a:prstGeom prst="rect">
            <a:avLst/>
          </a:prstGeom>
          <a:noFill/>
        </p:spPr>
        <p:txBody>
          <a:bodyPr wrap="none" rtlCol="0">
            <a:spAutoFit/>
          </a:bodyPr>
          <a:lstStyle/>
          <a:p>
            <a:pPr marL="342900" indent="-342900">
              <a:buAutoNum type="arabicPeriod"/>
            </a:pPr>
            <a:r>
              <a:rPr lang="en-US" sz="3200" dirty="0" smtClean="0">
                <a:solidFill>
                  <a:srgbClr val="FF5DAA"/>
                </a:solidFill>
              </a:rPr>
              <a:t>Read Task02-CountingNumberOfCharacters.</a:t>
            </a:r>
          </a:p>
          <a:p>
            <a:pPr marL="342900" indent="-342900">
              <a:buAutoNum type="arabicPeriod"/>
            </a:pPr>
            <a:r>
              <a:rPr lang="en-US" sz="3200" dirty="0" smtClean="0">
                <a:solidFill>
                  <a:srgbClr val="FF5DAA"/>
                </a:solidFill>
              </a:rPr>
              <a:t>Write an algorithm (pseudo-code or flowchart)</a:t>
            </a:r>
            <a:endParaRPr lang="en-US" sz="3200" dirty="0">
              <a:solidFill>
                <a:srgbClr val="FF5DAA"/>
              </a:solidFill>
            </a:endParaRPr>
          </a:p>
        </p:txBody>
      </p:sp>
    </p:spTree>
    <p:extLst>
      <p:ext uri="{BB962C8B-B14F-4D97-AF65-F5344CB8AC3E}">
        <p14:creationId xmlns:p14="http://schemas.microsoft.com/office/powerpoint/2010/main" val="265856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344756" cy="615420"/>
          </a:xfrm>
        </p:spPr>
        <p:txBody>
          <a:bodyPr>
            <a:normAutofit fontScale="90000"/>
          </a:bodyPr>
          <a:lstStyle/>
          <a:p>
            <a:r>
              <a:rPr lang="en-US" dirty="0" smtClean="0"/>
              <a:t>Goals:</a:t>
            </a:r>
            <a:endParaRPr lang="en-US" dirty="0"/>
          </a:p>
        </p:txBody>
      </p:sp>
      <p:sp>
        <p:nvSpPr>
          <p:cNvPr id="3" name="Content Placeholder 2"/>
          <p:cNvSpPr>
            <a:spLocks noGrp="1"/>
          </p:cNvSpPr>
          <p:nvPr>
            <p:ph idx="1"/>
          </p:nvPr>
        </p:nvSpPr>
        <p:spPr>
          <a:xfrm>
            <a:off x="0" y="615421"/>
            <a:ext cx="9144000" cy="2042668"/>
          </a:xfrm>
        </p:spPr>
        <p:txBody>
          <a:bodyPr>
            <a:normAutofit fontScale="85000" lnSpcReduction="20000"/>
          </a:bodyPr>
          <a:lstStyle/>
          <a:p>
            <a:pPr marL="0" indent="0">
              <a:buNone/>
            </a:pPr>
            <a:r>
              <a:rPr lang="en-US" b="1" dirty="0" smtClean="0"/>
              <a:t>Goal 1: </a:t>
            </a:r>
            <a:r>
              <a:rPr lang="en-US" dirty="0" smtClean="0"/>
              <a:t>You will know how to write and execute a simple JavaScript program.</a:t>
            </a:r>
          </a:p>
          <a:p>
            <a:pPr marL="0" indent="0">
              <a:buNone/>
            </a:pPr>
            <a:r>
              <a:rPr lang="en-US" b="1" dirty="0" smtClean="0"/>
              <a:t>Goal 2: </a:t>
            </a:r>
            <a:r>
              <a:rPr lang="en-US" dirty="0" smtClean="0"/>
              <a:t>You will understand what an algorithm is.</a:t>
            </a:r>
          </a:p>
          <a:p>
            <a:pPr marL="0" indent="0">
              <a:buNone/>
            </a:pPr>
            <a:r>
              <a:rPr lang="en-US" b="1" dirty="0" smtClean="0"/>
              <a:t>Goal 3: </a:t>
            </a:r>
            <a:r>
              <a:rPr lang="en-US" dirty="0" smtClean="0"/>
              <a:t>You will know how to approach a programming task with others and on your own.</a:t>
            </a:r>
          </a:p>
          <a:p>
            <a:pPr marL="0" indent="0">
              <a:buNone/>
            </a:pPr>
            <a:endParaRPr lang="en-US" b="1" dirty="0"/>
          </a:p>
        </p:txBody>
      </p:sp>
      <p:sp>
        <p:nvSpPr>
          <p:cNvPr id="4" name="Rectangle 3"/>
          <p:cNvSpPr/>
          <p:nvPr/>
        </p:nvSpPr>
        <p:spPr>
          <a:xfrm>
            <a:off x="58756" y="2686289"/>
            <a:ext cx="4458416" cy="3970318"/>
          </a:xfrm>
          <a:prstGeom prst="rect">
            <a:avLst/>
          </a:prstGeom>
        </p:spPr>
        <p:txBody>
          <a:bodyPr wrap="square">
            <a:spAutoFit/>
          </a:bodyPr>
          <a:lstStyle/>
          <a:p>
            <a:r>
              <a:rPr lang="en-US" sz="2800" b="1" dirty="0"/>
              <a:t>Vocabulary:</a:t>
            </a:r>
          </a:p>
          <a:p>
            <a:r>
              <a:rPr lang="en-US" sz="2800" dirty="0"/>
              <a:t>Algorithm</a:t>
            </a:r>
            <a:br>
              <a:rPr lang="en-US" sz="2800" dirty="0"/>
            </a:br>
            <a:r>
              <a:rPr lang="en-US" sz="2800" dirty="0"/>
              <a:t>Flowchart</a:t>
            </a:r>
            <a:br>
              <a:rPr lang="en-US" sz="2800" dirty="0"/>
            </a:br>
            <a:r>
              <a:rPr lang="en-US" sz="2800" dirty="0"/>
              <a:t>Function</a:t>
            </a:r>
            <a:br>
              <a:rPr lang="en-US" sz="2800" dirty="0"/>
            </a:br>
            <a:r>
              <a:rPr lang="en-US" sz="2800" dirty="0"/>
              <a:t>Variable</a:t>
            </a:r>
            <a:br>
              <a:rPr lang="en-US" sz="2800" dirty="0"/>
            </a:br>
            <a:r>
              <a:rPr lang="en-US" sz="2800" dirty="0"/>
              <a:t>String</a:t>
            </a:r>
            <a:br>
              <a:rPr lang="en-US" sz="2800" dirty="0"/>
            </a:br>
            <a:r>
              <a:rPr lang="en-US" sz="2800" dirty="0"/>
              <a:t>Comment</a:t>
            </a:r>
            <a:br>
              <a:rPr lang="en-US" sz="2800" dirty="0"/>
            </a:br>
            <a:r>
              <a:rPr lang="en-US" sz="2800" dirty="0"/>
              <a:t>Concatenation</a:t>
            </a:r>
            <a:br>
              <a:rPr lang="en-US" sz="2800" dirty="0"/>
            </a:br>
            <a:r>
              <a:rPr lang="en-US" sz="2800" dirty="0"/>
              <a:t>Escape Character</a:t>
            </a:r>
          </a:p>
        </p:txBody>
      </p:sp>
      <p:sp>
        <p:nvSpPr>
          <p:cNvPr id="5" name="Rectangle 4"/>
          <p:cNvSpPr/>
          <p:nvPr/>
        </p:nvSpPr>
        <p:spPr>
          <a:xfrm>
            <a:off x="4883783" y="2891065"/>
            <a:ext cx="4111281" cy="3539431"/>
          </a:xfrm>
          <a:prstGeom prst="rect">
            <a:avLst/>
          </a:prstGeom>
        </p:spPr>
        <p:txBody>
          <a:bodyPr wrap="square">
            <a:spAutoFit/>
          </a:bodyPr>
          <a:lstStyle/>
          <a:p>
            <a:r>
              <a:rPr lang="en-US" sz="2800" b="1" dirty="0" smtClean="0"/>
              <a:t>Code:</a:t>
            </a:r>
            <a:endParaRPr lang="en-US" sz="2800" b="1" dirty="0"/>
          </a:p>
          <a:p>
            <a:r>
              <a:rPr lang="en-US" sz="2800" dirty="0" smtClean="0">
                <a:latin typeface="Courier New"/>
                <a:cs typeface="Courier New"/>
              </a:rPr>
              <a:t>alert(string)</a:t>
            </a:r>
          </a:p>
          <a:p>
            <a:r>
              <a:rPr lang="en-US" sz="2800" dirty="0" smtClean="0">
                <a:latin typeface="Courier New"/>
                <a:cs typeface="Courier New"/>
              </a:rPr>
              <a:t>prompt(string)</a:t>
            </a:r>
          </a:p>
          <a:p>
            <a:r>
              <a:rPr lang="en-US" sz="2800" dirty="0" err="1" smtClean="0">
                <a:latin typeface="Courier New"/>
                <a:cs typeface="Courier New"/>
              </a:rPr>
              <a:t>var</a:t>
            </a:r>
            <a:endParaRPr lang="en-US" sz="2800" dirty="0" smtClean="0">
              <a:latin typeface="Courier New"/>
              <a:cs typeface="Courier New"/>
            </a:endParaRPr>
          </a:p>
          <a:p>
            <a:r>
              <a:rPr lang="en-US" sz="2800" dirty="0" smtClean="0">
                <a:latin typeface="Courier New"/>
                <a:cs typeface="Courier New"/>
              </a:rPr>
              <a:t>//Comment</a:t>
            </a:r>
          </a:p>
          <a:p>
            <a:r>
              <a:rPr lang="en-US" sz="2800" dirty="0" err="1" smtClean="0">
                <a:latin typeface="Courier New"/>
                <a:cs typeface="Courier New"/>
              </a:rPr>
              <a:t>string.length</a:t>
            </a:r>
            <a:endParaRPr lang="en-US" sz="2800" dirty="0" smtClean="0">
              <a:latin typeface="Courier New"/>
              <a:cs typeface="Courier New"/>
            </a:endParaRPr>
          </a:p>
          <a:p>
            <a:r>
              <a:rPr lang="en-US" sz="2800" dirty="0" smtClean="0">
                <a:latin typeface="Courier New"/>
                <a:cs typeface="Courier New"/>
              </a:rPr>
              <a:t>\”</a:t>
            </a:r>
          </a:p>
          <a:p>
            <a:r>
              <a:rPr lang="en-US" sz="2800" dirty="0" smtClean="0">
                <a:latin typeface="Courier New"/>
                <a:cs typeface="Courier New"/>
              </a:rPr>
              <a:t>\n</a:t>
            </a:r>
            <a:endParaRPr lang="en-US" sz="2800" dirty="0">
              <a:latin typeface="Courier New"/>
              <a:cs typeface="Courier New"/>
            </a:endParaRPr>
          </a:p>
        </p:txBody>
      </p:sp>
    </p:spTree>
    <p:extLst>
      <p:ext uri="{BB962C8B-B14F-4D97-AF65-F5344CB8AC3E}">
        <p14:creationId xmlns:p14="http://schemas.microsoft.com/office/powerpoint/2010/main" val="3724949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08000"/>
            <a:ext cx="9144000" cy="5827848"/>
          </a:xfrm>
          <a:prstGeom prst="rect">
            <a:avLst/>
          </a:prstGeom>
        </p:spPr>
      </p:pic>
    </p:spTree>
    <p:extLst>
      <p:ext uri="{BB962C8B-B14F-4D97-AF65-F5344CB8AC3E}">
        <p14:creationId xmlns:p14="http://schemas.microsoft.com/office/powerpoint/2010/main" val="415494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12800"/>
            <a:ext cx="9144000" cy="5212607"/>
          </a:xfrm>
          <a:prstGeom prst="rect">
            <a:avLst/>
          </a:prstGeom>
        </p:spPr>
      </p:pic>
    </p:spTree>
    <p:extLst>
      <p:ext uri="{BB962C8B-B14F-4D97-AF65-F5344CB8AC3E}">
        <p14:creationId xmlns:p14="http://schemas.microsoft.com/office/powerpoint/2010/main" val="221430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344756" cy="615420"/>
          </a:xfrm>
        </p:spPr>
        <p:txBody>
          <a:bodyPr>
            <a:normAutofit fontScale="90000"/>
          </a:bodyPr>
          <a:lstStyle/>
          <a:p>
            <a:r>
              <a:rPr lang="en-US" dirty="0" smtClean="0"/>
              <a:t>Goals:</a:t>
            </a:r>
            <a:endParaRPr lang="en-US" dirty="0"/>
          </a:p>
        </p:txBody>
      </p:sp>
      <p:sp>
        <p:nvSpPr>
          <p:cNvPr id="3" name="Content Placeholder 2"/>
          <p:cNvSpPr>
            <a:spLocks noGrp="1"/>
          </p:cNvSpPr>
          <p:nvPr>
            <p:ph idx="1"/>
          </p:nvPr>
        </p:nvSpPr>
        <p:spPr>
          <a:xfrm>
            <a:off x="0" y="615421"/>
            <a:ext cx="9144000" cy="2042668"/>
          </a:xfrm>
        </p:spPr>
        <p:txBody>
          <a:bodyPr>
            <a:normAutofit fontScale="85000" lnSpcReduction="20000"/>
          </a:bodyPr>
          <a:lstStyle/>
          <a:p>
            <a:pPr marL="0" indent="0">
              <a:buNone/>
            </a:pPr>
            <a:r>
              <a:rPr lang="en-US" b="1" dirty="0" smtClean="0"/>
              <a:t>Goal 1: </a:t>
            </a:r>
            <a:r>
              <a:rPr lang="en-US" dirty="0" smtClean="0"/>
              <a:t>You will know how to write and execute a simple JavaScript program.</a:t>
            </a:r>
          </a:p>
          <a:p>
            <a:pPr marL="0" indent="0">
              <a:buNone/>
            </a:pPr>
            <a:r>
              <a:rPr lang="en-US" b="1" dirty="0" smtClean="0"/>
              <a:t>Goal 2: </a:t>
            </a:r>
            <a:r>
              <a:rPr lang="en-US" dirty="0" smtClean="0"/>
              <a:t>You will understand what an algorithm is.</a:t>
            </a:r>
          </a:p>
          <a:p>
            <a:pPr marL="0" indent="0">
              <a:buNone/>
            </a:pPr>
            <a:r>
              <a:rPr lang="en-US" b="1" dirty="0" smtClean="0"/>
              <a:t>Goal 3: </a:t>
            </a:r>
            <a:r>
              <a:rPr lang="en-US" dirty="0" smtClean="0"/>
              <a:t>You will know how to approach a programming task with others and on your own.</a:t>
            </a:r>
          </a:p>
          <a:p>
            <a:pPr marL="0" indent="0">
              <a:buNone/>
            </a:pPr>
            <a:endParaRPr lang="en-US" b="1" dirty="0"/>
          </a:p>
        </p:txBody>
      </p:sp>
      <p:sp>
        <p:nvSpPr>
          <p:cNvPr id="4" name="Rectangle 3"/>
          <p:cNvSpPr/>
          <p:nvPr/>
        </p:nvSpPr>
        <p:spPr>
          <a:xfrm>
            <a:off x="58756" y="2686289"/>
            <a:ext cx="4458416" cy="3970318"/>
          </a:xfrm>
          <a:prstGeom prst="rect">
            <a:avLst/>
          </a:prstGeom>
        </p:spPr>
        <p:txBody>
          <a:bodyPr wrap="square">
            <a:spAutoFit/>
          </a:bodyPr>
          <a:lstStyle/>
          <a:p>
            <a:r>
              <a:rPr lang="en-US" sz="2800" b="1" dirty="0"/>
              <a:t>Vocabulary:</a:t>
            </a:r>
          </a:p>
          <a:p>
            <a:r>
              <a:rPr lang="en-US" sz="2800" dirty="0"/>
              <a:t>Algorithm</a:t>
            </a:r>
            <a:br>
              <a:rPr lang="en-US" sz="2800" dirty="0"/>
            </a:br>
            <a:r>
              <a:rPr lang="en-US" sz="2800" dirty="0"/>
              <a:t>Flowchart</a:t>
            </a:r>
            <a:br>
              <a:rPr lang="en-US" sz="2800" dirty="0"/>
            </a:br>
            <a:r>
              <a:rPr lang="en-US" sz="2800" dirty="0"/>
              <a:t>Function</a:t>
            </a:r>
            <a:br>
              <a:rPr lang="en-US" sz="2800" dirty="0"/>
            </a:br>
            <a:r>
              <a:rPr lang="en-US" sz="2800" dirty="0"/>
              <a:t>Variable</a:t>
            </a:r>
            <a:br>
              <a:rPr lang="en-US" sz="2800" dirty="0"/>
            </a:br>
            <a:r>
              <a:rPr lang="en-US" sz="2800" dirty="0"/>
              <a:t>String</a:t>
            </a:r>
            <a:br>
              <a:rPr lang="en-US" sz="2800" dirty="0"/>
            </a:br>
            <a:r>
              <a:rPr lang="en-US" sz="2800" dirty="0"/>
              <a:t>Comment</a:t>
            </a:r>
            <a:br>
              <a:rPr lang="en-US" sz="2800" dirty="0"/>
            </a:br>
            <a:r>
              <a:rPr lang="en-US" sz="2800" dirty="0"/>
              <a:t>Concatenation</a:t>
            </a:r>
            <a:br>
              <a:rPr lang="en-US" sz="2800" dirty="0"/>
            </a:br>
            <a:r>
              <a:rPr lang="en-US" sz="2800" dirty="0"/>
              <a:t>Escape Character</a:t>
            </a:r>
          </a:p>
        </p:txBody>
      </p:sp>
      <p:sp>
        <p:nvSpPr>
          <p:cNvPr id="5" name="Rectangle 4"/>
          <p:cNvSpPr/>
          <p:nvPr/>
        </p:nvSpPr>
        <p:spPr>
          <a:xfrm>
            <a:off x="4883783" y="2891065"/>
            <a:ext cx="4111281" cy="3539431"/>
          </a:xfrm>
          <a:prstGeom prst="rect">
            <a:avLst/>
          </a:prstGeom>
        </p:spPr>
        <p:txBody>
          <a:bodyPr wrap="square">
            <a:spAutoFit/>
          </a:bodyPr>
          <a:lstStyle/>
          <a:p>
            <a:r>
              <a:rPr lang="en-US" sz="2800" b="1" dirty="0" smtClean="0"/>
              <a:t>Code:</a:t>
            </a:r>
            <a:endParaRPr lang="en-US" sz="2800" b="1" dirty="0"/>
          </a:p>
          <a:p>
            <a:r>
              <a:rPr lang="en-US" sz="2800" dirty="0" smtClean="0">
                <a:latin typeface="Courier New"/>
                <a:cs typeface="Courier New"/>
              </a:rPr>
              <a:t>alert(string)</a:t>
            </a:r>
          </a:p>
          <a:p>
            <a:r>
              <a:rPr lang="en-US" sz="2800" dirty="0" smtClean="0">
                <a:latin typeface="Courier New"/>
                <a:cs typeface="Courier New"/>
              </a:rPr>
              <a:t>prompt(string)</a:t>
            </a:r>
          </a:p>
          <a:p>
            <a:r>
              <a:rPr lang="en-US" sz="2800" dirty="0" err="1" smtClean="0">
                <a:latin typeface="Courier New"/>
                <a:cs typeface="Courier New"/>
              </a:rPr>
              <a:t>var</a:t>
            </a:r>
            <a:endParaRPr lang="en-US" sz="2800" dirty="0" smtClean="0">
              <a:latin typeface="Courier New"/>
              <a:cs typeface="Courier New"/>
            </a:endParaRPr>
          </a:p>
          <a:p>
            <a:r>
              <a:rPr lang="en-US" sz="2800" dirty="0" smtClean="0">
                <a:latin typeface="Courier New"/>
                <a:cs typeface="Courier New"/>
              </a:rPr>
              <a:t>//Comment</a:t>
            </a:r>
          </a:p>
          <a:p>
            <a:r>
              <a:rPr lang="en-US" sz="2800" dirty="0" err="1" smtClean="0">
                <a:latin typeface="Courier New"/>
                <a:cs typeface="Courier New"/>
              </a:rPr>
              <a:t>string.length</a:t>
            </a:r>
            <a:endParaRPr lang="en-US" sz="2800" dirty="0" smtClean="0">
              <a:latin typeface="Courier New"/>
              <a:cs typeface="Courier New"/>
            </a:endParaRPr>
          </a:p>
          <a:p>
            <a:r>
              <a:rPr lang="en-US" sz="2800" dirty="0" smtClean="0">
                <a:latin typeface="Courier New"/>
                <a:cs typeface="Courier New"/>
              </a:rPr>
              <a:t>\”</a:t>
            </a:r>
          </a:p>
          <a:p>
            <a:r>
              <a:rPr lang="en-US" sz="2800" dirty="0" smtClean="0">
                <a:latin typeface="Courier New"/>
                <a:cs typeface="Courier New"/>
              </a:rPr>
              <a:t>\n</a:t>
            </a:r>
            <a:endParaRPr lang="en-US" sz="2800" dirty="0">
              <a:latin typeface="Courier New"/>
              <a:cs typeface="Courier New"/>
            </a:endParaRPr>
          </a:p>
        </p:txBody>
      </p:sp>
    </p:spTree>
    <p:extLst>
      <p:ext uri="{BB962C8B-B14F-4D97-AF65-F5344CB8AC3E}">
        <p14:creationId xmlns:p14="http://schemas.microsoft.com/office/powerpoint/2010/main" val="386935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a:t>
            </a:r>
            <a:r>
              <a:rPr lang="en-US" dirty="0" err="1" smtClean="0"/>
              <a:t>Javascript</a:t>
            </a:r>
            <a:r>
              <a:rPr lang="en-US" dirty="0" smtClean="0"/>
              <a:t> program?</a:t>
            </a:r>
            <a:endParaRPr lang="en-US" dirty="0"/>
          </a:p>
        </p:txBody>
      </p:sp>
      <p:sp>
        <p:nvSpPr>
          <p:cNvPr id="3" name="Content Placeholder 2"/>
          <p:cNvSpPr>
            <a:spLocks noGrp="1"/>
          </p:cNvSpPr>
          <p:nvPr>
            <p:ph idx="1"/>
          </p:nvPr>
        </p:nvSpPr>
        <p:spPr/>
        <p:txBody>
          <a:bodyPr/>
          <a:lstStyle/>
          <a:p>
            <a:pPr marL="0" indent="0">
              <a:buNone/>
            </a:pPr>
            <a:r>
              <a:rPr lang="en-US" dirty="0" smtClean="0"/>
              <a:t>Look at </a:t>
            </a:r>
            <a:r>
              <a:rPr lang="en-US" dirty="0" err="1" smtClean="0"/>
              <a:t>Weather.html</a:t>
            </a:r>
            <a:endParaRPr lang="en-US" dirty="0" smtClean="0"/>
          </a:p>
          <a:p>
            <a:pPr lvl="1"/>
            <a:r>
              <a:rPr lang="en-US" dirty="0" smtClean="0"/>
              <a:t>What looks familiar?</a:t>
            </a:r>
          </a:p>
          <a:p>
            <a:pPr lvl="1"/>
            <a:r>
              <a:rPr lang="en-US" dirty="0" smtClean="0"/>
              <a:t>What looks strange?</a:t>
            </a:r>
            <a:endParaRPr lang="en-US" dirty="0"/>
          </a:p>
        </p:txBody>
      </p:sp>
    </p:spTree>
    <p:extLst>
      <p:ext uri="{BB962C8B-B14F-4D97-AF65-F5344CB8AC3E}">
        <p14:creationId xmlns:p14="http://schemas.microsoft.com/office/powerpoint/2010/main" val="97529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JavaScript program?</a:t>
            </a:r>
            <a:endParaRPr lang="en-US" dirty="0"/>
          </a:p>
        </p:txBody>
      </p:sp>
      <p:sp>
        <p:nvSpPr>
          <p:cNvPr id="3" name="Content Placeholder 2"/>
          <p:cNvSpPr>
            <a:spLocks noGrp="1"/>
          </p:cNvSpPr>
          <p:nvPr>
            <p:ph idx="1"/>
          </p:nvPr>
        </p:nvSpPr>
        <p:spPr/>
        <p:txBody>
          <a:bodyPr/>
          <a:lstStyle/>
          <a:p>
            <a:pPr marL="0" indent="0">
              <a:buNone/>
            </a:pPr>
            <a:r>
              <a:rPr lang="en-US" dirty="0" err="1" smtClean="0"/>
              <a:t>simpleApp.html</a:t>
            </a:r>
            <a:endParaRPr lang="en-US" dirty="0" smtClean="0"/>
          </a:p>
          <a:p>
            <a:pPr lvl="1"/>
            <a:r>
              <a:rPr lang="en-US" dirty="0" smtClean="0"/>
              <a:t>What is common to </a:t>
            </a:r>
            <a:r>
              <a:rPr lang="en-US" dirty="0" err="1" smtClean="0"/>
              <a:t>weather.html</a:t>
            </a:r>
            <a:r>
              <a:rPr lang="en-US" dirty="0" smtClean="0"/>
              <a:t> and </a:t>
            </a:r>
            <a:r>
              <a:rPr lang="en-US" dirty="0" err="1" smtClean="0"/>
              <a:t>simpleApp.html</a:t>
            </a:r>
            <a:r>
              <a:rPr lang="en-US" dirty="0" smtClean="0"/>
              <a:t>?</a:t>
            </a:r>
            <a:endParaRPr lang="en-US" dirty="0"/>
          </a:p>
        </p:txBody>
      </p:sp>
    </p:spTree>
    <p:extLst>
      <p:ext uri="{BB962C8B-B14F-4D97-AF65-F5344CB8AC3E}">
        <p14:creationId xmlns:p14="http://schemas.microsoft.com/office/powerpoint/2010/main" val="320832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your first program!</a:t>
            </a:r>
            <a:endParaRPr lang="en-US" dirty="0"/>
          </a:p>
        </p:txBody>
      </p:sp>
      <p:sp>
        <p:nvSpPr>
          <p:cNvPr id="3" name="Content Placeholder 2"/>
          <p:cNvSpPr>
            <a:spLocks noGrp="1"/>
          </p:cNvSpPr>
          <p:nvPr>
            <p:ph idx="1"/>
          </p:nvPr>
        </p:nvSpPr>
        <p:spPr/>
        <p:txBody>
          <a:bodyPr/>
          <a:lstStyle/>
          <a:p>
            <a:r>
              <a:rPr lang="en-US" dirty="0" smtClean="0"/>
              <a:t>In sublime, open unit1/</a:t>
            </a:r>
            <a:r>
              <a:rPr lang="en-US" dirty="0" err="1" smtClean="0"/>
              <a:t>myFirstApp.html</a:t>
            </a:r>
            <a:endParaRPr lang="en-US" dirty="0" smtClean="0"/>
          </a:p>
          <a:p>
            <a:r>
              <a:rPr lang="en-US" dirty="0" smtClean="0"/>
              <a:t>Write your first program that creates two alert boxes with a joke like:</a:t>
            </a:r>
          </a:p>
          <a:p>
            <a:pPr marL="0" indent="0">
              <a:buNone/>
            </a:pPr>
            <a:r>
              <a:rPr lang="en-US" dirty="0" smtClean="0">
                <a:latin typeface="Courier New"/>
                <a:cs typeface="Courier New"/>
              </a:rPr>
              <a:t>(alert 1) Q: What goes up and down but does not move?</a:t>
            </a:r>
          </a:p>
          <a:p>
            <a:pPr marL="0" indent="0">
              <a:buNone/>
            </a:pPr>
            <a:r>
              <a:rPr lang="en-US" dirty="0" smtClean="0">
                <a:latin typeface="Courier New"/>
                <a:cs typeface="Courier New"/>
              </a:rPr>
              <a:t>(alert 2) A: Stairs</a:t>
            </a:r>
            <a:endParaRPr lang="en-US" dirty="0">
              <a:latin typeface="Courier New"/>
              <a:cs typeface="Courier New"/>
            </a:endParaRPr>
          </a:p>
        </p:txBody>
      </p:sp>
    </p:spTree>
    <p:extLst>
      <p:ext uri="{BB962C8B-B14F-4D97-AF65-F5344CB8AC3E}">
        <p14:creationId xmlns:p14="http://schemas.microsoft.com/office/powerpoint/2010/main" val="250899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 only one computer, give to Pilot 1</a:t>
            </a:r>
          </a:p>
          <a:p>
            <a:r>
              <a:rPr lang="en-US" dirty="0" smtClean="0"/>
              <a:t>Pilot 1: Create an empty template for an app called </a:t>
            </a:r>
            <a:r>
              <a:rPr lang="en-US" dirty="0" err="1" smtClean="0">
                <a:latin typeface="Courier New"/>
                <a:cs typeface="Courier New"/>
              </a:rPr>
              <a:t>redirect.html</a:t>
            </a:r>
            <a:endParaRPr lang="en-US" dirty="0" smtClean="0">
              <a:latin typeface="Courier New"/>
              <a:cs typeface="Courier New"/>
            </a:endParaRPr>
          </a:p>
          <a:p>
            <a:r>
              <a:rPr lang="en-US" dirty="0" smtClean="0"/>
              <a:t>Pilot 2: Make the program tell the user using an alert box that </a:t>
            </a:r>
            <a:r>
              <a:rPr lang="en-US" dirty="0" smtClean="0">
                <a:latin typeface="Courier New"/>
                <a:cs typeface="Courier New"/>
              </a:rPr>
              <a:t>“you are not being redirected to the American School in London website.”</a:t>
            </a:r>
          </a:p>
          <a:p>
            <a:r>
              <a:rPr lang="en-US" dirty="0" smtClean="0"/>
              <a:t>Pilot 3: Open the ASL website using the correct address (</a:t>
            </a:r>
            <a:r>
              <a:rPr lang="en-US" dirty="0" smtClean="0">
                <a:hlinkClick r:id="rId2"/>
              </a:rPr>
              <a:t>http://www.asl.org</a:t>
            </a:r>
            <a:r>
              <a:rPr lang="en-US" dirty="0" smtClean="0"/>
              <a:t>) and the code</a:t>
            </a:r>
          </a:p>
          <a:p>
            <a:pPr marL="0" indent="0">
              <a:buNone/>
            </a:pPr>
            <a:r>
              <a:rPr lang="en-US" dirty="0"/>
              <a:t>	</a:t>
            </a:r>
            <a:r>
              <a:rPr lang="en-US" dirty="0" err="1" smtClean="0">
                <a:latin typeface="Courier New"/>
                <a:cs typeface="Courier New"/>
              </a:rPr>
              <a:t>window.open</a:t>
            </a:r>
            <a:r>
              <a:rPr lang="en-US" dirty="0" smtClean="0">
                <a:latin typeface="Courier New"/>
                <a:cs typeface="Courier New"/>
              </a:rPr>
              <a:t>(“address”);</a:t>
            </a:r>
            <a:endParaRPr lang="en-US" dirty="0">
              <a:latin typeface="Courier New"/>
              <a:cs typeface="Courier New"/>
            </a:endParaRPr>
          </a:p>
        </p:txBody>
      </p:sp>
    </p:spTree>
    <p:extLst>
      <p:ext uri="{BB962C8B-B14F-4D97-AF65-F5344CB8AC3E}">
        <p14:creationId xmlns:p14="http://schemas.microsoft.com/office/powerpoint/2010/main" val="284278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8000" dirty="0" smtClean="0">
                <a:solidFill>
                  <a:srgbClr val="FF5DAA"/>
                </a:solidFill>
              </a:rPr>
              <a:t>Algorithm</a:t>
            </a:r>
            <a:endParaRPr lang="en-US" sz="8000" dirty="0">
              <a:solidFill>
                <a:srgbClr val="FF5DAA"/>
              </a:solidFill>
            </a:endParaRPr>
          </a:p>
        </p:txBody>
      </p:sp>
      <p:sp>
        <p:nvSpPr>
          <p:cNvPr id="5" name="Text Placeholder 4"/>
          <p:cNvSpPr>
            <a:spLocks noGrp="1"/>
          </p:cNvSpPr>
          <p:nvPr>
            <p:ph type="body" idx="1"/>
          </p:nvPr>
        </p:nvSpPr>
        <p:spPr/>
        <p:txBody>
          <a:bodyPr/>
          <a:lstStyle/>
          <a:p>
            <a:r>
              <a:rPr lang="en-US" dirty="0" smtClean="0"/>
              <a:t>A series of finite steps that will solve a problem.</a:t>
            </a:r>
            <a:endParaRPr lang="en-US" dirty="0"/>
          </a:p>
        </p:txBody>
      </p:sp>
    </p:spTree>
    <p:extLst>
      <p:ext uri="{BB962C8B-B14F-4D97-AF65-F5344CB8AC3E}">
        <p14:creationId xmlns:p14="http://schemas.microsoft.com/office/powerpoint/2010/main" val="92858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2403513"/>
            <a:ext cx="7772400" cy="1362075"/>
          </a:xfrm>
        </p:spPr>
        <p:txBody>
          <a:bodyPr/>
          <a:lstStyle/>
          <a:p>
            <a:pPr algn="ctr"/>
            <a:r>
              <a:rPr lang="en-US" dirty="0" smtClean="0"/>
              <a:t>Task: </a:t>
            </a:r>
            <a:r>
              <a:rPr lang="en-US" b="0" dirty="0" smtClean="0"/>
              <a:t>MAKE PANCAKES!</a:t>
            </a:r>
            <a:endParaRPr lang="en-US" dirty="0"/>
          </a:p>
        </p:txBody>
      </p:sp>
    </p:spTree>
    <p:extLst>
      <p:ext uri="{BB962C8B-B14F-4D97-AF65-F5344CB8AC3E}">
        <p14:creationId xmlns:p14="http://schemas.microsoft.com/office/powerpoint/2010/main" val="284194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0" y="117846"/>
            <a:ext cx="6245481" cy="6740154"/>
          </a:xfrm>
        </p:spPr>
        <p:txBody>
          <a:bodyPr>
            <a:normAutofit fontScale="70000" lnSpcReduction="20000"/>
          </a:bodyPr>
          <a:lstStyle/>
          <a:p>
            <a:pPr marL="0" indent="0">
              <a:buNone/>
            </a:pPr>
            <a:r>
              <a:rPr lang="en-US" sz="4400" b="1" dirty="0"/>
              <a:t>Method </a:t>
            </a:r>
            <a:endParaRPr lang="en-US" sz="4400" dirty="0"/>
          </a:p>
          <a:p>
            <a:pPr marL="514350" indent="-514350">
              <a:buFont typeface="+mj-lt"/>
              <a:buAutoNum type="arabicPeriod"/>
            </a:pPr>
            <a:r>
              <a:rPr lang="en-US" dirty="0"/>
              <a:t>Sift the flour, baking powder, salt and caster sugar into a large bowl. In a separate bowl or jug, lightly whisk together the milk and egg, then whisk in the melted butter. </a:t>
            </a:r>
          </a:p>
          <a:p>
            <a:pPr marL="514350" indent="-514350">
              <a:buFont typeface="+mj-lt"/>
              <a:buAutoNum type="arabicPeriod"/>
            </a:pPr>
            <a:r>
              <a:rPr lang="en-US" dirty="0"/>
              <a:t>Pour the milk mixture into the flour mixture and, using a fork, beat until you have a smooth batter. Any lumps will soon disappear with a little mixing. Let the batter stand for a few minutes. </a:t>
            </a:r>
          </a:p>
          <a:p>
            <a:pPr marL="514350" indent="-514350">
              <a:buFont typeface="+mj-lt"/>
              <a:buAutoNum type="arabicPeriod"/>
            </a:pPr>
            <a:r>
              <a:rPr lang="en-US" dirty="0"/>
              <a:t>Heat a non-stick frying pan over a medium heat and add a knob of butter. When it's melted, add a ladle of batter (or two if your frying pan is big enough to cook two pancakes at the same time). It will seem very thick but this is how it should be. Wait until the top of the pancake begins to bubble, then turn it over and cook until both sides are golden brown and the pancake has risen to about 1cm (1⁄2in) thick. </a:t>
            </a:r>
          </a:p>
          <a:p>
            <a:pPr marL="514350" indent="-514350">
              <a:buFont typeface="+mj-lt"/>
              <a:buAutoNum type="arabicPeriod"/>
            </a:pPr>
            <a:r>
              <a:rPr lang="en-US" dirty="0"/>
              <a:t>Repeat until all the batter is used up. You can keep the pancakes warm in a low oven, but they taste best fresh out the pan. </a:t>
            </a:r>
          </a:p>
          <a:p>
            <a:pPr marL="514350" indent="-514350">
              <a:buFont typeface="+mj-lt"/>
              <a:buAutoNum type="arabicPeriod"/>
            </a:pPr>
            <a:r>
              <a:rPr lang="en-US" dirty="0"/>
              <a:t>Serve with lashings of real maple syrup and extra butter if you like. </a:t>
            </a:r>
          </a:p>
          <a:p>
            <a:endParaRPr lang="en-US" dirty="0"/>
          </a:p>
        </p:txBody>
      </p:sp>
      <p:pic>
        <p:nvPicPr>
          <p:cNvPr id="9" name="Picture 8"/>
          <p:cNvPicPr>
            <a:picLocks noChangeAspect="1"/>
          </p:cNvPicPr>
          <p:nvPr/>
        </p:nvPicPr>
        <p:blipFill>
          <a:blip r:embed="rId2"/>
          <a:stretch>
            <a:fillRect/>
          </a:stretch>
        </p:blipFill>
        <p:spPr>
          <a:xfrm>
            <a:off x="6129306" y="314256"/>
            <a:ext cx="3014694" cy="5839939"/>
          </a:xfrm>
          <a:prstGeom prst="rect">
            <a:avLst/>
          </a:prstGeom>
        </p:spPr>
      </p:pic>
    </p:spTree>
    <p:extLst>
      <p:ext uri="{BB962C8B-B14F-4D97-AF65-F5344CB8AC3E}">
        <p14:creationId xmlns:p14="http://schemas.microsoft.com/office/powerpoint/2010/main" val="541644246"/>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978</TotalTime>
  <Words>671</Words>
  <Application>Microsoft Macintosh PowerPoint</Application>
  <PresentationFormat>On-screen Show (4:3)</PresentationFormat>
  <Paragraphs>78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 Black </vt:lpstr>
      <vt:lpstr>Introduction to Programming</vt:lpstr>
      <vt:lpstr>Goals:</vt:lpstr>
      <vt:lpstr>What makes a Javascript program?</vt:lpstr>
      <vt:lpstr>What makes a JavaScript program?</vt:lpstr>
      <vt:lpstr>Write your first program!</vt:lpstr>
      <vt:lpstr>CHALLENGE!</vt:lpstr>
      <vt:lpstr>Algorithm</vt:lpstr>
      <vt:lpstr>Task: MAKE PANCAKES!</vt:lpstr>
      <vt:lpstr>PowerPoint Presentation</vt:lpstr>
      <vt:lpstr>FLOWCHART</vt:lpstr>
      <vt:lpstr>Task01– Saying Hello</vt:lpstr>
      <vt:lpstr>With your partner, write the algorithm in English</vt:lpstr>
      <vt:lpstr>Algorithm/Pseudo-code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Goals: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Livia Santos</dc:creator>
  <cp:lastModifiedBy>Livia Santos</cp:lastModifiedBy>
  <cp:revision>7</cp:revision>
  <dcterms:created xsi:type="dcterms:W3CDTF">2016-09-05T15:06:24Z</dcterms:created>
  <dcterms:modified xsi:type="dcterms:W3CDTF">2016-09-06T07:25:11Z</dcterms:modified>
</cp:coreProperties>
</file>