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9AA0A6"/>
          </p15:clr>
        </p15:guide>
        <p15:guide id="2" orient="horz" pos="62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62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d1669c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d1669c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3abc1b8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3abc1b8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a8179bc7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2a8179bc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2c1a6c8b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2c1a6c8b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d1669c44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d1669c44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d1669c44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2d1669c44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2a8179bc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2a8179bc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2c1a6c8b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2c1a6c8b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20134df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20134df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42c54c0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42c54c0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42c54c0d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42c54c0d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054cea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054cea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a8179bc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a8179bc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44135f5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44135f5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97f313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97f313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2222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hasCustomPrompt="1" type="title"/>
          </p:nvPr>
        </p:nvSpPr>
        <p:spPr>
          <a:xfrm>
            <a:off x="1361775" y="12989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261469" y="1298969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2261475" y="1658963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4"/>
          <p:cNvSpPr txBox="1"/>
          <p:nvPr>
            <p:ph idx="3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4" type="title"/>
          </p:nvPr>
        </p:nvSpPr>
        <p:spPr>
          <a:xfrm>
            <a:off x="4768700" y="12989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5" type="subTitle"/>
          </p:nvPr>
        </p:nvSpPr>
        <p:spPr>
          <a:xfrm>
            <a:off x="5668394" y="1298969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6" type="subTitle"/>
          </p:nvPr>
        </p:nvSpPr>
        <p:spPr>
          <a:xfrm>
            <a:off x="5668400" y="1658963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7" type="title"/>
          </p:nvPr>
        </p:nvSpPr>
        <p:spPr>
          <a:xfrm>
            <a:off x="1361775" y="24275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8" type="subTitle"/>
          </p:nvPr>
        </p:nvSpPr>
        <p:spPr>
          <a:xfrm>
            <a:off x="2261469" y="24275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9" type="subTitle"/>
          </p:nvPr>
        </p:nvSpPr>
        <p:spPr>
          <a:xfrm>
            <a:off x="2261488" y="2787575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13" type="title"/>
          </p:nvPr>
        </p:nvSpPr>
        <p:spPr>
          <a:xfrm>
            <a:off x="4768700" y="24275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14" type="subTitle"/>
          </p:nvPr>
        </p:nvSpPr>
        <p:spPr>
          <a:xfrm>
            <a:off x="5668394" y="24275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5" type="subTitle"/>
          </p:nvPr>
        </p:nvSpPr>
        <p:spPr>
          <a:xfrm>
            <a:off x="5668413" y="2787575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16" type="title"/>
          </p:nvPr>
        </p:nvSpPr>
        <p:spPr>
          <a:xfrm>
            <a:off x="1361800" y="35561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17" type="subTitle"/>
          </p:nvPr>
        </p:nvSpPr>
        <p:spPr>
          <a:xfrm>
            <a:off x="2261481" y="35561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8" type="subTitle"/>
          </p:nvPr>
        </p:nvSpPr>
        <p:spPr>
          <a:xfrm>
            <a:off x="2261500" y="3916175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19" type="title"/>
          </p:nvPr>
        </p:nvSpPr>
        <p:spPr>
          <a:xfrm>
            <a:off x="4768725" y="3556175"/>
            <a:ext cx="823500" cy="9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20" type="subTitle"/>
          </p:nvPr>
        </p:nvSpPr>
        <p:spPr>
          <a:xfrm>
            <a:off x="5668406" y="35561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1" type="subTitle"/>
          </p:nvPr>
        </p:nvSpPr>
        <p:spPr>
          <a:xfrm>
            <a:off x="5668425" y="3916175"/>
            <a:ext cx="21138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3635250" y="1909650"/>
            <a:ext cx="35757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hasCustomPrompt="1" idx="2" type="title"/>
          </p:nvPr>
        </p:nvSpPr>
        <p:spPr>
          <a:xfrm>
            <a:off x="1933050" y="1724250"/>
            <a:ext cx="1549800" cy="16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3635250" y="2851650"/>
            <a:ext cx="35757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18" l="0" r="9453" t="9475"/>
          <a:stretch/>
        </p:blipFill>
        <p:spPr>
          <a:xfrm rot="10800000"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2217750" y="2944350"/>
            <a:ext cx="25056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217750" y="333639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7"/>
          <p:cNvSpPr txBox="1"/>
          <p:nvPr>
            <p:ph idx="2" type="title"/>
          </p:nvPr>
        </p:nvSpPr>
        <p:spPr>
          <a:xfrm>
            <a:off x="700800" y="491825"/>
            <a:ext cx="40227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title"/>
          </p:nvPr>
        </p:nvSpPr>
        <p:spPr>
          <a:xfrm>
            <a:off x="2217750" y="1309325"/>
            <a:ext cx="25056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09" name="Google Shape;109;p17"/>
          <p:cNvSpPr txBox="1"/>
          <p:nvPr>
            <p:ph idx="4" type="subTitle"/>
          </p:nvPr>
        </p:nvSpPr>
        <p:spPr>
          <a:xfrm>
            <a:off x="2217750" y="17013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2">
            <a:alphaModFix/>
          </a:blip>
          <a:srcRect b="13568" l="8758" r="8767" t="3998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1062353" y="3542975"/>
            <a:ext cx="2192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062353" y="3935026"/>
            <a:ext cx="21927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9"/>
          <p:cNvSpPr txBox="1"/>
          <p:nvPr>
            <p:ph idx="3" type="title"/>
          </p:nvPr>
        </p:nvSpPr>
        <p:spPr>
          <a:xfrm>
            <a:off x="3475638" y="3542975"/>
            <a:ext cx="2192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subTitle"/>
          </p:nvPr>
        </p:nvSpPr>
        <p:spPr>
          <a:xfrm>
            <a:off x="3475638" y="3935025"/>
            <a:ext cx="21927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9"/>
          <p:cNvSpPr txBox="1"/>
          <p:nvPr>
            <p:ph idx="5" type="title"/>
          </p:nvPr>
        </p:nvSpPr>
        <p:spPr>
          <a:xfrm>
            <a:off x="5888941" y="3542975"/>
            <a:ext cx="21927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7" name="Google Shape;127;p19"/>
          <p:cNvSpPr txBox="1"/>
          <p:nvPr>
            <p:ph idx="6" type="subTitle"/>
          </p:nvPr>
        </p:nvSpPr>
        <p:spPr>
          <a:xfrm>
            <a:off x="5888941" y="3935025"/>
            <a:ext cx="21927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20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2" name="Google Shape;132;p20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20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" name="Google Shape;134;p20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20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/>
          </a:blip>
          <a:srcRect b="7207" l="7147" r="7155" t="7198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 flipH="1">
            <a:off x="0" y="3625"/>
            <a:ext cx="9144000" cy="51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2">
            <a:alphaModFix/>
          </a:blip>
          <a:srcRect b="6385" l="4873" r="7782" t="6385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4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/>
          </a:blip>
          <a:srcRect b="10753" l="0" r="21408" t="10753"/>
          <a:stretch/>
        </p:blipFill>
        <p:spPr>
          <a:xfrm rot="10800000"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 rotWithShape="1">
          <a:blip r:embed="rId2">
            <a:alphaModFix/>
          </a:blip>
          <a:srcRect b="5923" l="5900" r="5900" t="5923"/>
          <a:stretch/>
        </p:blipFill>
        <p:spPr>
          <a:xfrm rot="10800000"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713225" y="1540650"/>
            <a:ext cx="38589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713225" y="3172950"/>
            <a:ext cx="3858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9550" r="7116" t="16666"/>
          <a:stretch/>
        </p:blipFill>
        <p:spPr>
          <a:xfrm rot="10800000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4325050" y="1540650"/>
            <a:ext cx="38589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4325050" y="3172950"/>
            <a:ext cx="3858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3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3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5" name="Google Shape;185;p3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6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b="0" l="8053" r="8053" t="16205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2" type="title"/>
          </p:nvPr>
        </p:nvSpPr>
        <p:spPr>
          <a:xfrm>
            <a:off x="1058438" y="1674175"/>
            <a:ext cx="2098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1058450" y="2066225"/>
            <a:ext cx="20985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32"/>
          <p:cNvSpPr txBox="1"/>
          <p:nvPr>
            <p:ph idx="3" type="title"/>
          </p:nvPr>
        </p:nvSpPr>
        <p:spPr>
          <a:xfrm>
            <a:off x="3522772" y="1674175"/>
            <a:ext cx="2098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2" name="Google Shape;192;p32"/>
          <p:cNvSpPr txBox="1"/>
          <p:nvPr>
            <p:ph idx="4" type="subTitle"/>
          </p:nvPr>
        </p:nvSpPr>
        <p:spPr>
          <a:xfrm>
            <a:off x="3522776" y="2066225"/>
            <a:ext cx="20985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2"/>
          <p:cNvSpPr txBox="1"/>
          <p:nvPr>
            <p:ph idx="5" type="title"/>
          </p:nvPr>
        </p:nvSpPr>
        <p:spPr>
          <a:xfrm>
            <a:off x="5987107" y="1674175"/>
            <a:ext cx="2098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4" name="Google Shape;194;p32"/>
          <p:cNvSpPr txBox="1"/>
          <p:nvPr>
            <p:ph idx="6" type="subTitle"/>
          </p:nvPr>
        </p:nvSpPr>
        <p:spPr>
          <a:xfrm>
            <a:off x="5987102" y="2066225"/>
            <a:ext cx="20985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32"/>
          <p:cNvSpPr txBox="1"/>
          <p:nvPr>
            <p:ph idx="7" type="title"/>
          </p:nvPr>
        </p:nvSpPr>
        <p:spPr>
          <a:xfrm>
            <a:off x="2290629" y="3204775"/>
            <a:ext cx="2098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6" name="Google Shape;196;p32"/>
          <p:cNvSpPr txBox="1"/>
          <p:nvPr>
            <p:ph idx="8" type="subTitle"/>
          </p:nvPr>
        </p:nvSpPr>
        <p:spPr>
          <a:xfrm>
            <a:off x="2290625" y="3596825"/>
            <a:ext cx="20985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32"/>
          <p:cNvSpPr txBox="1"/>
          <p:nvPr>
            <p:ph idx="9" type="title"/>
          </p:nvPr>
        </p:nvSpPr>
        <p:spPr>
          <a:xfrm>
            <a:off x="4754963" y="3204775"/>
            <a:ext cx="20985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98" name="Google Shape;198;p32"/>
          <p:cNvSpPr txBox="1"/>
          <p:nvPr>
            <p:ph idx="13" type="subTitle"/>
          </p:nvPr>
        </p:nvSpPr>
        <p:spPr>
          <a:xfrm>
            <a:off x="4754968" y="3596825"/>
            <a:ext cx="20985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2" name="Google Shape;202;p33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4" name="Google Shape;204;p33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6" name="Google Shape;206;p33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6"/>
          <p:cNvPicPr preferRelativeResize="0"/>
          <p:nvPr/>
        </p:nvPicPr>
        <p:blipFill rotWithShape="1">
          <a:blip r:embed="rId2">
            <a:alphaModFix/>
          </a:blip>
          <a:srcRect b="0" l="11260" r="0" t="10857"/>
          <a:stretch/>
        </p:blipFill>
        <p:spPr>
          <a:xfrm rot="10800000">
            <a:off x="0" y="3624"/>
            <a:ext cx="9144275" cy="515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>
            <p:ph type="title"/>
          </p:nvPr>
        </p:nvSpPr>
        <p:spPr>
          <a:xfrm>
            <a:off x="2190750" y="1595813"/>
            <a:ext cx="47625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6"/>
          <p:cNvSpPr txBox="1"/>
          <p:nvPr>
            <p:ph idx="1" type="subTitle"/>
          </p:nvPr>
        </p:nvSpPr>
        <p:spPr>
          <a:xfrm>
            <a:off x="2190750" y="2368088"/>
            <a:ext cx="47625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>
            <p:ph type="title"/>
          </p:nvPr>
        </p:nvSpPr>
        <p:spPr>
          <a:xfrm>
            <a:off x="157195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157195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9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7" name="Google Shape;237;p39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238" name="Google Shape;238;p39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9" name="Google Shape;239;p39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40" name="Google Shape;240;p39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0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40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40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40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" name="Google Shape;247;p40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49" name="Google Shape;249;p40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251" name="Google Shape;251;p40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40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40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40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1"/>
          <p:cNvPicPr preferRelativeResize="0"/>
          <p:nvPr/>
        </p:nvPicPr>
        <p:blipFill rotWithShape="1">
          <a:blip r:embed="rId2">
            <a:alphaModFix/>
          </a:blip>
          <a:srcRect b="0" l="0" r="9288" t="9403"/>
          <a:stretch/>
        </p:blipFill>
        <p:spPr>
          <a:xfrm flipH="1" rot="10800000">
            <a:off x="0" y="-7"/>
            <a:ext cx="9144001" cy="514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1"/>
          <p:cNvSpPr txBox="1"/>
          <p:nvPr>
            <p:ph hasCustomPrompt="1" type="title"/>
          </p:nvPr>
        </p:nvSpPr>
        <p:spPr>
          <a:xfrm>
            <a:off x="4189550" y="539500"/>
            <a:ext cx="38586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b="0"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4189475" y="1203100"/>
            <a:ext cx="3858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60" name="Google Shape;260;p41"/>
          <p:cNvSpPr txBox="1"/>
          <p:nvPr>
            <p:ph hasCustomPrompt="1" idx="2" type="title"/>
          </p:nvPr>
        </p:nvSpPr>
        <p:spPr>
          <a:xfrm>
            <a:off x="4189512" y="2040638"/>
            <a:ext cx="38586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b="0"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41"/>
          <p:cNvSpPr txBox="1"/>
          <p:nvPr>
            <p:ph idx="3" type="subTitle"/>
          </p:nvPr>
        </p:nvSpPr>
        <p:spPr>
          <a:xfrm>
            <a:off x="4189438" y="2704237"/>
            <a:ext cx="3858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262" name="Google Shape;262;p41"/>
          <p:cNvSpPr txBox="1"/>
          <p:nvPr>
            <p:ph hasCustomPrompt="1" idx="4" type="title"/>
          </p:nvPr>
        </p:nvSpPr>
        <p:spPr>
          <a:xfrm>
            <a:off x="4189550" y="3541775"/>
            <a:ext cx="38586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b="0"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41"/>
          <p:cNvSpPr txBox="1"/>
          <p:nvPr>
            <p:ph idx="5" type="subTitle"/>
          </p:nvPr>
        </p:nvSpPr>
        <p:spPr>
          <a:xfrm>
            <a:off x="4189475" y="4205375"/>
            <a:ext cx="3858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17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2"/>
          <p:cNvPicPr preferRelativeResize="0"/>
          <p:nvPr/>
        </p:nvPicPr>
        <p:blipFill rotWithShape="1">
          <a:blip r:embed="rId2">
            <a:alphaModFix/>
          </a:blip>
          <a:srcRect b="55" l="3669" r="3660" t="7386"/>
          <a:stretch/>
        </p:blipFill>
        <p:spPr>
          <a:xfrm rot="10800000"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>
            <p:ph hasCustomPrompt="1" type="title"/>
          </p:nvPr>
        </p:nvSpPr>
        <p:spPr>
          <a:xfrm>
            <a:off x="739400" y="994388"/>
            <a:ext cx="3858600" cy="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42"/>
          <p:cNvSpPr txBox="1"/>
          <p:nvPr>
            <p:ph idx="1" type="subTitle"/>
          </p:nvPr>
        </p:nvSpPr>
        <p:spPr>
          <a:xfrm>
            <a:off x="739325" y="1880887"/>
            <a:ext cx="3858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268" name="Google Shape;268;p42"/>
          <p:cNvSpPr txBox="1"/>
          <p:nvPr>
            <p:ph hasCustomPrompt="1" idx="2" type="title"/>
          </p:nvPr>
        </p:nvSpPr>
        <p:spPr>
          <a:xfrm>
            <a:off x="739350" y="2859438"/>
            <a:ext cx="3858600" cy="8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7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42"/>
          <p:cNvSpPr txBox="1"/>
          <p:nvPr>
            <p:ph idx="3" type="subTitle"/>
          </p:nvPr>
        </p:nvSpPr>
        <p:spPr>
          <a:xfrm>
            <a:off x="739288" y="3745912"/>
            <a:ext cx="3858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25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 flipH="1">
            <a:off x="0" y="3625"/>
            <a:ext cx="9144000" cy="51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hasCustomPrompt="1" idx="2" type="title"/>
          </p:nvPr>
        </p:nvSpPr>
        <p:spPr>
          <a:xfrm>
            <a:off x="1572500" y="1608100"/>
            <a:ext cx="2601000" cy="65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b="0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43"/>
          <p:cNvSpPr txBox="1"/>
          <p:nvPr>
            <p:ph idx="3" type="title"/>
          </p:nvPr>
        </p:nvSpPr>
        <p:spPr>
          <a:xfrm>
            <a:off x="1572500" y="2509650"/>
            <a:ext cx="26010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75" name="Google Shape;275;p43"/>
          <p:cNvSpPr txBox="1"/>
          <p:nvPr>
            <p:ph idx="1" type="subTitle"/>
          </p:nvPr>
        </p:nvSpPr>
        <p:spPr>
          <a:xfrm>
            <a:off x="1572525" y="2901700"/>
            <a:ext cx="26010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4"/>
          <p:cNvPicPr preferRelativeResize="0"/>
          <p:nvPr/>
        </p:nvPicPr>
        <p:blipFill rotWithShape="1">
          <a:blip r:embed="rId2">
            <a:alphaModFix/>
          </a:blip>
          <a:srcRect b="0" l="17232" r="0" t="17232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>
            <p:ph hasCustomPrompt="1" type="title"/>
          </p:nvPr>
        </p:nvSpPr>
        <p:spPr>
          <a:xfrm>
            <a:off x="713225" y="1713975"/>
            <a:ext cx="4140900" cy="13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0"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713226" y="3026330"/>
            <a:ext cx="4140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9"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45"/>
          <p:cNvGrpSpPr/>
          <p:nvPr/>
        </p:nvGrpSpPr>
        <p:grpSpPr>
          <a:xfrm rot="10485343">
            <a:off x="2457292" y="-4941642"/>
            <a:ext cx="7090181" cy="5891110"/>
            <a:chOff x="-3" y="3778988"/>
            <a:chExt cx="4902105" cy="4073075"/>
          </a:xfrm>
        </p:grpSpPr>
        <p:sp>
          <p:nvSpPr>
            <p:cNvPr id="282" name="Google Shape;282;p45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3" name="Google Shape;283;p45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45"/>
          <p:cNvGrpSpPr/>
          <p:nvPr/>
        </p:nvGrpSpPr>
        <p:grpSpPr>
          <a:xfrm rot="-9900226">
            <a:off x="2739594" y="-744789"/>
            <a:ext cx="7524424" cy="8372314"/>
            <a:chOff x="-2725550" y="-834739"/>
            <a:chExt cx="5203067" cy="5789374"/>
          </a:xfrm>
        </p:grpSpPr>
        <p:sp>
          <p:nvSpPr>
            <p:cNvPr id="285" name="Google Shape;285;p45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6" name="Google Shape;286;p45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8" name="Google Shape;288;p45"/>
          <p:cNvSpPr txBox="1"/>
          <p:nvPr>
            <p:ph type="title"/>
          </p:nvPr>
        </p:nvSpPr>
        <p:spPr>
          <a:xfrm>
            <a:off x="4572000" y="3423700"/>
            <a:ext cx="3858900" cy="11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5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5105750" y="1227650"/>
            <a:ext cx="2482500" cy="22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91" name="Google Shape;291;p46"/>
          <p:cNvGrpSpPr/>
          <p:nvPr/>
        </p:nvGrpSpPr>
        <p:grpSpPr>
          <a:xfrm rot="-8099832">
            <a:off x="5798723" y="-4628723"/>
            <a:ext cx="7090340" cy="5891242"/>
            <a:chOff x="-3" y="3778988"/>
            <a:chExt cx="4902105" cy="4073075"/>
          </a:xfrm>
        </p:grpSpPr>
        <p:sp>
          <p:nvSpPr>
            <p:cNvPr id="292" name="Google Shape;292;p46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3" name="Google Shape;293;p46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46"/>
          <p:cNvGrpSpPr/>
          <p:nvPr/>
        </p:nvGrpSpPr>
        <p:grpSpPr>
          <a:xfrm rot="-9899889">
            <a:off x="3767187" y="-5072114"/>
            <a:ext cx="7090389" cy="5891283"/>
            <a:chOff x="-3" y="3778988"/>
            <a:chExt cx="4902105" cy="4073075"/>
          </a:xfrm>
        </p:grpSpPr>
        <p:sp>
          <p:nvSpPr>
            <p:cNvPr id="295" name="Google Shape;295;p46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6" name="Google Shape;296;p46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3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3623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>
            <p:ph type="title"/>
          </p:nvPr>
        </p:nvSpPr>
        <p:spPr>
          <a:xfrm>
            <a:off x="713225" y="1271850"/>
            <a:ext cx="40302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7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7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7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7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7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7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7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7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7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19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 rot="10800000"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>
            <p:ph type="title"/>
          </p:nvPr>
        </p:nvSpPr>
        <p:spPr>
          <a:xfrm>
            <a:off x="4400575" y="1271850"/>
            <a:ext cx="40302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7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9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49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7" name="Google Shape;307;p49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1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idx="4294967295" type="title"/>
          </p:nvPr>
        </p:nvSpPr>
        <p:spPr>
          <a:xfrm>
            <a:off x="1571150" y="2243550"/>
            <a:ext cx="22503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4"/>
          <p:cNvSpPr txBox="1"/>
          <p:nvPr>
            <p:ph idx="4294967295" type="subTitle"/>
          </p:nvPr>
        </p:nvSpPr>
        <p:spPr>
          <a:xfrm>
            <a:off x="5122397" y="919451"/>
            <a:ext cx="34674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Introducti</a:t>
            </a:r>
            <a:r>
              <a:rPr b="0" lang="en" sz="2200">
                <a:latin typeface="Arial"/>
                <a:ea typeface="Arial"/>
                <a:cs typeface="Arial"/>
                <a:sym typeface="Arial"/>
              </a:rPr>
              <a:t>on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Exploratory analysis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Findings &amp; Suggestions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Potential Improvements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idx="4294967295" type="body"/>
          </p:nvPr>
        </p:nvSpPr>
        <p:spPr>
          <a:xfrm>
            <a:off x="5190200" y="1264075"/>
            <a:ext cx="33408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Customer longevity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 is not highly correlated with any other variables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Gross profit is highly correlated with dead net, invoice price, discount, etc.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3"/>
          <p:cNvSpPr txBox="1"/>
          <p:nvPr>
            <p:ph idx="4294967295" type="title"/>
          </p:nvPr>
        </p:nvSpPr>
        <p:spPr>
          <a:xfrm>
            <a:off x="700800" y="391650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Numeric correlations</a:t>
            </a:r>
            <a:endParaRPr b="0"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63"/>
          <p:cNvPicPr preferRelativeResize="0"/>
          <p:nvPr/>
        </p:nvPicPr>
        <p:blipFill rotWithShape="1">
          <a:blip r:embed="rId3">
            <a:alphaModFix/>
          </a:blip>
          <a:srcRect b="24006" l="31899" r="25137" t="15753"/>
          <a:stretch/>
        </p:blipFill>
        <p:spPr>
          <a:xfrm>
            <a:off x="1666362" y="1048038"/>
            <a:ext cx="3340825" cy="3619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63"/>
          <p:cNvCxnSpPr/>
          <p:nvPr/>
        </p:nvCxnSpPr>
        <p:spPr>
          <a:xfrm flipH="1">
            <a:off x="1674375" y="1316925"/>
            <a:ext cx="29268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63"/>
          <p:cNvCxnSpPr/>
          <p:nvPr/>
        </p:nvCxnSpPr>
        <p:spPr>
          <a:xfrm flipH="1">
            <a:off x="1688775" y="1553050"/>
            <a:ext cx="26763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3"/>
          <p:cNvCxnSpPr/>
          <p:nvPr/>
        </p:nvCxnSpPr>
        <p:spPr>
          <a:xfrm rot="10800000">
            <a:off x="1688625" y="1789175"/>
            <a:ext cx="243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3"/>
          <p:cNvCxnSpPr/>
          <p:nvPr/>
        </p:nvCxnSpPr>
        <p:spPr>
          <a:xfrm rot="10800000">
            <a:off x="1681375" y="2025300"/>
            <a:ext cx="22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63"/>
          <p:cNvCxnSpPr/>
          <p:nvPr/>
        </p:nvCxnSpPr>
        <p:spPr>
          <a:xfrm flipH="1">
            <a:off x="1695725" y="2261425"/>
            <a:ext cx="19581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63"/>
          <p:cNvCxnSpPr/>
          <p:nvPr/>
        </p:nvCxnSpPr>
        <p:spPr>
          <a:xfrm rot="10800000">
            <a:off x="1703100" y="2504600"/>
            <a:ext cx="17340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63"/>
          <p:cNvCxnSpPr/>
          <p:nvPr/>
        </p:nvCxnSpPr>
        <p:spPr>
          <a:xfrm rot="10800000">
            <a:off x="1702900" y="2747850"/>
            <a:ext cx="14943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63"/>
          <p:cNvCxnSpPr/>
          <p:nvPr/>
        </p:nvCxnSpPr>
        <p:spPr>
          <a:xfrm flipH="1">
            <a:off x="1695800" y="2983900"/>
            <a:ext cx="12390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63"/>
          <p:cNvCxnSpPr/>
          <p:nvPr/>
        </p:nvCxnSpPr>
        <p:spPr>
          <a:xfrm flipH="1">
            <a:off x="1710150" y="3216425"/>
            <a:ext cx="9834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3"/>
          <p:cNvCxnSpPr/>
          <p:nvPr/>
        </p:nvCxnSpPr>
        <p:spPr>
          <a:xfrm rot="10800000">
            <a:off x="1717325" y="3456150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3"/>
          <p:cNvCxnSpPr/>
          <p:nvPr/>
        </p:nvCxnSpPr>
        <p:spPr>
          <a:xfrm rot="10800000">
            <a:off x="1717400" y="3699475"/>
            <a:ext cx="4989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3"/>
          <p:cNvCxnSpPr/>
          <p:nvPr/>
        </p:nvCxnSpPr>
        <p:spPr>
          <a:xfrm rot="10800000">
            <a:off x="1724375" y="3928400"/>
            <a:ext cx="2508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63"/>
          <p:cNvCxnSpPr/>
          <p:nvPr/>
        </p:nvCxnSpPr>
        <p:spPr>
          <a:xfrm flipH="1" rot="5400000">
            <a:off x="396300" y="2571175"/>
            <a:ext cx="2940600" cy="2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63"/>
          <p:cNvCxnSpPr/>
          <p:nvPr/>
        </p:nvCxnSpPr>
        <p:spPr>
          <a:xfrm rot="10800000">
            <a:off x="2103725" y="1123700"/>
            <a:ext cx="4800" cy="26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63"/>
          <p:cNvCxnSpPr/>
          <p:nvPr/>
        </p:nvCxnSpPr>
        <p:spPr>
          <a:xfrm flipH="1" rot="10800000">
            <a:off x="2357050" y="1123850"/>
            <a:ext cx="4200" cy="244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63"/>
          <p:cNvCxnSpPr/>
          <p:nvPr/>
        </p:nvCxnSpPr>
        <p:spPr>
          <a:xfrm flipH="1" rot="10800000">
            <a:off x="2593275" y="1123675"/>
            <a:ext cx="4200" cy="22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63"/>
          <p:cNvCxnSpPr/>
          <p:nvPr/>
        </p:nvCxnSpPr>
        <p:spPr>
          <a:xfrm rot="10800000">
            <a:off x="2819288" y="1138100"/>
            <a:ext cx="5100" cy="19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63"/>
          <p:cNvCxnSpPr/>
          <p:nvPr/>
        </p:nvCxnSpPr>
        <p:spPr>
          <a:xfrm rot="10800000">
            <a:off x="3048013" y="1123900"/>
            <a:ext cx="7500" cy="175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63"/>
          <p:cNvCxnSpPr/>
          <p:nvPr/>
        </p:nvCxnSpPr>
        <p:spPr>
          <a:xfrm rot="10800000">
            <a:off x="3277188" y="1145350"/>
            <a:ext cx="20700" cy="15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63"/>
          <p:cNvCxnSpPr/>
          <p:nvPr/>
        </p:nvCxnSpPr>
        <p:spPr>
          <a:xfrm rot="10800000">
            <a:off x="3527375" y="1145225"/>
            <a:ext cx="13200" cy="123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63"/>
          <p:cNvCxnSpPr/>
          <p:nvPr/>
        </p:nvCxnSpPr>
        <p:spPr>
          <a:xfrm rot="10800000">
            <a:off x="3756538" y="1152400"/>
            <a:ext cx="26700" cy="99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63"/>
          <p:cNvCxnSpPr/>
          <p:nvPr/>
        </p:nvCxnSpPr>
        <p:spPr>
          <a:xfrm rot="10800000">
            <a:off x="3985413" y="1166775"/>
            <a:ext cx="17400" cy="74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63"/>
          <p:cNvCxnSpPr/>
          <p:nvPr/>
        </p:nvCxnSpPr>
        <p:spPr>
          <a:xfrm rot="10800000">
            <a:off x="4235975" y="1173825"/>
            <a:ext cx="15300" cy="5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63"/>
          <p:cNvCxnSpPr/>
          <p:nvPr/>
        </p:nvCxnSpPr>
        <p:spPr>
          <a:xfrm rot="10800000">
            <a:off x="4479050" y="1180875"/>
            <a:ext cx="7200" cy="25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63"/>
          <p:cNvSpPr txBox="1"/>
          <p:nvPr/>
        </p:nvSpPr>
        <p:spPr>
          <a:xfrm>
            <a:off x="758550" y="4052275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MONTHLY_OWNER_COSTS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7" name="Google Shape;447;p63"/>
          <p:cNvSpPr txBox="1"/>
          <p:nvPr/>
        </p:nvSpPr>
        <p:spPr>
          <a:xfrm>
            <a:off x="1180400" y="3790100"/>
            <a:ext cx="60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TOTAL_POP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8" name="Google Shape;448;p63"/>
          <p:cNvSpPr txBox="1"/>
          <p:nvPr/>
        </p:nvSpPr>
        <p:spPr>
          <a:xfrm>
            <a:off x="789000" y="3553825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AVG_HOUSEHOLD_SIZE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9" name="Google Shape;449;p63"/>
          <p:cNvSpPr txBox="1"/>
          <p:nvPr/>
        </p:nvSpPr>
        <p:spPr>
          <a:xfrm>
            <a:off x="1100600" y="3321300"/>
            <a:ext cx="68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MED_INCOME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0" name="Google Shape;450;p63"/>
          <p:cNvSpPr txBox="1"/>
          <p:nvPr/>
        </p:nvSpPr>
        <p:spPr>
          <a:xfrm>
            <a:off x="965900" y="3079850"/>
            <a:ext cx="822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MED_GROSS_RENT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1" name="Google Shape;451;p63"/>
          <p:cNvSpPr txBox="1"/>
          <p:nvPr/>
        </p:nvSpPr>
        <p:spPr>
          <a:xfrm>
            <a:off x="844250" y="2846375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MED_HOUSING_COST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2" name="Google Shape;452;p63"/>
          <p:cNvSpPr txBox="1"/>
          <p:nvPr/>
        </p:nvSpPr>
        <p:spPr>
          <a:xfrm>
            <a:off x="1166450" y="2607600"/>
            <a:ext cx="55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LONGEVITY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713225" y="2369788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NUM_OF_TRANSACTIONS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4" name="Google Shape;454;p63"/>
          <p:cNvSpPr txBox="1"/>
          <p:nvPr/>
        </p:nvSpPr>
        <p:spPr>
          <a:xfrm>
            <a:off x="1345700" y="2126500"/>
            <a:ext cx="443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COGS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5" name="Google Shape;455;p63"/>
          <p:cNvSpPr txBox="1"/>
          <p:nvPr/>
        </p:nvSpPr>
        <p:spPr>
          <a:xfrm>
            <a:off x="1180400" y="1886850"/>
            <a:ext cx="60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DISCOUNT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6" name="Google Shape;456;p63"/>
          <p:cNvSpPr txBox="1"/>
          <p:nvPr/>
        </p:nvSpPr>
        <p:spPr>
          <a:xfrm>
            <a:off x="1042325" y="1654313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INVOICE_PRICE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7" name="Google Shape;457;p63"/>
          <p:cNvSpPr txBox="1"/>
          <p:nvPr/>
        </p:nvSpPr>
        <p:spPr>
          <a:xfrm>
            <a:off x="1206350" y="1418188"/>
            <a:ext cx="55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DEAD_NET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8" name="Google Shape;458;p63"/>
          <p:cNvSpPr txBox="1"/>
          <p:nvPr/>
        </p:nvSpPr>
        <p:spPr>
          <a:xfrm>
            <a:off x="713225" y="1182075"/>
            <a:ext cx="106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GROSS_PROFIT_DEAD_NET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9" name="Google Shape;459;p63"/>
          <p:cNvSpPr txBox="1"/>
          <p:nvPr/>
        </p:nvSpPr>
        <p:spPr>
          <a:xfrm rot="-2700692">
            <a:off x="1610066" y="4440204"/>
            <a:ext cx="1053660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AVG_HOUSEHOLD_SIZE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0" name="Google Shape;460;p63"/>
          <p:cNvSpPr txBox="1"/>
          <p:nvPr/>
        </p:nvSpPr>
        <p:spPr>
          <a:xfrm rot="-2698801">
            <a:off x="1712069" y="4338891"/>
            <a:ext cx="608183" cy="2770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TOTAL_POP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1" name="Google Shape;461;p63"/>
          <p:cNvSpPr txBox="1"/>
          <p:nvPr/>
        </p:nvSpPr>
        <p:spPr>
          <a:xfrm rot="-2698941">
            <a:off x="2106101" y="4392933"/>
            <a:ext cx="688368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MED_INCOME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2" name="Google Shape;462;p63"/>
          <p:cNvSpPr txBox="1"/>
          <p:nvPr/>
        </p:nvSpPr>
        <p:spPr>
          <a:xfrm rot="-2699114">
            <a:off x="2247494" y="4409174"/>
            <a:ext cx="822860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MED_GROSS_RENT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3" name="Google Shape;463;p63"/>
          <p:cNvSpPr txBox="1"/>
          <p:nvPr/>
        </p:nvSpPr>
        <p:spPr>
          <a:xfrm rot="-2700000">
            <a:off x="2370695" y="4392925"/>
            <a:ext cx="1066176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MED_HOUSING_COST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4" name="Google Shape;464;p63"/>
          <p:cNvSpPr txBox="1"/>
          <p:nvPr/>
        </p:nvSpPr>
        <p:spPr>
          <a:xfrm rot="-2701311">
            <a:off x="2892762" y="4349092"/>
            <a:ext cx="556422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LONGEVITY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5" name="Google Shape;465;p63"/>
          <p:cNvSpPr txBox="1"/>
          <p:nvPr/>
        </p:nvSpPr>
        <p:spPr>
          <a:xfrm rot="-2700000">
            <a:off x="2754474" y="4495270"/>
            <a:ext cx="1066176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NUM_OF_TRANSACTIONS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6" name="Google Shape;466;p63"/>
          <p:cNvSpPr txBox="1"/>
          <p:nvPr/>
        </p:nvSpPr>
        <p:spPr>
          <a:xfrm rot="-2698354">
            <a:off x="3511620" y="4274916"/>
            <a:ext cx="443144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COGS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7" name="Google Shape;467;p63"/>
          <p:cNvSpPr txBox="1"/>
          <p:nvPr/>
        </p:nvSpPr>
        <p:spPr>
          <a:xfrm rot="-2701199">
            <a:off x="3618839" y="4338900"/>
            <a:ext cx="608183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DISCOUNT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8" name="Google Shape;468;p63"/>
          <p:cNvSpPr txBox="1"/>
          <p:nvPr/>
        </p:nvSpPr>
        <p:spPr>
          <a:xfrm rot="-2700000">
            <a:off x="3676474" y="4274920"/>
            <a:ext cx="1066176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INVOICE_PRICE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9" name="Google Shape;469;p63"/>
          <p:cNvSpPr txBox="1"/>
          <p:nvPr/>
        </p:nvSpPr>
        <p:spPr>
          <a:xfrm rot="-2700000">
            <a:off x="3942645" y="4495275"/>
            <a:ext cx="1066176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GROSS_PROFIT_DEAD_NET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0" name="Google Shape;470;p63"/>
          <p:cNvSpPr txBox="1"/>
          <p:nvPr/>
        </p:nvSpPr>
        <p:spPr>
          <a:xfrm rot="-2701311">
            <a:off x="4123562" y="4349092"/>
            <a:ext cx="556422" cy="277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DEAD_NET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idx="4294967295" type="body"/>
          </p:nvPr>
        </p:nvSpPr>
        <p:spPr>
          <a:xfrm>
            <a:off x="1196050" y="1461750"/>
            <a:ext cx="71709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Predict customer longevity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Using support vector regression</a:t>
            </a:r>
            <a:endParaRPr b="0"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0"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2200">
                <a:latin typeface="Arial"/>
                <a:ea typeface="Arial"/>
                <a:cs typeface="Arial"/>
                <a:sym typeface="Arial"/>
              </a:rPr>
              <a:t>Predict customer gross profit</a:t>
            </a:r>
            <a:endParaRPr b="0"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Using gradient boosting regression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4"/>
          <p:cNvSpPr txBox="1"/>
          <p:nvPr>
            <p:ph idx="429496729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Two models</a:t>
            </a:r>
            <a:endParaRPr b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idx="429496729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Predicting customer longevity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5"/>
          <p:cNvSpPr txBox="1"/>
          <p:nvPr>
            <p:ph idx="4294967295" type="body"/>
          </p:nvPr>
        </p:nvSpPr>
        <p:spPr>
          <a:xfrm>
            <a:off x="1132875" y="1544150"/>
            <a:ext cx="70890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Numeric prediction (years)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Method 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generalizes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well with highly dimensional data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Simple and stable implementation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Best fit R</a:t>
            </a:r>
            <a:r>
              <a:rPr b="0" baseline="30000" lang="en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= 0.28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Needs improvement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idx="4294967295" type="title"/>
          </p:nvPr>
        </p:nvSpPr>
        <p:spPr>
          <a:xfrm>
            <a:off x="700800" y="491825"/>
            <a:ext cx="64965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Predicting customer gross profit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6"/>
          <p:cNvSpPr txBox="1"/>
          <p:nvPr>
            <p:ph idx="4294967295" type="body"/>
          </p:nvPr>
        </p:nvSpPr>
        <p:spPr>
          <a:xfrm>
            <a:off x="1132900" y="1544200"/>
            <a:ext cx="70890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Method c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aptures complex patterns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Best fit R</a:t>
            </a:r>
            <a:r>
              <a:rPr b="0" baseline="30000" lang="en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= 0.84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Includes discount as predictor</a:t>
            </a: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idx="4294967295" type="title"/>
          </p:nvPr>
        </p:nvSpPr>
        <p:spPr>
          <a:xfrm>
            <a:off x="633975" y="29137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Findings &amp; Suggestions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75" y="1074050"/>
            <a:ext cx="6316900" cy="33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7"/>
          <p:cNvSpPr txBox="1"/>
          <p:nvPr/>
        </p:nvSpPr>
        <p:spPr>
          <a:xfrm>
            <a:off x="7188725" y="1074050"/>
            <a:ext cx="161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promotions or discounts for 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high average profit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idx="4294967295" type="title"/>
          </p:nvPr>
        </p:nvSpPr>
        <p:spPr>
          <a:xfrm>
            <a:off x="347525" y="373600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Findings &amp; Suggestions</a:t>
            </a:r>
            <a:endParaRPr/>
          </a:p>
        </p:txBody>
      </p:sp>
      <p:pic>
        <p:nvPicPr>
          <p:cNvPr id="501" name="Google Shape;5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0" y="1342902"/>
            <a:ext cx="5716775" cy="29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8"/>
          <p:cNvSpPr txBox="1"/>
          <p:nvPr/>
        </p:nvSpPr>
        <p:spPr>
          <a:xfrm>
            <a:off x="6119363" y="1391988"/>
            <a:ext cx="251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ELDER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12.11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years               2.SUMMIT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10.33 years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3.SEVIER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9.37 years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4.CACHE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9.34 years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5.CARBON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9.14 years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68"/>
          <p:cNvSpPr txBox="1"/>
          <p:nvPr/>
        </p:nvSpPr>
        <p:spPr>
          <a:xfrm>
            <a:off x="6226425" y="3495563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Ogden Sales Office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462325" y="1538562"/>
            <a:ext cx="168350" cy="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117762" y="1906037"/>
            <a:ext cx="168350" cy="16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68"/>
          <p:cNvCxnSpPr/>
          <p:nvPr/>
        </p:nvCxnSpPr>
        <p:spPr>
          <a:xfrm flipH="1">
            <a:off x="8399025" y="1706913"/>
            <a:ext cx="142200" cy="193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68"/>
          <p:cNvCxnSpPr/>
          <p:nvPr/>
        </p:nvCxnSpPr>
        <p:spPr>
          <a:xfrm flipH="1">
            <a:off x="8078112" y="2074387"/>
            <a:ext cx="123000" cy="152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68"/>
          <p:cNvSpPr txBox="1"/>
          <p:nvPr/>
        </p:nvSpPr>
        <p:spPr>
          <a:xfrm>
            <a:off x="223450" y="3361425"/>
            <a:ext cx="49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Years</a:t>
            </a:r>
            <a:endParaRPr sz="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idx="429496729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9"/>
          <p:cNvSpPr txBox="1"/>
          <p:nvPr/>
        </p:nvSpPr>
        <p:spPr>
          <a:xfrm>
            <a:off x="700800" y="1348675"/>
            <a:ext cx="603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Find data google review (address/name…)</a:t>
            </a:r>
            <a:endParaRPr sz="2000"/>
          </a:p>
        </p:txBody>
      </p:sp>
      <p:sp>
        <p:nvSpPr>
          <p:cNvPr id="515" name="Google Shape;515;p69"/>
          <p:cNvSpPr txBox="1"/>
          <p:nvPr/>
        </p:nvSpPr>
        <p:spPr>
          <a:xfrm>
            <a:off x="713225" y="1916075"/>
            <a:ext cx="42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Customer Clustering</a:t>
            </a:r>
            <a:endParaRPr sz="2000"/>
          </a:p>
        </p:txBody>
      </p:sp>
      <p:sp>
        <p:nvSpPr>
          <p:cNvPr id="516" name="Google Shape;516;p69"/>
          <p:cNvSpPr txBox="1"/>
          <p:nvPr/>
        </p:nvSpPr>
        <p:spPr>
          <a:xfrm>
            <a:off x="713225" y="2483475"/>
            <a:ext cx="42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Different ACS variables</a:t>
            </a:r>
            <a:endParaRPr sz="2000"/>
          </a:p>
        </p:txBody>
      </p:sp>
      <p:sp>
        <p:nvSpPr>
          <p:cNvPr id="517" name="Google Shape;517;p69"/>
          <p:cNvSpPr txBox="1"/>
          <p:nvPr/>
        </p:nvSpPr>
        <p:spPr>
          <a:xfrm>
            <a:off x="700800" y="1348675"/>
            <a:ext cx="603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666666"/>
                </a:solidFill>
              </a:rPr>
              <a:t>Find data google review (address/name…)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518" name="Google Shape;518;p69"/>
          <p:cNvSpPr txBox="1"/>
          <p:nvPr/>
        </p:nvSpPr>
        <p:spPr>
          <a:xfrm>
            <a:off x="713225" y="1916075"/>
            <a:ext cx="42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666666"/>
                </a:solidFill>
              </a:rPr>
              <a:t>Customer Clustering</a:t>
            </a:r>
            <a:endParaRPr sz="2000">
              <a:solidFill>
                <a:srgbClr val="666666"/>
              </a:solidFill>
            </a:endParaRPr>
          </a:p>
        </p:txBody>
      </p:sp>
      <p:sp>
        <p:nvSpPr>
          <p:cNvPr id="519" name="Google Shape;519;p69"/>
          <p:cNvSpPr txBox="1"/>
          <p:nvPr/>
        </p:nvSpPr>
        <p:spPr>
          <a:xfrm>
            <a:off x="713225" y="2483475"/>
            <a:ext cx="429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666666"/>
                </a:solidFill>
              </a:rPr>
              <a:t>Different ACS variables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>
            <p:ph idx="4294967295" type="subTitle"/>
          </p:nvPr>
        </p:nvSpPr>
        <p:spPr>
          <a:xfrm>
            <a:off x="3193050" y="2138704"/>
            <a:ext cx="27579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idx="4294967295" type="title"/>
          </p:nvPr>
        </p:nvSpPr>
        <p:spPr>
          <a:xfrm>
            <a:off x="391850" y="4124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 </a:t>
            </a: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ustomer </a:t>
            </a: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uccess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16675" y="3010150"/>
            <a:ext cx="168350" cy="1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999700" y="2710175"/>
            <a:ext cx="168350" cy="1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5"/>
          <p:cNvSpPr txBox="1"/>
          <p:nvPr/>
        </p:nvSpPr>
        <p:spPr>
          <a:xfrm>
            <a:off x="713225" y="1115888"/>
            <a:ext cx="49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</a:rPr>
              <a:t>Focus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</a:rPr>
              <a:t>B2B, local restaurants in Utah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9" name="Google Shape;329;p55"/>
          <p:cNvSpPr txBox="1"/>
          <p:nvPr/>
        </p:nvSpPr>
        <p:spPr>
          <a:xfrm>
            <a:off x="713225" y="2230175"/>
            <a:ext cx="5707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Target Variables</a:t>
            </a:r>
            <a:endParaRPr sz="1800">
              <a:solidFill>
                <a:schemeClr val="dk1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</a:rPr>
              <a:t>Longevity  </a:t>
            </a:r>
            <a:endParaRPr sz="1800">
              <a:solidFill>
                <a:schemeClr val="dk1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</a:rPr>
              <a:t>Total Gross Profit Dead Net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30" name="Google Shape;330;p55"/>
          <p:cNvSpPr txBox="1"/>
          <p:nvPr/>
        </p:nvSpPr>
        <p:spPr>
          <a:xfrm>
            <a:off x="713225" y="3577425"/>
            <a:ext cx="4160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Prediction Models</a:t>
            </a:r>
            <a:endParaRPr sz="1800">
              <a:solidFill>
                <a:schemeClr val="dk1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</a:rPr>
              <a:t>Patterns, trends, relationships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1" name="Google Shape;331;p55"/>
          <p:cNvSpPr txBox="1"/>
          <p:nvPr/>
        </p:nvSpPr>
        <p:spPr>
          <a:xfrm>
            <a:off x="713225" y="1115888"/>
            <a:ext cx="49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66666"/>
                </a:solidFill>
              </a:rPr>
              <a:t>Focus</a:t>
            </a:r>
            <a:r>
              <a:rPr b="1" lang="en" sz="1800">
                <a:solidFill>
                  <a:srgbClr val="666666"/>
                </a:solidFill>
              </a:rPr>
              <a:t>:</a:t>
            </a:r>
            <a:endParaRPr sz="1800">
              <a:solidFill>
                <a:srgbClr val="666666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666666"/>
                </a:solidFill>
              </a:rPr>
              <a:t>B2B, local restaurants in Utah</a:t>
            </a:r>
            <a:endParaRPr b="1" sz="1800">
              <a:solidFill>
                <a:srgbClr val="666666"/>
              </a:solidFill>
            </a:endParaRPr>
          </a:p>
        </p:txBody>
      </p:sp>
      <p:sp>
        <p:nvSpPr>
          <p:cNvPr id="332" name="Google Shape;332;p55"/>
          <p:cNvSpPr txBox="1"/>
          <p:nvPr/>
        </p:nvSpPr>
        <p:spPr>
          <a:xfrm>
            <a:off x="713225" y="2230175"/>
            <a:ext cx="5707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Target Variables</a:t>
            </a:r>
            <a:endParaRPr sz="1800">
              <a:solidFill>
                <a:srgbClr val="666666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666666"/>
                </a:solidFill>
              </a:rPr>
              <a:t>Longevity  </a:t>
            </a:r>
            <a:endParaRPr sz="1800">
              <a:solidFill>
                <a:srgbClr val="666666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666666"/>
                </a:solidFill>
              </a:rPr>
              <a:t>Total Gross Profit Dead Net</a:t>
            </a:r>
            <a:endParaRPr sz="1800"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333" name="Google Shape;333;p55"/>
          <p:cNvSpPr txBox="1"/>
          <p:nvPr/>
        </p:nvSpPr>
        <p:spPr>
          <a:xfrm>
            <a:off x="713225" y="3577425"/>
            <a:ext cx="41601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Prediction Models</a:t>
            </a:r>
            <a:endParaRPr sz="1800">
              <a:solidFill>
                <a:srgbClr val="666666"/>
              </a:solidFill>
            </a:endParaRPr>
          </a:p>
          <a:p>
            <a:pPr indent="-342900" lvl="0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rgbClr val="666666"/>
                </a:solidFill>
              </a:rPr>
              <a:t>Patterns, trends, relationships</a:t>
            </a:r>
            <a:endParaRPr sz="1800"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/>
        </p:nvSpPr>
        <p:spPr>
          <a:xfrm>
            <a:off x="373750" y="398900"/>
            <a:ext cx="38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Sales </a:t>
            </a:r>
            <a:r>
              <a:rPr lang="en" sz="3000">
                <a:solidFill>
                  <a:schemeClr val="accent1"/>
                </a:solidFill>
              </a:rPr>
              <a:t>D</a:t>
            </a:r>
            <a:r>
              <a:rPr lang="en" sz="3000">
                <a:solidFill>
                  <a:schemeClr val="accent1"/>
                </a:solidFill>
              </a:rPr>
              <a:t>ata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713225" y="1312975"/>
            <a:ext cx="6932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Change data type</a:t>
            </a:r>
            <a:endParaRPr sz="1800">
              <a:solidFill>
                <a:schemeClr val="dk1"/>
              </a:solidFill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➢"/>
            </a:pPr>
            <a:r>
              <a:rPr lang="en" sz="1800">
                <a:solidFill>
                  <a:schemeClr val="dk1"/>
                </a:solidFill>
              </a:rPr>
              <a:t>MAX  &amp;  MIN_POSTING_DATE converted to Date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56"/>
          <p:cNvSpPr txBox="1"/>
          <p:nvPr>
            <p:ph idx="4294967295" type="body"/>
          </p:nvPr>
        </p:nvSpPr>
        <p:spPr>
          <a:xfrm>
            <a:off x="713225" y="1312975"/>
            <a:ext cx="81483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Change data type</a:t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MAX  &amp;  MIN_POSTING_DATE converted to Date</a:t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6"/>
          <p:cNvSpPr txBox="1"/>
          <p:nvPr>
            <p:ph idx="4294967295" type="subTitle"/>
          </p:nvPr>
        </p:nvSpPr>
        <p:spPr>
          <a:xfrm>
            <a:off x="785820" y="2126850"/>
            <a:ext cx="72168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Group customer sales records by CUSTOMER_NUMBER_BLINDED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Modify MAX &amp; MIN _POSTING_DATE 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Extract total values (GROSS_PROFIT_DEAD NET, DISCOUNT, INVOICE_PRICE, etc.)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6"/>
          <p:cNvSpPr txBox="1"/>
          <p:nvPr/>
        </p:nvSpPr>
        <p:spPr>
          <a:xfrm>
            <a:off x="1141368" y="3570325"/>
            <a:ext cx="69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56"/>
          <p:cNvSpPr txBox="1"/>
          <p:nvPr>
            <p:ph idx="4294967295" type="body"/>
          </p:nvPr>
        </p:nvSpPr>
        <p:spPr>
          <a:xfrm>
            <a:off x="785820" y="2126850"/>
            <a:ext cx="7216800" cy="1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Group cu</a:t>
            </a: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stomer sales records by CUSTOMER_NUMBER_BLINDED</a:t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Modify MAX &amp; MIN _POSTING_DATE </a:t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7155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➢"/>
            </a:pPr>
            <a:r>
              <a:rPr b="0" lang="en" sz="18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Extract total values (GROSS_PROFIT_DEAD NET, DISCOUNT, INVOICE_PRICE, etc.)</a:t>
            </a:r>
            <a:endParaRPr b="0"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/>
        </p:nvSpPr>
        <p:spPr>
          <a:xfrm>
            <a:off x="385475" y="385450"/>
            <a:ext cx="38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Customer </a:t>
            </a:r>
            <a:r>
              <a:rPr lang="en" sz="3000">
                <a:solidFill>
                  <a:schemeClr val="accent1"/>
                </a:solidFill>
              </a:rPr>
              <a:t>D</a:t>
            </a:r>
            <a:r>
              <a:rPr lang="en" sz="3000">
                <a:solidFill>
                  <a:schemeClr val="accent1"/>
                </a:solidFill>
              </a:rPr>
              <a:t>ata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349" name="Google Shape;349;p57"/>
          <p:cNvSpPr txBox="1"/>
          <p:nvPr/>
        </p:nvSpPr>
        <p:spPr>
          <a:xfrm>
            <a:off x="713225" y="1228125"/>
            <a:ext cx="55077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Clean data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Simplify ADDRESS_ZIP_CODE  to 5 digits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57"/>
          <p:cNvSpPr txBox="1"/>
          <p:nvPr/>
        </p:nvSpPr>
        <p:spPr>
          <a:xfrm>
            <a:off x="758575" y="2155800"/>
            <a:ext cx="8083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Filter data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Utah only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Include only “Eating &amp; Drinking” customers from CUSTOMER_ACTIVITY_CLUSTER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Include only “DSD” customers from BUSINESS_TYPE_EXTENSION_DESCRIPTION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1" name="Google Shape;351;p57"/>
          <p:cNvSpPr txBox="1"/>
          <p:nvPr/>
        </p:nvSpPr>
        <p:spPr>
          <a:xfrm>
            <a:off x="713225" y="1228113"/>
            <a:ext cx="559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</a:rPr>
              <a:t>Clean data</a:t>
            </a:r>
            <a:endParaRPr sz="1800">
              <a:solidFill>
                <a:srgbClr val="666666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➢"/>
            </a:pPr>
            <a:r>
              <a:rPr lang="en" sz="1800">
                <a:solidFill>
                  <a:srgbClr val="666666"/>
                </a:solidFill>
              </a:rPr>
              <a:t>Simplify ADDRESS_ZIP_CODE  to 5 digits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2" name="Google Shape;352;p57"/>
          <p:cNvSpPr txBox="1"/>
          <p:nvPr/>
        </p:nvSpPr>
        <p:spPr>
          <a:xfrm>
            <a:off x="758575" y="2155800"/>
            <a:ext cx="8083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800">
                <a:solidFill>
                  <a:srgbClr val="666666"/>
                </a:solidFill>
              </a:rPr>
              <a:t>Filter data</a:t>
            </a:r>
            <a:endParaRPr sz="1800">
              <a:solidFill>
                <a:srgbClr val="666666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➢"/>
            </a:pPr>
            <a:r>
              <a:rPr lang="en" sz="1800">
                <a:solidFill>
                  <a:srgbClr val="666666"/>
                </a:solidFill>
              </a:rPr>
              <a:t>Utah only</a:t>
            </a:r>
            <a:endParaRPr sz="1800">
              <a:solidFill>
                <a:srgbClr val="666666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➢"/>
            </a:pPr>
            <a:r>
              <a:rPr lang="en" sz="1800">
                <a:solidFill>
                  <a:srgbClr val="666666"/>
                </a:solidFill>
              </a:rPr>
              <a:t>Include only “Eating &amp; Drinking” customers from CUSTOMER_ACTIVITY_CLUSTER</a:t>
            </a:r>
            <a:endParaRPr sz="1800">
              <a:solidFill>
                <a:srgbClr val="666666"/>
              </a:solidFill>
            </a:endParaRPr>
          </a:p>
          <a:p>
            <a:pPr indent="-34290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➢"/>
            </a:pPr>
            <a:r>
              <a:rPr lang="en" sz="1800">
                <a:solidFill>
                  <a:srgbClr val="666666"/>
                </a:solidFill>
              </a:rPr>
              <a:t>Include only “DSD” customers from BUSINESS_TYPE_EXTENSION_DESCRIPTION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/>
          <p:nvPr/>
        </p:nvSpPr>
        <p:spPr>
          <a:xfrm>
            <a:off x="385475" y="385450"/>
            <a:ext cx="838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American Community Survey (2017-2021)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358" name="Google Shape;358;p58"/>
          <p:cNvSpPr txBox="1"/>
          <p:nvPr>
            <p:ph idx="4294967295" type="body"/>
          </p:nvPr>
        </p:nvSpPr>
        <p:spPr>
          <a:xfrm>
            <a:off x="863613" y="1429250"/>
            <a:ext cx="3623400" cy="32847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opulation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Household income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Household size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Year structure built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>
            <p:ph idx="4294967295" type="subTitle"/>
          </p:nvPr>
        </p:nvSpPr>
        <p:spPr>
          <a:xfrm>
            <a:off x="4722388" y="1429250"/>
            <a:ext cx="35580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Housing costs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Rent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Selected owner costs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Number of cars used to commute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Number of households without internet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/>
        </p:nvSpPr>
        <p:spPr>
          <a:xfrm>
            <a:off x="385475" y="414025"/>
            <a:ext cx="834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Customer </a:t>
            </a:r>
            <a:r>
              <a:rPr lang="en" sz="3000">
                <a:solidFill>
                  <a:schemeClr val="accent1"/>
                </a:solidFill>
              </a:rPr>
              <a:t>L</a:t>
            </a:r>
            <a:r>
              <a:rPr lang="en" sz="3000">
                <a:solidFill>
                  <a:schemeClr val="accent1"/>
                </a:solidFill>
              </a:rPr>
              <a:t>ongevity </a:t>
            </a:r>
            <a:r>
              <a:rPr lang="en" sz="3000">
                <a:solidFill>
                  <a:schemeClr val="accent1"/>
                </a:solidFill>
              </a:rPr>
              <a:t>C</a:t>
            </a:r>
            <a:r>
              <a:rPr lang="en" sz="3000">
                <a:solidFill>
                  <a:schemeClr val="accent1"/>
                </a:solidFill>
              </a:rPr>
              <a:t>alculation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365" name="Google Shape;365;p59"/>
          <p:cNvSpPr txBox="1"/>
          <p:nvPr>
            <p:ph idx="4294967295" type="body"/>
          </p:nvPr>
        </p:nvSpPr>
        <p:spPr>
          <a:xfrm>
            <a:off x="6439650" y="2169350"/>
            <a:ext cx="16554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Customer Longevity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/>
          <p:nvPr>
            <p:ph idx="4294967295" type="subTitle"/>
          </p:nvPr>
        </p:nvSpPr>
        <p:spPr>
          <a:xfrm>
            <a:off x="3471050" y="2169350"/>
            <a:ext cx="16554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Onboarding Date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9"/>
          <p:cNvSpPr txBox="1"/>
          <p:nvPr>
            <p:ph idx="4294967295" type="body"/>
          </p:nvPr>
        </p:nvSpPr>
        <p:spPr>
          <a:xfrm>
            <a:off x="619550" y="2169350"/>
            <a:ext cx="16554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Maximum Posting Date</a:t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9"/>
          <p:cNvSpPr txBox="1"/>
          <p:nvPr>
            <p:ph idx="4294967295" type="subTitle"/>
          </p:nvPr>
        </p:nvSpPr>
        <p:spPr>
          <a:xfrm>
            <a:off x="5531450" y="2110800"/>
            <a:ext cx="8028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= 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9"/>
          <p:cNvSpPr txBox="1"/>
          <p:nvPr>
            <p:ph idx="4294967295" type="subTitle"/>
          </p:nvPr>
        </p:nvSpPr>
        <p:spPr>
          <a:xfrm>
            <a:off x="2495000" y="2110800"/>
            <a:ext cx="8028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– 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0"/>
          <p:cNvPicPr preferRelativeResize="0"/>
          <p:nvPr/>
        </p:nvPicPr>
        <p:blipFill rotWithShape="1">
          <a:blip r:embed="rId3">
            <a:alphaModFix/>
          </a:blip>
          <a:srcRect b="33290" l="6489" r="0" t="32922"/>
          <a:stretch/>
        </p:blipFill>
        <p:spPr>
          <a:xfrm>
            <a:off x="583225" y="1136213"/>
            <a:ext cx="8917227" cy="303661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0"/>
          <p:cNvSpPr txBox="1"/>
          <p:nvPr/>
        </p:nvSpPr>
        <p:spPr>
          <a:xfrm>
            <a:off x="3984975" y="1509750"/>
            <a:ext cx="30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Average: 7.8 VS 10.5 years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Median: 4.6 VS 6.5 years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6" name="Google Shape;376;p60"/>
          <p:cNvCxnSpPr/>
          <p:nvPr/>
        </p:nvCxnSpPr>
        <p:spPr>
          <a:xfrm flipH="1">
            <a:off x="1563275" y="1337650"/>
            <a:ext cx="3000" cy="260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60"/>
          <p:cNvCxnSpPr/>
          <p:nvPr/>
        </p:nvCxnSpPr>
        <p:spPr>
          <a:xfrm rot="10800000">
            <a:off x="2094433" y="4167214"/>
            <a:ext cx="5040300" cy="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0"/>
          <p:cNvSpPr txBox="1"/>
          <p:nvPr/>
        </p:nvSpPr>
        <p:spPr>
          <a:xfrm flipH="1" rot="-5400000">
            <a:off x="-326775" y="216145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Customer Count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3252150" y="4491600"/>
            <a:ext cx="395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Longevity (in years)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80" name="Google Shape;380;p60"/>
          <p:cNvCxnSpPr/>
          <p:nvPr/>
        </p:nvCxnSpPr>
        <p:spPr>
          <a:xfrm rot="10800000">
            <a:off x="1379764" y="1358606"/>
            <a:ext cx="18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60"/>
          <p:cNvCxnSpPr/>
          <p:nvPr/>
        </p:nvCxnSpPr>
        <p:spPr>
          <a:xfrm rot="10800000">
            <a:off x="1379764" y="1872877"/>
            <a:ext cx="18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60"/>
          <p:cNvCxnSpPr/>
          <p:nvPr/>
        </p:nvCxnSpPr>
        <p:spPr>
          <a:xfrm rot="10800000">
            <a:off x="1383264" y="2392499"/>
            <a:ext cx="18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60"/>
          <p:cNvCxnSpPr/>
          <p:nvPr/>
        </p:nvCxnSpPr>
        <p:spPr>
          <a:xfrm rot="10800000">
            <a:off x="1379626" y="2909446"/>
            <a:ext cx="18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60"/>
          <p:cNvCxnSpPr/>
          <p:nvPr/>
        </p:nvCxnSpPr>
        <p:spPr>
          <a:xfrm flipH="1">
            <a:off x="1373616" y="3426394"/>
            <a:ext cx="195300" cy="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1378978" y="3946024"/>
            <a:ext cx="18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60"/>
          <p:cNvCxnSpPr/>
          <p:nvPr/>
        </p:nvCxnSpPr>
        <p:spPr>
          <a:xfrm>
            <a:off x="2094353" y="4167070"/>
            <a:ext cx="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60"/>
          <p:cNvCxnSpPr/>
          <p:nvPr/>
        </p:nvCxnSpPr>
        <p:spPr>
          <a:xfrm>
            <a:off x="4549471" y="4176000"/>
            <a:ext cx="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60"/>
          <p:cNvCxnSpPr/>
          <p:nvPr/>
        </p:nvCxnSpPr>
        <p:spPr>
          <a:xfrm>
            <a:off x="7134733" y="4176020"/>
            <a:ext cx="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60"/>
          <p:cNvCxnSpPr/>
          <p:nvPr/>
        </p:nvCxnSpPr>
        <p:spPr>
          <a:xfrm>
            <a:off x="3252145" y="4176014"/>
            <a:ext cx="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60"/>
          <p:cNvCxnSpPr/>
          <p:nvPr/>
        </p:nvCxnSpPr>
        <p:spPr>
          <a:xfrm>
            <a:off x="5995514" y="4175995"/>
            <a:ext cx="0" cy="14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60"/>
          <p:cNvSpPr txBox="1"/>
          <p:nvPr/>
        </p:nvSpPr>
        <p:spPr>
          <a:xfrm rot="-5400000">
            <a:off x="909076" y="3744056"/>
            <a:ext cx="31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0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 rot="-5400000">
            <a:off x="766726" y="3195853"/>
            <a:ext cx="60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5000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 rot="-5400000">
            <a:off x="761476" y="2222943"/>
            <a:ext cx="6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15000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4" name="Google Shape;394;p60"/>
          <p:cNvSpPr txBox="1"/>
          <p:nvPr/>
        </p:nvSpPr>
        <p:spPr>
          <a:xfrm rot="-5400000">
            <a:off x="766726" y="1194551"/>
            <a:ext cx="60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25</a:t>
            </a:r>
            <a:r>
              <a:rPr b="1"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000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5" name="Google Shape;395;p60"/>
          <p:cNvSpPr txBox="1"/>
          <p:nvPr/>
        </p:nvSpPr>
        <p:spPr>
          <a:xfrm>
            <a:off x="1868237" y="4236643"/>
            <a:ext cx="33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0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6" name="Google Shape;396;p60"/>
          <p:cNvSpPr txBox="1"/>
          <p:nvPr/>
        </p:nvSpPr>
        <p:spPr>
          <a:xfrm>
            <a:off x="2999153" y="4236643"/>
            <a:ext cx="6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7" name="Google Shape;397;p60"/>
          <p:cNvSpPr txBox="1"/>
          <p:nvPr/>
        </p:nvSpPr>
        <p:spPr>
          <a:xfrm>
            <a:off x="6870423" y="4236643"/>
            <a:ext cx="6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4</a:t>
            </a:r>
            <a:r>
              <a:rPr lang="en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8" name="Google Shape;398;p60"/>
          <p:cNvSpPr txBox="1"/>
          <p:nvPr/>
        </p:nvSpPr>
        <p:spPr>
          <a:xfrm>
            <a:off x="5713255" y="4236643"/>
            <a:ext cx="6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9" name="Google Shape;399;p60"/>
          <p:cNvSpPr txBox="1"/>
          <p:nvPr/>
        </p:nvSpPr>
        <p:spPr>
          <a:xfrm>
            <a:off x="4291763" y="4236643"/>
            <a:ext cx="64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 sz="1000">
                <a:solidFill>
                  <a:schemeClr val="dk1"/>
                </a:solidFill>
              </a:rPr>
              <a:t>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0" name="Google Shape;400;p60"/>
          <p:cNvSpPr txBox="1"/>
          <p:nvPr>
            <p:ph idx="4294967295" type="title"/>
          </p:nvPr>
        </p:nvSpPr>
        <p:spPr>
          <a:xfrm>
            <a:off x="436875" y="416000"/>
            <a:ext cx="5676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Longevity Distribution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idx="4294967295" type="title"/>
          </p:nvPr>
        </p:nvSpPr>
        <p:spPr>
          <a:xfrm>
            <a:off x="61515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Longevity vs. Profit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1"/>
          <p:cNvSpPr txBox="1"/>
          <p:nvPr/>
        </p:nvSpPr>
        <p:spPr>
          <a:xfrm>
            <a:off x="6596275" y="1311325"/>
            <a:ext cx="2095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r</a:t>
            </a:r>
            <a:r>
              <a:rPr lang="en" sz="1800">
                <a:solidFill>
                  <a:schemeClr val="dk1"/>
                </a:solidFill>
              </a:rPr>
              <a:t>elationship between customer longevity and gross profit is not obvious by plotting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7" name="Google Shape;4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50" y="1311325"/>
            <a:ext cx="5444476" cy="3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idx="4294967295" type="title"/>
          </p:nvPr>
        </p:nvSpPr>
        <p:spPr>
          <a:xfrm>
            <a:off x="61515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Average Lifetime Value </a:t>
            </a:r>
            <a:endParaRPr b="0"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 txBox="1"/>
          <p:nvPr/>
        </p:nvSpPr>
        <p:spPr>
          <a:xfrm>
            <a:off x="4733550" y="1485675"/>
            <a:ext cx="3624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Revenue per customer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(2021 and 2022)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$4.99K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Average customer longevity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7.85 years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4.99 / 2 * 7.85  ≈  19.6k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14" name="Google Shape;414;p62"/>
          <p:cNvSpPr txBox="1"/>
          <p:nvPr/>
        </p:nvSpPr>
        <p:spPr>
          <a:xfrm>
            <a:off x="801975" y="1961675"/>
            <a:ext cx="359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1"/>
                </a:solidFill>
              </a:rPr>
              <a:t>$19.6K</a:t>
            </a:r>
            <a:endParaRPr b="1" sz="8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le Slideshow XL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