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ac46405e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ac46405e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ac46405e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ac46405e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ac46405e1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ac46405e1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ac46405e1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ac46405e1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ac46405e1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ac46405e1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ac46405e1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ac46405e1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ac46405e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ac46405e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ac46405e1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ac46405e1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ac46405e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ac46405e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Scores are r^2</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ac46405e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ac46405e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c46405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c46405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Emissions are measured in kt </a:t>
            </a:r>
            <a:r>
              <a:rPr lang="en">
                <a:solidFill>
                  <a:schemeClr val="dk1"/>
                </a:solidFill>
              </a:rPr>
              <a:t>CO₂ e</a:t>
            </a:r>
            <a:r>
              <a:rPr lang="en"/>
              <a:t>quivalent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ac46405e1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ac46405e1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c46405e1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c46405e1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ac46405e1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ac46405e1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ac46405e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ac46405e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c46405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c46405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c46405e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c46405e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ac46405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ac46405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ac46405e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ac46405e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ac46405e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ac46405e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ac46405e1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ac46405e1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ac46405e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ac46405e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ac46405e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ac46405e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quandl.com/data/UGHG-United-Nations-Greenhouse-Gas-Inventory" TargetMode="External"/><Relationship Id="rId4" Type="http://schemas.openxmlformats.org/officeDocument/2006/relationships/hyperlink" Target="https://databank.worldbank.org/reports.aspx?source=2&amp;series=SP.POP.TOTL&amp;countr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quandl.com/data/UGHG-United-Nations-Greenhouse-Gas-Inventory" TargetMode="External"/><Relationship Id="rId4" Type="http://schemas.openxmlformats.org/officeDocument/2006/relationships/hyperlink" Target="https://unfccc.int/" TargetMode="External"/><Relationship Id="rId5" Type="http://schemas.openxmlformats.org/officeDocument/2006/relationships/hyperlink" Target="https://databank.worldbank.org/reports.aspx?source=2&amp;series=SP.POP.TOTL&amp;count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330505" y="265301"/>
            <a:ext cx="8482983" cy="4612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36075" y="238413"/>
            <a:ext cx="8671849" cy="4666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517363" y="421336"/>
            <a:ext cx="8109275" cy="430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298625" y="2770950"/>
            <a:ext cx="4105625" cy="2202585"/>
          </a:xfrm>
          <a:prstGeom prst="rect">
            <a:avLst/>
          </a:prstGeom>
          <a:noFill/>
          <a:ln>
            <a:noFill/>
          </a:ln>
        </p:spPr>
      </p:pic>
      <p:pic>
        <p:nvPicPr>
          <p:cNvPr id="139" name="Google Shape;139;p25"/>
          <p:cNvPicPr preferRelativeResize="0"/>
          <p:nvPr/>
        </p:nvPicPr>
        <p:blipFill>
          <a:blip r:embed="rId4">
            <a:alphaModFix/>
          </a:blip>
          <a:stretch>
            <a:fillRect/>
          </a:stretch>
        </p:blipFill>
        <p:spPr>
          <a:xfrm>
            <a:off x="4752827" y="124850"/>
            <a:ext cx="4105624" cy="2181659"/>
          </a:xfrm>
          <a:prstGeom prst="rect">
            <a:avLst/>
          </a:prstGeom>
          <a:noFill/>
          <a:ln>
            <a:noFill/>
          </a:ln>
        </p:spPr>
      </p:pic>
      <p:pic>
        <p:nvPicPr>
          <p:cNvPr id="140" name="Google Shape;140;p25"/>
          <p:cNvPicPr preferRelativeResize="0"/>
          <p:nvPr/>
        </p:nvPicPr>
        <p:blipFill>
          <a:blip r:embed="rId5">
            <a:alphaModFix/>
          </a:blip>
          <a:stretch>
            <a:fillRect/>
          </a:stretch>
        </p:blipFill>
        <p:spPr>
          <a:xfrm>
            <a:off x="298625" y="118648"/>
            <a:ext cx="4105625" cy="2194049"/>
          </a:xfrm>
          <a:prstGeom prst="rect">
            <a:avLst/>
          </a:prstGeom>
          <a:noFill/>
          <a:ln>
            <a:noFill/>
          </a:ln>
        </p:spPr>
      </p:pic>
      <p:pic>
        <p:nvPicPr>
          <p:cNvPr id="141" name="Google Shape;141;p25"/>
          <p:cNvPicPr preferRelativeResize="0"/>
          <p:nvPr/>
        </p:nvPicPr>
        <p:blipFill>
          <a:blip r:embed="rId6">
            <a:alphaModFix/>
          </a:blip>
          <a:stretch>
            <a:fillRect/>
          </a:stretch>
        </p:blipFill>
        <p:spPr>
          <a:xfrm>
            <a:off x="4752825" y="2772311"/>
            <a:ext cx="4105623" cy="21998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2519363" y="204788"/>
            <a:ext cx="4105275" cy="473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54887" y="203925"/>
            <a:ext cx="9034236" cy="1630575"/>
          </a:xfrm>
          <a:prstGeom prst="rect">
            <a:avLst/>
          </a:prstGeom>
          <a:noFill/>
          <a:ln>
            <a:noFill/>
          </a:ln>
        </p:spPr>
      </p:pic>
      <p:pic>
        <p:nvPicPr>
          <p:cNvPr id="155" name="Google Shape;155;p27"/>
          <p:cNvPicPr preferRelativeResize="0"/>
          <p:nvPr/>
        </p:nvPicPr>
        <p:blipFill>
          <a:blip r:embed="rId4">
            <a:alphaModFix/>
          </a:blip>
          <a:stretch>
            <a:fillRect/>
          </a:stretch>
        </p:blipFill>
        <p:spPr>
          <a:xfrm>
            <a:off x="0" y="1945264"/>
            <a:ext cx="9144000" cy="1557773"/>
          </a:xfrm>
          <a:prstGeom prst="rect">
            <a:avLst/>
          </a:prstGeom>
          <a:noFill/>
          <a:ln>
            <a:noFill/>
          </a:ln>
        </p:spPr>
      </p:pic>
      <p:pic>
        <p:nvPicPr>
          <p:cNvPr id="156" name="Google Shape;156;p27"/>
          <p:cNvPicPr preferRelativeResize="0"/>
          <p:nvPr/>
        </p:nvPicPr>
        <p:blipFill>
          <a:blip r:embed="rId5">
            <a:alphaModFix/>
          </a:blip>
          <a:stretch>
            <a:fillRect/>
          </a:stretch>
        </p:blipFill>
        <p:spPr>
          <a:xfrm>
            <a:off x="0" y="3613792"/>
            <a:ext cx="9143999" cy="15525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1283429" y="0"/>
            <a:ext cx="6781441"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1378050" y="1446525"/>
            <a:ext cx="638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20"/>
              <a:t>Machine Learning: </a:t>
            </a:r>
            <a:endParaRPr sz="3120"/>
          </a:p>
          <a:p>
            <a:pPr indent="0" lvl="0" marL="0" rtl="0" algn="ctr">
              <a:spcBef>
                <a:spcPts val="0"/>
              </a:spcBef>
              <a:spcAft>
                <a:spcPts val="0"/>
              </a:spcAft>
              <a:buSzPts val="990"/>
              <a:buNone/>
            </a:pPr>
            <a:r>
              <a:rPr lang="en" sz="3120"/>
              <a:t>Predicting Population </a:t>
            </a:r>
            <a:endParaRPr sz="3120"/>
          </a:p>
          <a:p>
            <a:pPr indent="0" lvl="0" marL="0" rtl="0" algn="ctr">
              <a:spcBef>
                <a:spcPts val="0"/>
              </a:spcBef>
              <a:spcAft>
                <a:spcPts val="0"/>
              </a:spcAft>
              <a:buSzPts val="990"/>
              <a:buNone/>
            </a:pPr>
            <a:r>
              <a:rPr lang="en" sz="3120"/>
              <a:t>and Gas Emission </a:t>
            </a:r>
            <a:endParaRPr sz="31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Population</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During the process of machine learning, advice was given to change the focus of what the results should be at the end of the project. As there were many variables which may or may not be linked, population was the first variable to be explored. As inferred by the numbers, before any analysis, population looked to be linear. The approach was then to see how well population could be predicted. Model scores for training and testing were calculated. The results showed that training scores were fairly accurate, from 89.5 to 99.9. However, testing scores were wildly inaccurate, ranging from -82.56 to 87.5. An in-depth look at actual population growth over the time period shows there was a drop, but then begins to rise again. This correlates with the wildly inaccurate scores, as testing was based on 2010 - 2019, whereas training was from 1990 - 2009.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Emissions</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previously stated, advice was given to change the focus of the project. This led to a change in how the emissions data was analyzed. This meant that a lag was required to aid in predicting the next year’s emissions. All factors were combined into the ‘X’ variable to predict the next ‘y’.</a:t>
            </a:r>
            <a:endParaRPr/>
          </a:p>
        </p:txBody>
      </p:sp>
      <p:pic>
        <p:nvPicPr>
          <p:cNvPr id="181" name="Google Shape;181;p31"/>
          <p:cNvPicPr preferRelativeResize="0"/>
          <p:nvPr/>
        </p:nvPicPr>
        <p:blipFill>
          <a:blip r:embed="rId3">
            <a:alphaModFix/>
          </a:blip>
          <a:stretch>
            <a:fillRect/>
          </a:stretch>
        </p:blipFill>
        <p:spPr>
          <a:xfrm>
            <a:off x="966775" y="3035338"/>
            <a:ext cx="7210425" cy="153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Picking the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current events, climate change and sustainability is at the forefront of politics. As a result, seeing what </a:t>
            </a:r>
            <a:r>
              <a:rPr lang="en"/>
              <a:t>correlation</a:t>
            </a:r>
            <a:r>
              <a:rPr lang="en"/>
              <a:t> between population and emissions existed, if any. The countries were picked based on what data could be pulled from </a:t>
            </a:r>
            <a:r>
              <a:rPr lang="en" u="sng">
                <a:solidFill>
                  <a:schemeClr val="accent5"/>
                </a:solidFill>
                <a:hlinkClick r:id="rId3">
                  <a:extLst>
                    <a:ext uri="{A12FA001-AC4F-418D-AE19-62706E023703}">
                      <ahyp:hlinkClr val="tx"/>
                    </a:ext>
                  </a:extLst>
                </a:hlinkClick>
              </a:rPr>
              <a:t>Quandl</a:t>
            </a:r>
            <a:r>
              <a:rPr lang="en"/>
              <a:t>. From this source, the years available were 1990 to 2018. Population was pulled from </a:t>
            </a:r>
            <a:r>
              <a:rPr lang="en" u="sng">
                <a:solidFill>
                  <a:schemeClr val="accent5"/>
                </a:solidFill>
                <a:hlinkClick r:id="rId4">
                  <a:extLst>
                    <a:ext uri="{A12FA001-AC4F-418D-AE19-62706E023703}">
                      <ahyp:hlinkClr val="tx"/>
                    </a:ext>
                  </a:extLst>
                </a:hlinkClick>
              </a:rPr>
              <a:t>The World Bank</a:t>
            </a:r>
            <a:r>
              <a:rPr lang="en"/>
              <a:t>, for the same time period.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0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Results - Population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2"/>
          <p:cNvPicPr preferRelativeResize="0"/>
          <p:nvPr/>
        </p:nvPicPr>
        <p:blipFill>
          <a:blip r:embed="rId3">
            <a:alphaModFix/>
          </a:blip>
          <a:stretch>
            <a:fillRect/>
          </a:stretch>
        </p:blipFill>
        <p:spPr>
          <a:xfrm>
            <a:off x="902954" y="877100"/>
            <a:ext cx="7338097" cy="4143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622850" y="1152474"/>
            <a:ext cx="7727524" cy="1689875"/>
          </a:xfrm>
          <a:prstGeom prst="rect">
            <a:avLst/>
          </a:prstGeom>
          <a:noFill/>
          <a:ln>
            <a:noFill/>
          </a:ln>
        </p:spPr>
      </p:pic>
      <p:sp>
        <p:nvSpPr>
          <p:cNvPr id="195" name="Google Shape;195;p33"/>
          <p:cNvSpPr txBox="1"/>
          <p:nvPr>
            <p:ph type="title"/>
          </p:nvPr>
        </p:nvSpPr>
        <p:spPr>
          <a:xfrm>
            <a:off x="311700" y="30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Results - Population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Results - Greenhouse Gas</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4"/>
          <p:cNvPicPr preferRelativeResize="0"/>
          <p:nvPr/>
        </p:nvPicPr>
        <p:blipFill>
          <a:blip r:embed="rId3">
            <a:alphaModFix/>
          </a:blip>
          <a:stretch>
            <a:fillRect/>
          </a:stretch>
        </p:blipFill>
        <p:spPr>
          <a:xfrm>
            <a:off x="1096775" y="1152475"/>
            <a:ext cx="6950437" cy="388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Results - Perfluorocarbons</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5"/>
          <p:cNvPicPr preferRelativeResize="0"/>
          <p:nvPr/>
        </p:nvPicPr>
        <p:blipFill>
          <a:blip r:embed="rId3">
            <a:alphaModFix/>
          </a:blip>
          <a:stretch>
            <a:fillRect/>
          </a:stretch>
        </p:blipFill>
        <p:spPr>
          <a:xfrm>
            <a:off x="713263" y="1017725"/>
            <a:ext cx="7717476" cy="41009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Greenhouse Gases (GHGs): </a:t>
            </a:r>
            <a:r>
              <a:rPr lang="en" u="sng">
                <a:solidFill>
                  <a:schemeClr val="hlink"/>
                </a:solidFill>
                <a:hlinkClick r:id="rId3"/>
              </a:rPr>
              <a:t>Quandl</a:t>
            </a:r>
            <a:endParaRPr/>
          </a:p>
          <a:p>
            <a:pPr indent="-342900" lvl="0" marL="457200" rtl="0" algn="l">
              <a:spcBef>
                <a:spcPts val="1200"/>
              </a:spcBef>
              <a:spcAft>
                <a:spcPts val="0"/>
              </a:spcAft>
              <a:buSzPts val="1800"/>
              <a:buChar char="●"/>
            </a:pPr>
            <a:r>
              <a:rPr lang="en"/>
              <a:t>Provided by: </a:t>
            </a:r>
            <a:r>
              <a:rPr lang="en" u="sng">
                <a:solidFill>
                  <a:schemeClr val="hlink"/>
                </a:solidFill>
                <a:hlinkClick r:id="rId4"/>
              </a:rPr>
              <a:t>UNFCCC</a:t>
            </a:r>
            <a:endParaRPr/>
          </a:p>
          <a:p>
            <a:pPr indent="0" lvl="0" marL="0" rtl="0" algn="l">
              <a:spcBef>
                <a:spcPts val="1200"/>
              </a:spcBef>
              <a:spcAft>
                <a:spcPts val="1200"/>
              </a:spcAft>
              <a:buNone/>
            </a:pPr>
            <a:r>
              <a:rPr lang="en"/>
              <a:t>Population: </a:t>
            </a:r>
            <a:r>
              <a:rPr lang="en" u="sng">
                <a:solidFill>
                  <a:schemeClr val="hlink"/>
                </a:solidFill>
                <a:hlinkClick r:id="rId5"/>
              </a:rPr>
              <a:t>The World Bank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connected in database (SQL)</a:t>
            </a:r>
            <a:endParaRPr/>
          </a:p>
          <a:p>
            <a:pPr indent="-342900" lvl="0" marL="457200" rtl="0" algn="l">
              <a:spcBef>
                <a:spcPts val="0"/>
              </a:spcBef>
              <a:spcAft>
                <a:spcPts val="0"/>
              </a:spcAft>
              <a:buSzPts val="1800"/>
              <a:buChar char="●"/>
            </a:pPr>
            <a:r>
              <a:rPr lang="en"/>
              <a:t>Calculate population for 2020, 2021, and 2050</a:t>
            </a:r>
            <a:endParaRPr/>
          </a:p>
          <a:p>
            <a:pPr indent="-342900" lvl="0" marL="457200" rtl="0" algn="l">
              <a:spcBef>
                <a:spcPts val="0"/>
              </a:spcBef>
              <a:spcAft>
                <a:spcPts val="0"/>
              </a:spcAft>
              <a:buSzPts val="1800"/>
              <a:buChar char="●"/>
            </a:pPr>
            <a:r>
              <a:rPr lang="en"/>
              <a:t>Calculate emissions for 2019, 2020, 2021, and 2050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4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the Data for the Database and Tableau</a:t>
            </a:r>
            <a:endParaRPr/>
          </a:p>
        </p:txBody>
      </p:sp>
      <p:sp>
        <p:nvSpPr>
          <p:cNvPr id="73" name="Google Shape;73;p16"/>
          <p:cNvSpPr txBox="1"/>
          <p:nvPr>
            <p:ph idx="1" type="body"/>
          </p:nvPr>
        </p:nvSpPr>
        <p:spPr>
          <a:xfrm>
            <a:off x="311700" y="884050"/>
            <a:ext cx="8520600" cy="3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Python, we cleaned the data and transformed it into a usable format</a:t>
            </a:r>
            <a:endParaRPr/>
          </a:p>
          <a:p>
            <a:pPr indent="-342900" lvl="0" marL="457200" rtl="0" algn="l">
              <a:spcBef>
                <a:spcPts val="1200"/>
              </a:spcBef>
              <a:spcAft>
                <a:spcPts val="0"/>
              </a:spcAft>
              <a:buSzPts val="1800"/>
              <a:buChar char="-"/>
            </a:pPr>
            <a:r>
              <a:rPr lang="en"/>
              <a:t>Country_Code: field added to use as a relational key between the Population and Emission tables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Population table: re-formatted the table to match the Emissions data table format for ease of use in Tableau </a:t>
            </a:r>
            <a:endParaRPr/>
          </a:p>
        </p:txBody>
      </p:sp>
      <p:pic>
        <p:nvPicPr>
          <p:cNvPr id="74" name="Google Shape;74;p16"/>
          <p:cNvPicPr preferRelativeResize="0"/>
          <p:nvPr/>
        </p:nvPicPr>
        <p:blipFill>
          <a:blip r:embed="rId3">
            <a:alphaModFix/>
          </a:blip>
          <a:stretch>
            <a:fillRect/>
          </a:stretch>
        </p:blipFill>
        <p:spPr>
          <a:xfrm>
            <a:off x="3154400" y="1776325"/>
            <a:ext cx="4872276" cy="1268450"/>
          </a:xfrm>
          <a:prstGeom prst="rect">
            <a:avLst/>
          </a:prstGeom>
          <a:noFill/>
          <a:ln>
            <a:noFill/>
          </a:ln>
        </p:spPr>
      </p:pic>
      <p:pic>
        <p:nvPicPr>
          <p:cNvPr id="75" name="Google Shape;75;p16"/>
          <p:cNvPicPr preferRelativeResize="0"/>
          <p:nvPr/>
        </p:nvPicPr>
        <p:blipFill>
          <a:blip r:embed="rId4">
            <a:alphaModFix/>
          </a:blip>
          <a:stretch>
            <a:fillRect/>
          </a:stretch>
        </p:blipFill>
        <p:spPr>
          <a:xfrm>
            <a:off x="6077781" y="3457075"/>
            <a:ext cx="2400976" cy="1686425"/>
          </a:xfrm>
          <a:prstGeom prst="rect">
            <a:avLst/>
          </a:prstGeom>
          <a:noFill/>
          <a:ln>
            <a:noFill/>
          </a:ln>
        </p:spPr>
      </p:pic>
      <p:pic>
        <p:nvPicPr>
          <p:cNvPr id="76" name="Google Shape;76;p16"/>
          <p:cNvPicPr preferRelativeResize="0"/>
          <p:nvPr/>
        </p:nvPicPr>
        <p:blipFill>
          <a:blip r:embed="rId5">
            <a:alphaModFix/>
          </a:blip>
          <a:stretch>
            <a:fillRect/>
          </a:stretch>
        </p:blipFill>
        <p:spPr>
          <a:xfrm>
            <a:off x="311700" y="4004983"/>
            <a:ext cx="4648574" cy="917725"/>
          </a:xfrm>
          <a:prstGeom prst="rect">
            <a:avLst/>
          </a:prstGeom>
          <a:noFill/>
          <a:ln>
            <a:noFill/>
          </a:ln>
        </p:spPr>
      </p:pic>
      <p:cxnSp>
        <p:nvCxnSpPr>
          <p:cNvPr id="77" name="Google Shape;77;p16"/>
          <p:cNvCxnSpPr/>
          <p:nvPr/>
        </p:nvCxnSpPr>
        <p:spPr>
          <a:xfrm flipH="1" rot="10800000">
            <a:off x="4942575" y="4295188"/>
            <a:ext cx="1135200" cy="10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MySQL Connection to Create Database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the “mysql.connector” Python package, we created a database and both tables.  Then, added the data row-by-row into the tables.  </a:t>
            </a:r>
            <a:endParaRPr/>
          </a:p>
        </p:txBody>
      </p:sp>
      <p:pic>
        <p:nvPicPr>
          <p:cNvPr id="84" name="Google Shape;84;p17"/>
          <p:cNvPicPr preferRelativeResize="0"/>
          <p:nvPr/>
        </p:nvPicPr>
        <p:blipFill>
          <a:blip r:embed="rId3">
            <a:alphaModFix/>
          </a:blip>
          <a:stretch>
            <a:fillRect/>
          </a:stretch>
        </p:blipFill>
        <p:spPr>
          <a:xfrm>
            <a:off x="1862275" y="3616723"/>
            <a:ext cx="5419447" cy="1294775"/>
          </a:xfrm>
          <a:prstGeom prst="rect">
            <a:avLst/>
          </a:prstGeom>
          <a:noFill/>
          <a:ln>
            <a:noFill/>
          </a:ln>
        </p:spPr>
      </p:pic>
      <p:pic>
        <p:nvPicPr>
          <p:cNvPr id="85" name="Google Shape;85;p17"/>
          <p:cNvPicPr preferRelativeResize="0"/>
          <p:nvPr/>
        </p:nvPicPr>
        <p:blipFill>
          <a:blip r:embed="rId4">
            <a:alphaModFix/>
          </a:blip>
          <a:stretch>
            <a:fillRect/>
          </a:stretch>
        </p:blipFill>
        <p:spPr>
          <a:xfrm>
            <a:off x="2833612" y="1982026"/>
            <a:ext cx="3476775" cy="15087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Successful Database Connection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0" y="1292073"/>
            <a:ext cx="5140376" cy="3292456"/>
          </a:xfrm>
          <a:prstGeom prst="rect">
            <a:avLst/>
          </a:prstGeom>
          <a:noFill/>
          <a:ln>
            <a:noFill/>
          </a:ln>
        </p:spPr>
      </p:pic>
      <p:pic>
        <p:nvPicPr>
          <p:cNvPr id="93" name="Google Shape;93;p18"/>
          <p:cNvPicPr preferRelativeResize="0"/>
          <p:nvPr/>
        </p:nvPicPr>
        <p:blipFill>
          <a:blip r:embed="rId4">
            <a:alphaModFix/>
          </a:blip>
          <a:stretch>
            <a:fillRect/>
          </a:stretch>
        </p:blipFill>
        <p:spPr>
          <a:xfrm>
            <a:off x="5578050" y="1326763"/>
            <a:ext cx="3352749" cy="322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to Join the 2 Tables to Create Extract for Tableau</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925898" y="1152475"/>
            <a:ext cx="5292200" cy="3913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378050" y="1446525"/>
            <a:ext cx="638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20"/>
              <a:t>Basic Visualizations of Our Population and Emissions Data</a:t>
            </a:r>
            <a:endParaRPr sz="31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700" y="347325"/>
            <a:ext cx="8601526" cy="46117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