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caf27438d_2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caf27438d_2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caf27438d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caf27438d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caf27438d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caf27438d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af27438d_2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caf27438d_2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caf27438d_2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caf27438d_2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a784ea94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a784ea9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caf27438d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caf27438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caf27438d_2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caf27438d_2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caf27438d_2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caf27438d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caf27438d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caf27438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a784ea94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a784ea94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caf27438d_2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caf27438d_2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00500" y="452875"/>
            <a:ext cx="7801500" cy="167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Pandas</a:t>
            </a:r>
            <a:endParaRPr/>
          </a:p>
          <a:p>
            <a:pPr indent="0" lvl="0" marL="0" rtl="0" algn="ctr">
              <a:spcBef>
                <a:spcPts val="0"/>
              </a:spcBef>
              <a:spcAft>
                <a:spcPts val="0"/>
              </a:spcAft>
              <a:buNone/>
            </a:pPr>
            <a:r>
              <a:t/>
            </a:r>
            <a:endParaRPr sz="31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September 29, 2020</a:t>
            </a:r>
            <a:endParaRPr/>
          </a:p>
        </p:txBody>
      </p:sp>
      <p:sp>
        <p:nvSpPr>
          <p:cNvPr id="61" name="Google Shape;61;p13"/>
          <p:cNvSpPr txBox="1"/>
          <p:nvPr/>
        </p:nvSpPr>
        <p:spPr>
          <a:xfrm>
            <a:off x="2534400" y="2129575"/>
            <a:ext cx="40752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L.I. Villaranda, Jimmy Fox, Brendan Cartin</a:t>
            </a:r>
            <a:endParaRPr>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decided to change the x axis to the year and graph the crimes, since the crime counts varied greatly it was hard to visualize using one graph. This is a good visual of the bottom half of our graph.</a:t>
            </a:r>
            <a:endParaRPr/>
          </a:p>
          <a:p>
            <a:pPr indent="0" lvl="0" marL="0" rtl="0" algn="l">
              <a:spcBef>
                <a:spcPts val="1600"/>
              </a:spcBef>
              <a:spcAft>
                <a:spcPts val="1600"/>
              </a:spcAft>
              <a:buNone/>
            </a:pPr>
            <a:r>
              <a:rPr lang="en"/>
              <a:t> </a:t>
            </a:r>
            <a:endParaRPr/>
          </a:p>
        </p:txBody>
      </p:sp>
      <p:pic>
        <p:nvPicPr>
          <p:cNvPr id="133" name="Google Shape;133;p22"/>
          <p:cNvPicPr preferRelativeResize="0"/>
          <p:nvPr/>
        </p:nvPicPr>
        <p:blipFill>
          <a:blip r:embed="rId3">
            <a:alphaModFix/>
          </a:blip>
          <a:stretch>
            <a:fillRect/>
          </a:stretch>
        </p:blipFill>
        <p:spPr>
          <a:xfrm>
            <a:off x="2114825" y="2046563"/>
            <a:ext cx="4857750" cy="27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this graph gives a nice overview of all the information, even with Arson, Rape, and Murder being difficult to see.</a:t>
            </a:r>
            <a:endParaRPr/>
          </a:p>
          <a:p>
            <a:pPr indent="0" lvl="0" marL="0" rtl="0" algn="l">
              <a:spcBef>
                <a:spcPts val="1600"/>
              </a:spcBef>
              <a:spcAft>
                <a:spcPts val="1600"/>
              </a:spcAft>
              <a:buNone/>
            </a:pPr>
            <a:r>
              <a:t/>
            </a:r>
            <a:endParaRPr/>
          </a:p>
        </p:txBody>
      </p:sp>
      <p:pic>
        <p:nvPicPr>
          <p:cNvPr id="140" name="Google Shape;140;p23"/>
          <p:cNvPicPr preferRelativeResize="0"/>
          <p:nvPr/>
        </p:nvPicPr>
        <p:blipFill>
          <a:blip r:embed="rId3">
            <a:alphaModFix/>
          </a:blip>
          <a:stretch>
            <a:fillRect/>
          </a:stretch>
        </p:blipFill>
        <p:spPr>
          <a:xfrm>
            <a:off x="2085975" y="1912138"/>
            <a:ext cx="4972050" cy="279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Last Jedi (Information Parsed)</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457200" lvl="0" marL="457200" rtl="0" algn="l">
              <a:spcBef>
                <a:spcPts val="1600"/>
              </a:spcBef>
              <a:spcAft>
                <a:spcPts val="1600"/>
              </a:spcAft>
              <a:buNone/>
            </a:pPr>
            <a:r>
              <a:rPr lang="en"/>
              <a:t>Where is the murder capital of the United States for the years 2015-2018?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Chicago</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311700" y="1709150"/>
            <a:ext cx="8520609" cy="290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nvSpPr>
        <p:spPr>
          <a:xfrm>
            <a:off x="643825" y="459875"/>
            <a:ext cx="8051400" cy="44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 crime statistics for larger cities (over 100,000) people did not change from the years 2015-2018.</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 amount of useful analysis was definitely affected by the similarity of the data.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Chicago having the most murders reported is not surprising.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Being able to predict the winner of  a professional sports league would have been much more fun… and             lucrative. </a:t>
            </a:r>
            <a:endParaRPr>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Rise of Team Pandas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164" name="Google Shape;164;p27"/>
          <p:cNvSpPr txBox="1"/>
          <p:nvPr>
            <p:ph idx="1" type="body"/>
          </p:nvPr>
        </p:nvSpPr>
        <p:spPr>
          <a:xfrm>
            <a:off x="617750" y="1208650"/>
            <a:ext cx="82143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Finding a topic with good data was more difficult than we thought.</a:t>
            </a:r>
            <a:endParaRPr sz="1900"/>
          </a:p>
          <a:p>
            <a:pPr indent="0" lvl="0" marL="0" rtl="0" algn="l">
              <a:spcBef>
                <a:spcPts val="1600"/>
              </a:spcBef>
              <a:spcAft>
                <a:spcPts val="0"/>
              </a:spcAft>
              <a:buNone/>
            </a:pPr>
            <a:r>
              <a:rPr lang="en" sz="1900"/>
              <a:t>With two more weeks additional datasets could be used to correlate crime in cities to other factors such as income, education, employment rate.  </a:t>
            </a:r>
            <a:endParaRPr sz="1900"/>
          </a:p>
          <a:p>
            <a:pPr indent="0" lvl="0" marL="0" rtl="0" algn="l">
              <a:spcBef>
                <a:spcPts val="1600"/>
              </a:spcBef>
              <a:spcAft>
                <a:spcPts val="0"/>
              </a:spcAft>
              <a:buNone/>
            </a:pPr>
            <a:r>
              <a:rPr lang="en" sz="1900"/>
              <a:t>It would be interesting to focus more on the cities with the highest crime rates rather than all cities.</a:t>
            </a:r>
            <a:endParaRPr sz="1900"/>
          </a:p>
          <a:p>
            <a:pPr indent="0" lvl="0" marL="0" rtl="0" algn="l">
              <a:spcBef>
                <a:spcPts val="1600"/>
              </a:spcBef>
              <a:spcAft>
                <a:spcPts val="0"/>
              </a:spcAft>
              <a:buNone/>
            </a:pPr>
            <a:r>
              <a:rPr lang="en" sz="1900"/>
              <a:t>Coming up with questions to ask on this dataset was a challenge.  Having a more defined dataset to define would have been better for some of us.</a:t>
            </a:r>
            <a:endParaRPr sz="1900"/>
          </a:p>
          <a:p>
            <a:pPr indent="0" lvl="0" marL="0" rtl="0" algn="l">
              <a:spcBef>
                <a:spcPts val="1600"/>
              </a:spcBef>
              <a:spcAft>
                <a:spcPts val="160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New Project</a:t>
            </a:r>
            <a:endParaRPr/>
          </a:p>
        </p:txBody>
      </p:sp>
      <p:sp>
        <p:nvSpPr>
          <p:cNvPr id="67" name="Google Shape;67;p14"/>
          <p:cNvSpPr txBox="1"/>
          <p:nvPr>
            <p:ph idx="1" type="body"/>
          </p:nvPr>
        </p:nvSpPr>
        <p:spPr>
          <a:xfrm>
            <a:off x="311700" y="1152475"/>
            <a:ext cx="8520600" cy="36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purpose of this analysis was to find a fun topic we were interested in. So we were going to predict the winner of the Premier League based on the last couple of seasons. </a:t>
            </a:r>
            <a:endParaRPr/>
          </a:p>
          <a:p>
            <a:pPr indent="0" lvl="0" marL="457200" rtl="0" algn="l">
              <a:spcBef>
                <a:spcPts val="1600"/>
              </a:spcBef>
              <a:spcAft>
                <a:spcPts val="0"/>
              </a:spcAft>
              <a:buNone/>
            </a:pPr>
            <a:r>
              <a:rPr lang="en" sz="1600"/>
              <a:t>We were quickly steered away from doing any sort of prediction analysis (who did we think we were?) and soon after, realized this topic was not really going to work at all. Sports are big money, so any site with good information charges for it.</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Information Strikes Back...</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moved onto wildfires, wanting to work on something topical that we all cared about. Showing causation of wildfires in California was the main statistic we were interested in. </a:t>
            </a:r>
            <a:endParaRPr/>
          </a:p>
          <a:p>
            <a:pPr indent="457200" lvl="0" marL="0" rtl="0" algn="l">
              <a:spcBef>
                <a:spcPts val="1600"/>
              </a:spcBef>
              <a:spcAft>
                <a:spcPts val="0"/>
              </a:spcAft>
              <a:buNone/>
            </a:pPr>
            <a:r>
              <a:rPr lang="en" sz="1600"/>
              <a:t>We had found (what we thought) was plenty of data</a:t>
            </a:r>
            <a:endParaRPr sz="1600"/>
          </a:p>
          <a:p>
            <a:pPr indent="0" lvl="0" marL="0" rtl="0" algn="l">
              <a:spcBef>
                <a:spcPts val="1600"/>
              </a:spcBef>
              <a:spcAft>
                <a:spcPts val="0"/>
              </a:spcAft>
              <a:buNone/>
            </a:pPr>
            <a:r>
              <a:rPr lang="en" sz="1600"/>
              <a:t>	We (LI) learned how to translate a code from SQLite3 to JSON </a:t>
            </a:r>
            <a:endParaRPr sz="1600"/>
          </a:p>
          <a:p>
            <a:pPr indent="0" lvl="0" marL="457200" rtl="0" algn="l">
              <a:spcBef>
                <a:spcPts val="1600"/>
              </a:spcBef>
              <a:spcAft>
                <a:spcPts val="0"/>
              </a:spcAft>
              <a:buNone/>
            </a:pPr>
            <a:r>
              <a:rPr lang="en" sz="1600"/>
              <a:t>We learned it was an enormous heatmap, while beautiful contained information that was unusable for us…. Again….</a:t>
            </a:r>
            <a:endParaRPr sz="1600"/>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Return of the Jedi(information parsers)</a:t>
            </a:r>
            <a:endParaRPr/>
          </a:p>
          <a:p>
            <a:pPr indent="0" lvl="0" marL="0" rtl="0" algn="ctr">
              <a:spcBef>
                <a:spcPts val="0"/>
              </a:spcBef>
              <a:spcAft>
                <a:spcPts val="0"/>
              </a:spcAft>
              <a:buNone/>
            </a:pPr>
            <a:r>
              <a:rPr lang="en"/>
              <a:t>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11th hour we needed a topic; we had been through a fun topic, we had been through a topic with significance to us, it was time to pick a topic that was doable. </a:t>
            </a:r>
            <a:endParaRPr/>
          </a:p>
          <a:p>
            <a:pPr indent="0" lvl="0" marL="457200" rtl="0" algn="l">
              <a:spcBef>
                <a:spcPts val="1600"/>
              </a:spcBef>
              <a:spcAft>
                <a:spcPts val="0"/>
              </a:spcAft>
              <a:buNone/>
            </a:pPr>
            <a:r>
              <a:rPr lang="en" sz="1600"/>
              <a:t>We found statistics on the FBI website containing crime data for the years 2015-2018 by city. Only cities of 100,000 were included in these datasheets.   </a:t>
            </a:r>
            <a:endParaRPr sz="1600"/>
          </a:p>
          <a:p>
            <a:pPr indent="0" lvl="0" marL="457200" rtl="0" algn="l">
              <a:spcBef>
                <a:spcPts val="1600"/>
              </a:spcBef>
              <a:spcAft>
                <a:spcPts val="0"/>
              </a:spcAft>
              <a:buNone/>
            </a:pPr>
            <a:r>
              <a:t/>
            </a:r>
            <a:endParaRPr sz="1600"/>
          </a:p>
          <a:p>
            <a:pPr indent="0" lvl="0" marL="0" rtl="0" algn="l">
              <a:spcBef>
                <a:spcPts val="1600"/>
              </a:spcBef>
              <a:spcAft>
                <a:spcPts val="0"/>
              </a:spcAft>
              <a:buNone/>
            </a:pPr>
            <a:r>
              <a:rPr i="1" lang="en" sz="1700"/>
              <a:t>It should be noted that this analysis solely looks at crime statistics.  This is not an analysis to view correlation between crime and other outliers such as income median, poverty rate, education and other economic and socio-economic circumstances.</a:t>
            </a:r>
            <a:endParaRPr i="1" sz="17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Attack of the Questions</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grpSp>
        <p:nvGrpSpPr>
          <p:cNvPr id="85" name="Google Shape;85;p17"/>
          <p:cNvGrpSpPr/>
          <p:nvPr/>
        </p:nvGrpSpPr>
        <p:grpSpPr>
          <a:xfrm>
            <a:off x="431925" y="1304875"/>
            <a:ext cx="2628925" cy="3416400"/>
            <a:chOff x="431925" y="1304875"/>
            <a:chExt cx="2628925" cy="3416400"/>
          </a:xfrm>
        </p:grpSpPr>
        <p:sp>
          <p:nvSpPr>
            <p:cNvPr id="86" name="Google Shape;86;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7"/>
          <p:cNvSpPr txBox="1"/>
          <p:nvPr>
            <p:ph idx="1" type="body"/>
          </p:nvPr>
        </p:nvSpPr>
        <p:spPr>
          <a:xfrm>
            <a:off x="431925" y="1766275"/>
            <a:ext cx="2632500" cy="2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What do the crime statistics in VA look like over the course of a four-year period 2015-2018?</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600"/>
              <a:t> </a:t>
            </a:r>
            <a:endParaRPr sz="1600"/>
          </a:p>
          <a:p>
            <a:pPr indent="0" lvl="0" marL="0" rtl="0" algn="l">
              <a:spcBef>
                <a:spcPts val="1600"/>
              </a:spcBef>
              <a:spcAft>
                <a:spcPts val="1600"/>
              </a:spcAft>
              <a:buNone/>
            </a:pPr>
            <a:r>
              <a:t/>
            </a:r>
            <a:endParaRPr sz="1600"/>
          </a:p>
        </p:txBody>
      </p:sp>
      <p:grpSp>
        <p:nvGrpSpPr>
          <p:cNvPr id="89" name="Google Shape;89;p17"/>
          <p:cNvGrpSpPr/>
          <p:nvPr/>
        </p:nvGrpSpPr>
        <p:grpSpPr>
          <a:xfrm>
            <a:off x="3320450" y="1304875"/>
            <a:ext cx="2632500" cy="3416400"/>
            <a:chOff x="3320450" y="1304875"/>
            <a:chExt cx="2632500" cy="3416400"/>
          </a:xfrm>
        </p:grpSpPr>
        <p:sp>
          <p:nvSpPr>
            <p:cNvPr id="90" name="Google Shape;90;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7"/>
          <p:cNvSpPr txBox="1"/>
          <p:nvPr>
            <p:ph idx="1" type="body"/>
          </p:nvPr>
        </p:nvSpPr>
        <p:spPr>
          <a:xfrm>
            <a:off x="3320450" y="1304875"/>
            <a:ext cx="2632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a:t>
            </a:r>
            <a:r>
              <a:rPr lang="en">
                <a:solidFill>
                  <a:schemeClr val="lt1"/>
                </a:solidFill>
              </a:rPr>
              <a:t> 2</a:t>
            </a:r>
            <a:endParaRPr>
              <a:solidFill>
                <a:schemeClr val="lt1"/>
              </a:solidFill>
            </a:endParaRPr>
          </a:p>
        </p:txBody>
      </p:sp>
      <p:sp>
        <p:nvSpPr>
          <p:cNvPr id="93" name="Google Shape;93;p17"/>
          <p:cNvSpPr txBox="1"/>
          <p:nvPr>
            <p:ph idx="1" type="body"/>
          </p:nvPr>
        </p:nvSpPr>
        <p:spPr>
          <a:xfrm>
            <a:off x="3320450" y="1766275"/>
            <a:ext cx="2632500" cy="2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What do the crime statistics nationwide look like over the course of a four-year period 2015-2018?</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94" name="Google Shape;94;p17"/>
          <p:cNvGrpSpPr/>
          <p:nvPr/>
        </p:nvGrpSpPr>
        <p:grpSpPr>
          <a:xfrm>
            <a:off x="6212550" y="1304875"/>
            <a:ext cx="2632500" cy="3416400"/>
            <a:chOff x="6212550" y="1304875"/>
            <a:chExt cx="2632500" cy="3416400"/>
          </a:xfrm>
        </p:grpSpPr>
        <p:sp>
          <p:nvSpPr>
            <p:cNvPr id="95" name="Google Shape;95;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idx="1"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a:t>
            </a:r>
            <a:r>
              <a:rPr lang="en">
                <a:solidFill>
                  <a:schemeClr val="lt1"/>
                </a:solidFill>
              </a:rPr>
              <a:t> 3</a:t>
            </a:r>
            <a:endParaRPr>
              <a:solidFill>
                <a:schemeClr val="lt1"/>
              </a:solidFill>
            </a:endParaRPr>
          </a:p>
        </p:txBody>
      </p:sp>
      <p:sp>
        <p:nvSpPr>
          <p:cNvPr id="98" name="Google Shape;98;p17"/>
          <p:cNvSpPr txBox="1"/>
          <p:nvPr>
            <p:ph idx="1" type="body"/>
          </p:nvPr>
        </p:nvSpPr>
        <p:spPr>
          <a:xfrm>
            <a:off x="6212550" y="1766275"/>
            <a:ext cx="2632500" cy="2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What city has the highest murder rate, according to this data?</a:t>
            </a:r>
            <a:endParaRPr sz="1600"/>
          </a:p>
          <a:p>
            <a:pPr indent="0" lvl="0" marL="457200" rtl="0" algn="l">
              <a:spcBef>
                <a:spcPts val="1600"/>
              </a:spcBef>
              <a:spcAft>
                <a:spcPts val="1600"/>
              </a:spcAft>
              <a:buNone/>
            </a:pPr>
            <a:r>
              <a:t/>
            </a:r>
            <a:endParaRPr sz="1600"/>
          </a:p>
        </p:txBody>
      </p:sp>
      <p:sp>
        <p:nvSpPr>
          <p:cNvPr id="99" name="Google Shape;99;p17"/>
          <p:cNvSpPr txBox="1"/>
          <p:nvPr>
            <p:ph idx="1" type="body"/>
          </p:nvPr>
        </p:nvSpPr>
        <p:spPr>
          <a:xfrm>
            <a:off x="431925" y="1304875"/>
            <a:ext cx="2632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 </a:t>
            </a:r>
            <a:r>
              <a:rPr lang="en">
                <a:solidFill>
                  <a:schemeClr val="lt1"/>
                </a:solidFill>
              </a:rPr>
              <a:t>1</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0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Revenge of the Cleanup</a:t>
            </a:r>
            <a:endParaRPr/>
          </a:p>
          <a:p>
            <a:pPr indent="0" lvl="0" marL="0" rtl="0" algn="ctr">
              <a:spcBef>
                <a:spcPts val="0"/>
              </a:spcBef>
              <a:spcAft>
                <a:spcPts val="0"/>
              </a:spcAft>
              <a:buNone/>
            </a:pPr>
            <a:r>
              <a:t/>
            </a:r>
            <a:endParaRPr/>
          </a:p>
        </p:txBody>
      </p:sp>
      <p:sp>
        <p:nvSpPr>
          <p:cNvPr id="105" name="Google Shape;105;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PROS</a:t>
            </a:r>
            <a:endParaRPr/>
          </a:p>
          <a:p>
            <a:pPr indent="0" lvl="0" marL="0" rtl="0" algn="l">
              <a:spcBef>
                <a:spcPts val="1600"/>
              </a:spcBef>
              <a:spcAft>
                <a:spcPts val="0"/>
              </a:spcAft>
              <a:buNone/>
            </a:pPr>
            <a:r>
              <a:rPr lang="en"/>
              <a:t>The data sets for our crime analysis did not have as much cleanup and were formatted well.</a:t>
            </a:r>
            <a:endParaRPr/>
          </a:p>
          <a:p>
            <a:pPr indent="0" lvl="0" marL="0" rtl="0" algn="l">
              <a:spcBef>
                <a:spcPts val="1600"/>
              </a:spcBef>
              <a:spcAft>
                <a:spcPts val="0"/>
              </a:spcAft>
              <a:buNone/>
            </a:pPr>
            <a:r>
              <a:rPr lang="en"/>
              <a:t>The data sets we had were small but easier to work with.  </a:t>
            </a:r>
            <a:endParaRPr/>
          </a:p>
          <a:p>
            <a:pPr indent="0" lvl="0" marL="0" rtl="0" algn="l">
              <a:spcBef>
                <a:spcPts val="1600"/>
              </a:spcBef>
              <a:spcAft>
                <a:spcPts val="0"/>
              </a:spcAft>
              <a:buNone/>
            </a:pPr>
            <a:r>
              <a:rPr lang="en"/>
              <a:t>Smaller data sets made it easier to navigate and clean the data.</a:t>
            </a:r>
            <a:endParaRPr/>
          </a:p>
          <a:p>
            <a:pPr indent="0" lvl="0" marL="0" rtl="0" algn="l">
              <a:spcBef>
                <a:spcPts val="1600"/>
              </a:spcBef>
              <a:spcAft>
                <a:spcPts val="1600"/>
              </a:spcAft>
              <a:buNone/>
            </a:pPr>
            <a:r>
              <a:rPr lang="en"/>
              <a:t>Datasets were straightforward with accurate information</a:t>
            </a:r>
            <a:endParaRPr/>
          </a:p>
        </p:txBody>
      </p:sp>
      <p:sp>
        <p:nvSpPr>
          <p:cNvPr id="106" name="Google Shape;106;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a:t>
            </a:r>
            <a:endParaRPr/>
          </a:p>
          <a:p>
            <a:pPr indent="0" lvl="0" marL="0" rtl="0" algn="l">
              <a:spcBef>
                <a:spcPts val="1600"/>
              </a:spcBef>
              <a:spcAft>
                <a:spcPts val="0"/>
              </a:spcAft>
              <a:buNone/>
            </a:pPr>
            <a:r>
              <a:rPr lang="en"/>
              <a:t>The data was good but lacked depth. For example compiling totals is good </a:t>
            </a:r>
            <a:r>
              <a:rPr lang="en"/>
              <a:t>information</a:t>
            </a:r>
            <a:r>
              <a:rPr lang="en"/>
              <a:t> but we were not able to compare that data to other datasets.  </a:t>
            </a:r>
            <a:endParaRPr/>
          </a:p>
          <a:p>
            <a:pPr indent="0" lvl="0" marL="0" rtl="0" algn="l">
              <a:spcBef>
                <a:spcPts val="1600"/>
              </a:spcBef>
              <a:spcAft>
                <a:spcPts val="0"/>
              </a:spcAft>
              <a:buNone/>
            </a:pPr>
            <a:r>
              <a:rPr lang="en"/>
              <a:t>It would have been more interesting to compare the causation of crime against other data such as median income per city or state, education etc.</a:t>
            </a:r>
            <a:endParaRPr/>
          </a:p>
          <a:p>
            <a:pPr indent="0" lvl="0" marL="0" rtl="0" algn="l">
              <a:spcBef>
                <a:spcPts val="1600"/>
              </a:spcBef>
              <a:spcAft>
                <a:spcPts val="1600"/>
              </a:spcAft>
              <a:buNone/>
            </a:pPr>
            <a:r>
              <a:rPr lang="en"/>
              <a:t>It was difficult to get any sort of interesting information from totaling data by each type of crime.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00"/>
          </a:p>
        </p:txBody>
      </p:sp>
      <p:sp>
        <p:nvSpPr>
          <p:cNvPr id="112" name="Google Shape;112;p1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Oswald"/>
                <a:ea typeface="Oswald"/>
                <a:cs typeface="Oswald"/>
                <a:sym typeface="Oswald"/>
              </a:rPr>
              <a:t>The cleanup process was straightforward, and included: renaming, merging, and formatting columns and then merging the </a:t>
            </a:r>
            <a:r>
              <a:rPr lang="en">
                <a:latin typeface="Oswald"/>
                <a:ea typeface="Oswald"/>
                <a:cs typeface="Oswald"/>
                <a:sym typeface="Oswald"/>
              </a:rPr>
              <a:t>data frames</a:t>
            </a:r>
            <a:r>
              <a:rPr lang="en">
                <a:latin typeface="Oswald"/>
                <a:ea typeface="Oswald"/>
                <a:cs typeface="Oswald"/>
                <a:sym typeface="Oswald"/>
              </a:rPr>
              <a:t> together. </a:t>
            </a:r>
            <a:endParaRPr>
              <a:latin typeface="Oswald"/>
              <a:ea typeface="Oswald"/>
              <a:cs typeface="Oswald"/>
              <a:sym typeface="Oswald"/>
            </a:endParaRPr>
          </a:p>
          <a:p>
            <a:pPr indent="0" lvl="0" marL="0" rtl="0" algn="l">
              <a:lnSpc>
                <a:spcPct val="100000"/>
              </a:lnSpc>
              <a:spcBef>
                <a:spcPts val="0"/>
              </a:spcBef>
              <a:spcAft>
                <a:spcPts val="0"/>
              </a:spcAft>
              <a:buNone/>
            </a:pPr>
            <a:r>
              <a:t/>
            </a:r>
            <a:endParaRPr>
              <a:latin typeface="Oswald"/>
              <a:ea typeface="Oswald"/>
              <a:cs typeface="Oswald"/>
              <a:sym typeface="Oswald"/>
            </a:endParaRPr>
          </a:p>
          <a:p>
            <a:pPr indent="0" lvl="0" marL="0" rtl="0" algn="l">
              <a:lnSpc>
                <a:spcPct val="100000"/>
              </a:lnSpc>
              <a:spcBef>
                <a:spcPts val="0"/>
              </a:spcBef>
              <a:spcAft>
                <a:spcPts val="0"/>
              </a:spcAft>
              <a:buNone/>
            </a:pPr>
            <a:r>
              <a:rPr lang="en">
                <a:latin typeface="Oswald"/>
                <a:ea typeface="Oswald"/>
                <a:cs typeface="Oswald"/>
                <a:sym typeface="Oswald"/>
              </a:rPr>
              <a:t>Comparing the two datasets with a greater gap in time may have showed more differences, as the data from the FBI goes back to 1995.  </a:t>
            </a:r>
            <a:endParaRPr>
              <a:latin typeface="Oswald"/>
              <a:ea typeface="Oswald"/>
              <a:cs typeface="Oswald"/>
              <a:sym typeface="Oswald"/>
            </a:endParaRPr>
          </a:p>
          <a:p>
            <a:pPr indent="0" lvl="0" marL="0" rtl="0" algn="l">
              <a:lnSpc>
                <a:spcPct val="100000"/>
              </a:lnSpc>
              <a:spcBef>
                <a:spcPts val="0"/>
              </a:spcBef>
              <a:spcAft>
                <a:spcPts val="0"/>
              </a:spcAft>
              <a:buNone/>
            </a:pPr>
            <a:r>
              <a:t/>
            </a:r>
            <a:endParaRPr>
              <a:latin typeface="Oswald"/>
              <a:ea typeface="Oswald"/>
              <a:cs typeface="Oswald"/>
              <a:sym typeface="Oswald"/>
            </a:endParaRPr>
          </a:p>
          <a:p>
            <a:pPr indent="0" lvl="0" marL="0" rtl="0" algn="l">
              <a:lnSpc>
                <a:spcPct val="100000"/>
              </a:lnSpc>
              <a:spcBef>
                <a:spcPts val="0"/>
              </a:spcBef>
              <a:spcAft>
                <a:spcPts val="0"/>
              </a:spcAft>
              <a:buNone/>
            </a:pPr>
            <a:r>
              <a:rPr lang="en">
                <a:latin typeface="Oswald"/>
                <a:ea typeface="Oswald"/>
                <a:cs typeface="Oswald"/>
                <a:sym typeface="Oswald"/>
              </a:rPr>
              <a:t>During exploration, one quirk that was discovered was that only one year would show the approximate population count. We resolved this by filling the column with the previous year’s data (i.e. The population of Huntsville, AL (in the 2016 data) was listed as “190,106” in 2015, but the 2016 row was blank.)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890575" y="18147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The Analysis Awakens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sz="30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8" name="Google Shape;118;p20"/>
          <p:cNvSpPr txBox="1"/>
          <p:nvPr/>
        </p:nvSpPr>
        <p:spPr>
          <a:xfrm>
            <a:off x="325450" y="948050"/>
            <a:ext cx="8666700" cy="12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Now that team Pandas had a clean data frame, we were off to analysis. After some formatting our main goal was to groupby “Year” to get totals for all the crimes, by year.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Our first question was regarding crime statistics in our state, Virginia. We made scatterplots for each of the years for all crimes, using Population and Crime Counts as the x and y respectively.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119" name="Google Shape;119;p20"/>
          <p:cNvPicPr preferRelativeResize="0"/>
          <p:nvPr/>
        </p:nvPicPr>
        <p:blipFill>
          <a:blip r:embed="rId3">
            <a:alphaModFix/>
          </a:blip>
          <a:stretch>
            <a:fillRect/>
          </a:stretch>
        </p:blipFill>
        <p:spPr>
          <a:xfrm>
            <a:off x="166825" y="2235650"/>
            <a:ext cx="8839201" cy="248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wanted to see a data visualization of crime statistics for the United States as a whole.  We started with a bar chart of crimes for 2017-2018.</a:t>
            </a:r>
            <a:endParaRPr/>
          </a:p>
          <a:p>
            <a:pPr indent="0" lvl="0" marL="0" rtl="0" algn="l">
              <a:spcBef>
                <a:spcPts val="1600"/>
              </a:spcBef>
              <a:spcAft>
                <a:spcPts val="1600"/>
              </a:spcAft>
              <a:buNone/>
            </a:pPr>
            <a:r>
              <a:t/>
            </a:r>
            <a:endParaRPr/>
          </a:p>
        </p:txBody>
      </p:sp>
      <p:pic>
        <p:nvPicPr>
          <p:cNvPr id="126" name="Google Shape;126;p21"/>
          <p:cNvPicPr preferRelativeResize="0"/>
          <p:nvPr/>
        </p:nvPicPr>
        <p:blipFill>
          <a:blip r:embed="rId3">
            <a:alphaModFix/>
          </a:blip>
          <a:stretch>
            <a:fillRect/>
          </a:stretch>
        </p:blipFill>
        <p:spPr>
          <a:xfrm>
            <a:off x="1846575" y="1846575"/>
            <a:ext cx="5476025" cy="292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