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0" r:id="rId5"/>
    <p:sldId id="258" r:id="rId6"/>
    <p:sldId id="264" r:id="rId7"/>
    <p:sldId id="261" r:id="rId8"/>
    <p:sldId id="263" r:id="rId9"/>
    <p:sldId id="262"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7" d="100"/>
          <a:sy n="87" d="100"/>
        </p:scale>
        <p:origin x="337"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944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78794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920132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6" name="Text 1"/>
          <p:cNvSpPr/>
          <p:nvPr/>
        </p:nvSpPr>
        <p:spPr>
          <a:xfrm>
            <a:off x="6134457" y="1477208"/>
            <a:ext cx="7847886" cy="1503045"/>
          </a:xfrm>
          <a:prstGeom prst="rect">
            <a:avLst/>
          </a:prstGeom>
          <a:noFill/>
          <a:ln/>
        </p:spPr>
        <p:txBody>
          <a:bodyPr wrap="square" rtlCol="0" anchor="t"/>
          <a:lstStyle/>
          <a:p>
            <a:pPr marL="0" indent="0">
              <a:lnSpc>
                <a:spcPts val="5918"/>
              </a:lnSpc>
              <a:buNone/>
            </a:pPr>
            <a:r>
              <a:rPr lang="en-US" sz="4734" b="1" kern="0" spc="-95" dirty="0">
                <a:solidFill>
                  <a:srgbClr val="000000"/>
                </a:solidFill>
                <a:latin typeface="Source Serif Pro" pitchFamily="34" charset="0"/>
                <a:ea typeface="Source Serif Pro" pitchFamily="34" charset="-122"/>
                <a:cs typeface="Source Serif Pro" pitchFamily="34" charset="-120"/>
              </a:rPr>
              <a:t>AI-Powered Personal Finance Management</a:t>
            </a:r>
            <a:endParaRPr lang="en-US" sz="4734" dirty="0"/>
          </a:p>
        </p:txBody>
      </p:sp>
      <p:sp>
        <p:nvSpPr>
          <p:cNvPr id="7" name="Text 2"/>
          <p:cNvSpPr/>
          <p:nvPr/>
        </p:nvSpPr>
        <p:spPr>
          <a:xfrm>
            <a:off x="6134457" y="3257907"/>
            <a:ext cx="7847886" cy="2962275"/>
          </a:xfrm>
          <a:prstGeom prst="rect">
            <a:avLst/>
          </a:prstGeom>
          <a:noFill/>
          <a:ln/>
        </p:spPr>
        <p:txBody>
          <a:bodyPr wrap="square" rtlCol="0" anchor="t"/>
          <a:lstStyle/>
          <a:p>
            <a:pPr marL="0" indent="0">
              <a:lnSpc>
                <a:spcPts val="2333"/>
              </a:lnSpc>
              <a:buNone/>
            </a:pPr>
            <a:r>
              <a:rPr lang="en-US" sz="1458" kern="0" spc="-29" dirty="0">
                <a:solidFill>
                  <a:srgbClr val="272525"/>
                </a:solidFill>
                <a:latin typeface="Source Sans Pro" pitchFamily="34" charset="0"/>
                <a:ea typeface="Source Sans Pro" pitchFamily="34" charset="-122"/>
                <a:cs typeface="Source Sans Pro" pitchFamily="34" charset="-120"/>
              </a:rPr>
              <a:t>Managing personal finances can be a complex and overwhelming task, often leading to overspending and financial stress when not approached with the right tools and strategies. While there are numerous financial management solutions available, many of them lack the advanced features necessary to truly empower users in understanding and controlling their spending habits. Key functionalities, such as predictive analytics and anomaly detection, are often missing, leaving users without the deeper insights that could significantly improve their financial well-being. By incorporating these advanced technologies, a more comprehensive approach can be taken, offering users not just a snapshot of their current financial situation but also proactive guidance on how to optimize their spending and avoid common pitfalls. This level of insight can be transformative, helping individuals achieve greater financial stability and peace of mind.</a:t>
            </a:r>
            <a:endParaRPr lang="en-US" sz="1458" dirty="0"/>
          </a:p>
        </p:txBody>
      </p:sp>
      <p:sp>
        <p:nvSpPr>
          <p:cNvPr id="8" name="Shape 3"/>
          <p:cNvSpPr/>
          <p:nvPr/>
        </p:nvSpPr>
        <p:spPr>
          <a:xfrm>
            <a:off x="6134457" y="6442234"/>
            <a:ext cx="296228" cy="296228"/>
          </a:xfrm>
          <a:prstGeom prst="roundRect">
            <a:avLst>
              <a:gd name="adj" fmla="val 30865028"/>
            </a:avLst>
          </a:prstGeom>
          <a:noFill/>
          <a:ln w="7620">
            <a:solidFill>
              <a:srgbClr val="FFFFFF"/>
            </a:solidFill>
            <a:prstDash val="solid"/>
          </a:ln>
        </p:spPr>
      </p:sp>
      <p:pic>
        <p:nvPicPr>
          <p:cNvPr id="9" name="Image 3" descr="preencoded.png"/>
          <p:cNvPicPr>
            <a:picLocks noChangeAspect="1"/>
          </p:cNvPicPr>
          <p:nvPr/>
        </p:nvPicPr>
        <p:blipFill>
          <a:blip r:embed="rId5"/>
          <a:stretch>
            <a:fillRect/>
          </a:stretch>
        </p:blipFill>
        <p:spPr>
          <a:xfrm>
            <a:off x="6142077" y="6449854"/>
            <a:ext cx="280988" cy="280988"/>
          </a:xfrm>
          <a:prstGeom prst="rect">
            <a:avLst/>
          </a:prstGeom>
        </p:spPr>
      </p:pic>
      <p:sp>
        <p:nvSpPr>
          <p:cNvPr id="10" name="Text 4"/>
          <p:cNvSpPr/>
          <p:nvPr/>
        </p:nvSpPr>
        <p:spPr>
          <a:xfrm>
            <a:off x="6523196" y="6428423"/>
            <a:ext cx="1623060" cy="323969"/>
          </a:xfrm>
          <a:prstGeom prst="rect">
            <a:avLst/>
          </a:prstGeom>
          <a:noFill/>
          <a:ln/>
        </p:spPr>
        <p:txBody>
          <a:bodyPr wrap="none" rtlCol="0" anchor="t"/>
          <a:lstStyle/>
          <a:p>
            <a:pPr marL="0" indent="0" algn="l">
              <a:lnSpc>
                <a:spcPts val="2552"/>
              </a:lnSpc>
              <a:buNone/>
            </a:pPr>
            <a:r>
              <a:rPr lang="en-US" sz="1822" b="1" kern="0" spc="-29" dirty="0">
                <a:solidFill>
                  <a:srgbClr val="272525"/>
                </a:solidFill>
                <a:latin typeface="Source Sans Pro" pitchFamily="34" charset="0"/>
                <a:ea typeface="Source Sans Pro" pitchFamily="34" charset="-122"/>
                <a:cs typeface="Source Sans Pro" pitchFamily="34" charset="-120"/>
              </a:rPr>
              <a:t>by Ishmael Matey Azu  </a:t>
            </a:r>
            <a:endParaRPr lang="en-US" sz="1822" dirty="0"/>
          </a:p>
        </p:txBody>
      </p:sp>
      <p:pic>
        <p:nvPicPr>
          <p:cNvPr id="12" name="Picture 11">
            <a:extLst>
              <a:ext uri="{FF2B5EF4-FFF2-40B4-BE49-F238E27FC236}">
                <a16:creationId xmlns:a16="http://schemas.microsoft.com/office/drawing/2014/main" id="{1E7637F1-C50A-52BB-5D62-5B2709354881}"/>
              </a:ext>
            </a:extLst>
          </p:cNvPr>
          <p:cNvPicPr>
            <a:picLocks noChangeAspect="1"/>
          </p:cNvPicPr>
          <p:nvPr/>
        </p:nvPicPr>
        <p:blipFill>
          <a:blip r:embed="rId6"/>
          <a:stretch>
            <a:fillRect/>
          </a:stretch>
        </p:blipFill>
        <p:spPr>
          <a:xfrm>
            <a:off x="71109" y="2236304"/>
            <a:ext cx="5415291" cy="32808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8722" y="-119270"/>
            <a:ext cx="14630400" cy="8229600"/>
          </a:xfrm>
          <a:prstGeom prst="rect">
            <a:avLst/>
          </a:prstGeom>
          <a:solidFill>
            <a:srgbClr val="FFFFFF">
              <a:alpha val="75000"/>
            </a:srgbClr>
          </a:solidFill>
          <a:ln/>
        </p:spPr>
      </p:sp>
      <p:sp>
        <p:nvSpPr>
          <p:cNvPr id="4" name="Text 1"/>
          <p:cNvSpPr/>
          <p:nvPr/>
        </p:nvSpPr>
        <p:spPr>
          <a:xfrm>
            <a:off x="968693" y="1842016"/>
            <a:ext cx="5809059" cy="726043"/>
          </a:xfrm>
          <a:prstGeom prst="rect">
            <a:avLst/>
          </a:prstGeom>
          <a:noFill/>
          <a:ln/>
        </p:spPr>
        <p:txBody>
          <a:bodyPr wrap="none" rtlCol="0" anchor="t"/>
          <a:lstStyle/>
          <a:p>
            <a:pPr marL="0" indent="0">
              <a:lnSpc>
                <a:spcPts val="5718"/>
              </a:lnSpc>
              <a:buNone/>
            </a:pPr>
            <a:r>
              <a:rPr lang="en-US" sz="4574" b="1" kern="0" spc="-91" dirty="0">
                <a:solidFill>
                  <a:srgbClr val="000000"/>
                </a:solidFill>
                <a:latin typeface="Source Serif Pro" pitchFamily="34" charset="0"/>
                <a:ea typeface="Source Serif Pro" pitchFamily="34" charset="-122"/>
                <a:cs typeface="Source Serif Pro" pitchFamily="34" charset="-120"/>
              </a:rPr>
              <a:t>Conclusions</a:t>
            </a:r>
            <a:endParaRPr lang="en-US" sz="4574" dirty="0"/>
          </a:p>
        </p:txBody>
      </p:sp>
      <p:sp>
        <p:nvSpPr>
          <p:cNvPr id="5" name="Text 2"/>
          <p:cNvSpPr/>
          <p:nvPr/>
        </p:nvSpPr>
        <p:spPr>
          <a:xfrm>
            <a:off x="968693" y="3185160"/>
            <a:ext cx="2904530" cy="363141"/>
          </a:xfrm>
          <a:prstGeom prst="rect">
            <a:avLst/>
          </a:prstGeom>
          <a:noFill/>
          <a:ln/>
        </p:spPr>
        <p:txBody>
          <a:bodyPr wrap="none" rtlCol="0" anchor="t"/>
          <a:lstStyle/>
          <a:p>
            <a:pPr marL="0" indent="0">
              <a:lnSpc>
                <a:spcPts val="2859"/>
              </a:lnSpc>
              <a:buNone/>
            </a:pPr>
            <a:endParaRPr lang="en-US" sz="2287" dirty="0"/>
          </a:p>
        </p:txBody>
      </p:sp>
      <p:sp>
        <p:nvSpPr>
          <p:cNvPr id="6" name="Text 3"/>
          <p:cNvSpPr/>
          <p:nvPr/>
        </p:nvSpPr>
        <p:spPr>
          <a:xfrm>
            <a:off x="1006150" y="2715515"/>
            <a:ext cx="12200655" cy="4315214"/>
          </a:xfrm>
          <a:prstGeom prst="rect">
            <a:avLst/>
          </a:prstGeom>
          <a:noFill/>
          <a:ln/>
        </p:spPr>
        <p:txBody>
          <a:bodyPr wrap="square" rtlCol="0" anchor="t"/>
          <a:lstStyle/>
          <a:p>
            <a:pPr marL="0" indent="0">
              <a:lnSpc>
                <a:spcPts val="3110"/>
              </a:lnSpc>
              <a:buNone/>
            </a:pPr>
            <a:r>
              <a:rPr lang="en-US" sz="2000" dirty="0"/>
              <a:t>In conclusion, this project has provided valuable insights into the development and deployment of a f </a:t>
            </a:r>
            <a:r>
              <a:rPr lang="en-US" sz="2000" dirty="0" err="1"/>
              <a:t>inance</a:t>
            </a:r>
            <a:r>
              <a:rPr lang="en-US" sz="2000" dirty="0"/>
              <a:t> tracking application with AI capabilities. While challenges were encountered, the lessons learned have paved the way for future improvements and innovations. We would like to extend our sincere thanks to everyone who contributed to the success of this project, including the development team, stakeholders, and users who provided invaluable feedback. Your support and collaboration have been instrumental in bringing this project to fruition. </a:t>
            </a:r>
            <a:endParaRPr lang="en-US" sz="1944" dirty="0"/>
          </a:p>
        </p:txBody>
      </p:sp>
      <p:sp>
        <p:nvSpPr>
          <p:cNvPr id="7" name="Text 4"/>
          <p:cNvSpPr/>
          <p:nvPr/>
        </p:nvSpPr>
        <p:spPr>
          <a:xfrm>
            <a:off x="7623810" y="3185160"/>
            <a:ext cx="2904530" cy="363141"/>
          </a:xfrm>
          <a:prstGeom prst="rect">
            <a:avLst/>
          </a:prstGeom>
          <a:noFill/>
          <a:ln/>
        </p:spPr>
        <p:txBody>
          <a:bodyPr wrap="none" rtlCol="0" anchor="t"/>
          <a:lstStyle/>
          <a:p>
            <a:pPr marL="0" indent="0">
              <a:lnSpc>
                <a:spcPts val="2859"/>
              </a:lnSpc>
              <a:buNone/>
            </a:pPr>
            <a:endParaRPr lang="en-US" sz="2287" dirty="0"/>
          </a:p>
        </p:txBody>
      </p:sp>
      <p:sp>
        <p:nvSpPr>
          <p:cNvPr id="8" name="Text 5"/>
          <p:cNvSpPr/>
          <p:nvPr/>
        </p:nvSpPr>
        <p:spPr>
          <a:xfrm>
            <a:off x="7623810" y="3795117"/>
            <a:ext cx="6045279" cy="2370296"/>
          </a:xfrm>
          <a:prstGeom prst="rect">
            <a:avLst/>
          </a:prstGeom>
          <a:noFill/>
          <a:ln/>
        </p:spPr>
        <p:txBody>
          <a:bodyPr wrap="square" rtlCol="0" anchor="t"/>
          <a:lstStyle/>
          <a:p>
            <a:pPr marL="0" indent="0">
              <a:lnSpc>
                <a:spcPts val="3110"/>
              </a:lnSpc>
              <a:buNone/>
            </a:pPr>
            <a:endParaRPr lang="en-US" sz="1944" dirty="0"/>
          </a:p>
        </p:txBody>
      </p:sp>
    </p:spTree>
    <p:extLst>
      <p:ext uri="{BB962C8B-B14F-4D97-AF65-F5344CB8AC3E}">
        <p14:creationId xmlns:p14="http://schemas.microsoft.com/office/powerpoint/2010/main" val="340840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5" name="Text 1"/>
          <p:cNvSpPr/>
          <p:nvPr/>
        </p:nvSpPr>
        <p:spPr>
          <a:xfrm>
            <a:off x="6444661" y="829123"/>
            <a:ext cx="4066342" cy="508159"/>
          </a:xfrm>
          <a:prstGeom prst="rect">
            <a:avLst/>
          </a:prstGeom>
          <a:noFill/>
          <a:ln/>
        </p:spPr>
        <p:txBody>
          <a:bodyPr wrap="none" rtlCol="0" anchor="t"/>
          <a:lstStyle/>
          <a:p>
            <a:pPr marL="0" indent="0">
              <a:lnSpc>
                <a:spcPts val="4002"/>
              </a:lnSpc>
              <a:buNone/>
            </a:pPr>
            <a:r>
              <a:rPr lang="en-US" sz="3202" b="1" kern="0" spc="-64" dirty="0">
                <a:solidFill>
                  <a:srgbClr val="000000"/>
                </a:solidFill>
                <a:latin typeface="Source Serif Pro" pitchFamily="34" charset="0"/>
                <a:ea typeface="Source Serif Pro" pitchFamily="34" charset="-122"/>
                <a:cs typeface="Source Serif Pro" pitchFamily="34" charset="-120"/>
              </a:rPr>
              <a:t>Project Aim</a:t>
            </a:r>
            <a:endParaRPr lang="en-US" sz="3202" dirty="0"/>
          </a:p>
        </p:txBody>
      </p:sp>
      <p:grpSp>
        <p:nvGrpSpPr>
          <p:cNvPr id="20" name="Group 19">
            <a:extLst>
              <a:ext uri="{FF2B5EF4-FFF2-40B4-BE49-F238E27FC236}">
                <a16:creationId xmlns:a16="http://schemas.microsoft.com/office/drawing/2014/main" id="{E6AB573B-B54D-2F50-125C-F6915A0699C4}"/>
              </a:ext>
            </a:extLst>
          </p:cNvPr>
          <p:cNvGrpSpPr/>
          <p:nvPr/>
        </p:nvGrpSpPr>
        <p:grpSpPr>
          <a:xfrm>
            <a:off x="6444661" y="1505935"/>
            <a:ext cx="7934325" cy="1271707"/>
            <a:chOff x="6091238" y="1538227"/>
            <a:chExt cx="7934325" cy="1271707"/>
          </a:xfrm>
        </p:grpSpPr>
        <p:sp>
          <p:nvSpPr>
            <p:cNvPr id="6" name="Shape 2"/>
            <p:cNvSpPr/>
            <p:nvPr/>
          </p:nvSpPr>
          <p:spPr>
            <a:xfrm>
              <a:off x="6091238" y="1538227"/>
              <a:ext cx="7934325" cy="1271707"/>
            </a:xfrm>
            <a:prstGeom prst="roundRect">
              <a:avLst>
                <a:gd name="adj" fmla="val 5708"/>
              </a:avLst>
            </a:prstGeom>
            <a:solidFill>
              <a:srgbClr val="F0D4F7"/>
            </a:solidFill>
            <a:ln w="7620">
              <a:solidFill>
                <a:srgbClr val="D6BADD"/>
              </a:solidFill>
              <a:prstDash val="solid"/>
            </a:ln>
          </p:spPr>
          <p:txBody>
            <a:bodyPr/>
            <a:lstStyle/>
            <a:p>
              <a:endParaRPr lang="en-GB" dirty="0"/>
            </a:p>
          </p:txBody>
        </p:sp>
        <p:sp>
          <p:nvSpPr>
            <p:cNvPr id="7" name="Text 3"/>
            <p:cNvSpPr/>
            <p:nvPr/>
          </p:nvSpPr>
          <p:spPr>
            <a:xfrm>
              <a:off x="6271617" y="1737955"/>
              <a:ext cx="2033111" cy="254198"/>
            </a:xfrm>
            <a:prstGeom prst="rect">
              <a:avLst/>
            </a:prstGeom>
            <a:noFill/>
            <a:ln/>
          </p:spPr>
          <p:txBody>
            <a:bodyPr wrap="none" rtlCol="0" anchor="t"/>
            <a:lstStyle/>
            <a:p>
              <a:pPr marL="0" indent="0">
                <a:lnSpc>
                  <a:spcPts val="2001"/>
                </a:lnSpc>
                <a:buNone/>
              </a:pPr>
              <a:r>
                <a:rPr lang="en-US" sz="1601" b="1" kern="0" spc="-32" dirty="0">
                  <a:solidFill>
                    <a:srgbClr val="272525"/>
                  </a:solidFill>
                  <a:latin typeface="Source Serif Pro" pitchFamily="34" charset="0"/>
                  <a:ea typeface="Source Serif Pro" pitchFamily="34" charset="-122"/>
                  <a:cs typeface="Source Serif Pro" pitchFamily="34" charset="-120"/>
                </a:rPr>
                <a:t>Empowerment</a:t>
              </a:r>
              <a:endParaRPr lang="en-US" sz="1601" dirty="0"/>
            </a:p>
          </p:txBody>
        </p:sp>
        <p:sp>
          <p:nvSpPr>
            <p:cNvPr id="8" name="Text 4"/>
            <p:cNvSpPr/>
            <p:nvPr/>
          </p:nvSpPr>
          <p:spPr>
            <a:xfrm>
              <a:off x="6271617" y="2095738"/>
              <a:ext cx="7573566" cy="553164"/>
            </a:xfrm>
            <a:prstGeom prst="rect">
              <a:avLst/>
            </a:prstGeom>
            <a:noFill/>
            <a:ln/>
          </p:spPr>
          <p:txBody>
            <a:bodyPr wrap="square" rtlCol="0" anchor="t"/>
            <a:lstStyle/>
            <a:p>
              <a:pPr marL="0" indent="0">
                <a:lnSpc>
                  <a:spcPts val="2177"/>
                </a:lnSpc>
                <a:buNone/>
              </a:pPr>
              <a:r>
                <a:rPr lang="en-US" sz="1361" kern="0" spc="-27" dirty="0">
                  <a:solidFill>
                    <a:srgbClr val="272525"/>
                  </a:solidFill>
                  <a:latin typeface="Source Sans Pro" pitchFamily="34" charset="0"/>
                  <a:ea typeface="Source Sans Pro" pitchFamily="34" charset="-122"/>
                  <a:cs typeface="Source Sans Pro" pitchFamily="34" charset="-120"/>
                </a:rPr>
                <a:t>To develop a comprehensive budgeting and expense management web application using React, we aim to leverage the power of AI to provide users with advanced financial insights.</a:t>
              </a:r>
              <a:endParaRPr lang="en-US" sz="1361" dirty="0"/>
            </a:p>
          </p:txBody>
        </p:sp>
      </p:grpSp>
      <p:grpSp>
        <p:nvGrpSpPr>
          <p:cNvPr id="21" name="Group 20">
            <a:extLst>
              <a:ext uri="{FF2B5EF4-FFF2-40B4-BE49-F238E27FC236}">
                <a16:creationId xmlns:a16="http://schemas.microsoft.com/office/drawing/2014/main" id="{2C4A3E48-855E-FEB3-ED3B-6E3F9DB75CE5}"/>
              </a:ext>
            </a:extLst>
          </p:cNvPr>
          <p:cNvGrpSpPr/>
          <p:nvPr/>
        </p:nvGrpSpPr>
        <p:grpSpPr>
          <a:xfrm>
            <a:off x="6444661" y="3002861"/>
            <a:ext cx="7934325" cy="1271707"/>
            <a:chOff x="6091238" y="3013769"/>
            <a:chExt cx="7934325" cy="1271707"/>
          </a:xfrm>
        </p:grpSpPr>
        <p:sp>
          <p:nvSpPr>
            <p:cNvPr id="9" name="Shape 5"/>
            <p:cNvSpPr/>
            <p:nvPr/>
          </p:nvSpPr>
          <p:spPr>
            <a:xfrm>
              <a:off x="6091238" y="3013769"/>
              <a:ext cx="7934325" cy="1271707"/>
            </a:xfrm>
            <a:prstGeom prst="roundRect">
              <a:avLst>
                <a:gd name="adj" fmla="val 5708"/>
              </a:avLst>
            </a:prstGeom>
            <a:solidFill>
              <a:srgbClr val="F0D4F7"/>
            </a:solidFill>
            <a:ln w="7620">
              <a:solidFill>
                <a:srgbClr val="D6BADD"/>
              </a:solidFill>
              <a:prstDash val="solid"/>
            </a:ln>
          </p:spPr>
          <p:txBody>
            <a:bodyPr/>
            <a:lstStyle/>
            <a:p>
              <a:endParaRPr lang="en-GB" dirty="0"/>
            </a:p>
          </p:txBody>
        </p:sp>
        <p:sp>
          <p:nvSpPr>
            <p:cNvPr id="10" name="Text 6"/>
            <p:cNvSpPr/>
            <p:nvPr/>
          </p:nvSpPr>
          <p:spPr>
            <a:xfrm>
              <a:off x="6271617" y="3182422"/>
              <a:ext cx="2033111" cy="254198"/>
            </a:xfrm>
            <a:prstGeom prst="rect">
              <a:avLst/>
            </a:prstGeom>
            <a:noFill/>
            <a:ln/>
          </p:spPr>
          <p:txBody>
            <a:bodyPr wrap="none" rtlCol="0" anchor="t"/>
            <a:lstStyle/>
            <a:p>
              <a:pPr marL="0" indent="0">
                <a:lnSpc>
                  <a:spcPts val="2001"/>
                </a:lnSpc>
                <a:buNone/>
              </a:pPr>
              <a:r>
                <a:rPr lang="en-US" sz="1601" b="1" kern="0" spc="-32" dirty="0">
                  <a:solidFill>
                    <a:srgbClr val="272525"/>
                  </a:solidFill>
                  <a:latin typeface="Source Serif Pro" pitchFamily="34" charset="0"/>
                  <a:ea typeface="Source Serif Pro" pitchFamily="34" charset="-122"/>
                  <a:cs typeface="Source Serif Pro" pitchFamily="34" charset="-120"/>
                </a:rPr>
                <a:t>Proactive Guidance</a:t>
              </a:r>
              <a:endParaRPr lang="en-US" sz="1601" dirty="0"/>
            </a:p>
          </p:txBody>
        </p:sp>
        <p:sp>
          <p:nvSpPr>
            <p:cNvPr id="11" name="Text 7"/>
            <p:cNvSpPr/>
            <p:nvPr/>
          </p:nvSpPr>
          <p:spPr>
            <a:xfrm>
              <a:off x="6271617" y="3540204"/>
              <a:ext cx="7573566" cy="553164"/>
            </a:xfrm>
            <a:prstGeom prst="rect">
              <a:avLst/>
            </a:prstGeom>
            <a:noFill/>
            <a:ln/>
          </p:spPr>
          <p:txBody>
            <a:bodyPr wrap="square" rtlCol="0" anchor="t"/>
            <a:lstStyle/>
            <a:p>
              <a:pPr marL="0" indent="0">
                <a:lnSpc>
                  <a:spcPts val="2177"/>
                </a:lnSpc>
                <a:buNone/>
              </a:pPr>
              <a:r>
                <a:rPr lang="en-US" sz="1361" kern="0" spc="-27" dirty="0">
                  <a:solidFill>
                    <a:srgbClr val="272525"/>
                  </a:solidFill>
                  <a:latin typeface="Source Sans Pro" pitchFamily="34" charset="0"/>
                  <a:ea typeface="Source Sans Pro" pitchFamily="34" charset="-122"/>
                  <a:cs typeface="Source Sans Pro" pitchFamily="34" charset="-120"/>
                </a:rPr>
                <a:t>By integrating predictive analytics, the application will forecast future spending trends, enabling users to anticipate financial needs and avoid potential pitfalls.</a:t>
              </a:r>
              <a:endParaRPr lang="en-US" sz="1361" dirty="0"/>
            </a:p>
          </p:txBody>
        </p:sp>
      </p:grpSp>
      <p:grpSp>
        <p:nvGrpSpPr>
          <p:cNvPr id="22" name="Group 21">
            <a:extLst>
              <a:ext uri="{FF2B5EF4-FFF2-40B4-BE49-F238E27FC236}">
                <a16:creationId xmlns:a16="http://schemas.microsoft.com/office/drawing/2014/main" id="{1166607D-A432-151F-015C-F82AAD9B7244}"/>
              </a:ext>
            </a:extLst>
          </p:cNvPr>
          <p:cNvGrpSpPr/>
          <p:nvPr/>
        </p:nvGrpSpPr>
        <p:grpSpPr>
          <a:xfrm>
            <a:off x="6444661" y="4407139"/>
            <a:ext cx="7934325" cy="1271707"/>
            <a:chOff x="6444661" y="4407139"/>
            <a:chExt cx="7934325" cy="1271707"/>
          </a:xfrm>
        </p:grpSpPr>
        <p:sp>
          <p:nvSpPr>
            <p:cNvPr id="12" name="Shape 8"/>
            <p:cNvSpPr/>
            <p:nvPr/>
          </p:nvSpPr>
          <p:spPr>
            <a:xfrm>
              <a:off x="6444661" y="4407139"/>
              <a:ext cx="7934325" cy="1271707"/>
            </a:xfrm>
            <a:prstGeom prst="roundRect">
              <a:avLst>
                <a:gd name="adj" fmla="val 5708"/>
              </a:avLst>
            </a:prstGeom>
            <a:solidFill>
              <a:srgbClr val="F0D4F7"/>
            </a:solidFill>
            <a:ln w="7620">
              <a:solidFill>
                <a:srgbClr val="D6BADD"/>
              </a:solidFill>
              <a:prstDash val="solid"/>
            </a:ln>
          </p:spPr>
        </p:sp>
        <p:sp>
          <p:nvSpPr>
            <p:cNvPr id="13" name="Text 9"/>
            <p:cNvSpPr/>
            <p:nvPr/>
          </p:nvSpPr>
          <p:spPr>
            <a:xfrm>
              <a:off x="6625040" y="4627763"/>
              <a:ext cx="2033111" cy="254198"/>
            </a:xfrm>
            <a:prstGeom prst="rect">
              <a:avLst/>
            </a:prstGeom>
            <a:noFill/>
            <a:ln/>
          </p:spPr>
          <p:txBody>
            <a:bodyPr wrap="none" rtlCol="0" anchor="t"/>
            <a:lstStyle/>
            <a:p>
              <a:pPr marL="0" indent="0">
                <a:lnSpc>
                  <a:spcPts val="2001"/>
                </a:lnSpc>
                <a:buNone/>
              </a:pPr>
              <a:r>
                <a:rPr lang="en-US" sz="1601" b="1" kern="0" spc="-32" dirty="0">
                  <a:solidFill>
                    <a:srgbClr val="272525"/>
                  </a:solidFill>
                  <a:latin typeface="Source Serif Pro" pitchFamily="34" charset="0"/>
                  <a:ea typeface="Source Serif Pro" pitchFamily="34" charset="-122"/>
                  <a:cs typeface="Source Serif Pro" pitchFamily="34" charset="-120"/>
                </a:rPr>
                <a:t>Financial Health</a:t>
              </a:r>
              <a:endParaRPr lang="en-US" sz="1601" dirty="0"/>
            </a:p>
          </p:txBody>
        </p:sp>
        <p:sp>
          <p:nvSpPr>
            <p:cNvPr id="14" name="Text 10"/>
            <p:cNvSpPr/>
            <p:nvPr/>
          </p:nvSpPr>
          <p:spPr>
            <a:xfrm>
              <a:off x="6625040" y="4985546"/>
              <a:ext cx="7573566" cy="553164"/>
            </a:xfrm>
            <a:prstGeom prst="rect">
              <a:avLst/>
            </a:prstGeom>
            <a:noFill/>
            <a:ln/>
          </p:spPr>
          <p:txBody>
            <a:bodyPr wrap="square" rtlCol="0" anchor="t"/>
            <a:lstStyle/>
            <a:p>
              <a:pPr marL="0" indent="0">
                <a:lnSpc>
                  <a:spcPts val="2177"/>
                </a:lnSpc>
                <a:buNone/>
              </a:pPr>
              <a:r>
                <a:rPr lang="en-US" sz="1361" kern="0" spc="-27" dirty="0">
                  <a:solidFill>
                    <a:srgbClr val="272525"/>
                  </a:solidFill>
                  <a:latin typeface="Source Sans Pro" pitchFamily="34" charset="0"/>
                  <a:ea typeface="Source Sans Pro" pitchFamily="34" charset="-122"/>
                  <a:cs typeface="Source Sans Pro" pitchFamily="34" charset="-120"/>
                </a:rPr>
                <a:t>Additionally, the implementation of anomaly detection will identify unusual spending patterns, alerting users to possible financial risks or fraudulent activities.</a:t>
              </a:r>
              <a:endParaRPr lang="en-US" sz="1361" dirty="0"/>
            </a:p>
          </p:txBody>
        </p:sp>
      </p:grpSp>
      <p:grpSp>
        <p:nvGrpSpPr>
          <p:cNvPr id="23" name="Group 22">
            <a:extLst>
              <a:ext uri="{FF2B5EF4-FFF2-40B4-BE49-F238E27FC236}">
                <a16:creationId xmlns:a16="http://schemas.microsoft.com/office/drawing/2014/main" id="{80451CB7-3FAA-97CD-0259-58548D6A1E84}"/>
              </a:ext>
            </a:extLst>
          </p:cNvPr>
          <p:cNvGrpSpPr/>
          <p:nvPr/>
        </p:nvGrpSpPr>
        <p:grpSpPr>
          <a:xfrm>
            <a:off x="6444660" y="5933614"/>
            <a:ext cx="7934325" cy="1548289"/>
            <a:chOff x="6091238" y="5890974"/>
            <a:chExt cx="7934325" cy="1548289"/>
          </a:xfrm>
        </p:grpSpPr>
        <p:sp>
          <p:nvSpPr>
            <p:cNvPr id="15" name="Shape 11"/>
            <p:cNvSpPr/>
            <p:nvPr/>
          </p:nvSpPr>
          <p:spPr>
            <a:xfrm>
              <a:off x="6091238" y="5890974"/>
              <a:ext cx="7934325" cy="1548289"/>
            </a:xfrm>
            <a:prstGeom prst="roundRect">
              <a:avLst>
                <a:gd name="adj" fmla="val 4688"/>
              </a:avLst>
            </a:prstGeom>
            <a:solidFill>
              <a:srgbClr val="F0D4F7"/>
            </a:solidFill>
            <a:ln w="7620">
              <a:solidFill>
                <a:srgbClr val="D6BADD"/>
              </a:solidFill>
              <a:prstDash val="solid"/>
            </a:ln>
          </p:spPr>
        </p:sp>
        <p:sp>
          <p:nvSpPr>
            <p:cNvPr id="16" name="Text 12"/>
            <p:cNvSpPr/>
            <p:nvPr/>
          </p:nvSpPr>
          <p:spPr>
            <a:xfrm>
              <a:off x="6271617" y="6071354"/>
              <a:ext cx="2064544" cy="254198"/>
            </a:xfrm>
            <a:prstGeom prst="rect">
              <a:avLst/>
            </a:prstGeom>
            <a:noFill/>
            <a:ln/>
          </p:spPr>
          <p:txBody>
            <a:bodyPr wrap="none" rtlCol="0" anchor="t"/>
            <a:lstStyle/>
            <a:p>
              <a:pPr marL="0" indent="0">
                <a:lnSpc>
                  <a:spcPts val="2001"/>
                </a:lnSpc>
                <a:buNone/>
              </a:pPr>
              <a:r>
                <a:rPr lang="en-US" sz="1601" b="1" kern="0" spc="-32" dirty="0">
                  <a:solidFill>
                    <a:srgbClr val="272525"/>
                  </a:solidFill>
                  <a:latin typeface="Source Serif Pro" pitchFamily="34" charset="0"/>
                  <a:ea typeface="Source Serif Pro" pitchFamily="34" charset="-122"/>
                  <a:cs typeface="Source Serif Pro" pitchFamily="34" charset="-120"/>
                </a:rPr>
                <a:t>User-Friendly Interface</a:t>
              </a:r>
              <a:endParaRPr lang="en-US" sz="1601" dirty="0"/>
            </a:p>
          </p:txBody>
        </p:sp>
        <p:sp>
          <p:nvSpPr>
            <p:cNvPr id="17" name="Text 13"/>
            <p:cNvSpPr/>
            <p:nvPr/>
          </p:nvSpPr>
          <p:spPr>
            <a:xfrm>
              <a:off x="6271617" y="6429137"/>
              <a:ext cx="7573566" cy="829747"/>
            </a:xfrm>
            <a:prstGeom prst="rect">
              <a:avLst/>
            </a:prstGeom>
            <a:noFill/>
            <a:ln/>
          </p:spPr>
          <p:txBody>
            <a:bodyPr wrap="square" rtlCol="0" anchor="t"/>
            <a:lstStyle/>
            <a:p>
              <a:pPr marL="0" indent="0">
                <a:lnSpc>
                  <a:spcPts val="2177"/>
                </a:lnSpc>
                <a:buNone/>
              </a:pPr>
              <a:r>
                <a:rPr lang="en-US" sz="1361" kern="0" spc="-27" dirty="0">
                  <a:solidFill>
                    <a:srgbClr val="272525"/>
                  </a:solidFill>
                  <a:latin typeface="Source Sans Pro" pitchFamily="34" charset="0"/>
                  <a:ea typeface="Source Sans Pro" pitchFamily="34" charset="-122"/>
                  <a:cs typeface="Source Sans Pro" pitchFamily="34" charset="-120"/>
                </a:rPr>
                <a:t>The application will not only offer a user-friendly interface but also ensure that users have access to real-time data and personalized recommendations, making it an essential tool for anyone looking to take control of their finances with confidence.</a:t>
              </a:r>
              <a:endParaRPr lang="en-US" sz="1361" dirty="0"/>
            </a:p>
          </p:txBody>
        </p:sp>
      </p:grpSp>
      <p:pic>
        <p:nvPicPr>
          <p:cNvPr id="19" name="Picture 18">
            <a:extLst>
              <a:ext uri="{FF2B5EF4-FFF2-40B4-BE49-F238E27FC236}">
                <a16:creationId xmlns:a16="http://schemas.microsoft.com/office/drawing/2014/main" id="{5AA316B6-7873-DC2A-FB07-18E2AD192930}"/>
              </a:ext>
            </a:extLst>
          </p:cNvPr>
          <p:cNvPicPr>
            <a:picLocks noChangeAspect="1"/>
          </p:cNvPicPr>
          <p:nvPr/>
        </p:nvPicPr>
        <p:blipFill>
          <a:blip r:embed="rId4"/>
          <a:stretch>
            <a:fillRect/>
          </a:stretch>
        </p:blipFill>
        <p:spPr>
          <a:xfrm>
            <a:off x="1" y="-1"/>
            <a:ext cx="6444658" cy="82296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5" name="Text 1"/>
          <p:cNvSpPr/>
          <p:nvPr/>
        </p:nvSpPr>
        <p:spPr>
          <a:xfrm>
            <a:off x="864037" y="1788914"/>
            <a:ext cx="5809059" cy="726043"/>
          </a:xfrm>
          <a:prstGeom prst="rect">
            <a:avLst/>
          </a:prstGeom>
          <a:noFill/>
          <a:ln/>
        </p:spPr>
        <p:txBody>
          <a:bodyPr wrap="none" rtlCol="0" anchor="t"/>
          <a:lstStyle/>
          <a:p>
            <a:pPr marL="0" indent="0">
              <a:lnSpc>
                <a:spcPts val="5718"/>
              </a:lnSpc>
              <a:buNone/>
            </a:pPr>
            <a:r>
              <a:rPr lang="en-US" sz="4574" b="1" kern="0" spc="-91" dirty="0">
                <a:solidFill>
                  <a:srgbClr val="000000"/>
                </a:solidFill>
                <a:latin typeface="Source Serif Pro" pitchFamily="34" charset="0"/>
                <a:ea typeface="Source Serif Pro" pitchFamily="34" charset="-122"/>
                <a:cs typeface="Source Serif Pro" pitchFamily="34" charset="-120"/>
              </a:rPr>
              <a:t>Project Justification</a:t>
            </a:r>
            <a:endParaRPr lang="en-US" sz="4574" dirty="0"/>
          </a:p>
        </p:txBody>
      </p:sp>
      <p:sp>
        <p:nvSpPr>
          <p:cNvPr id="6" name="Text 2"/>
          <p:cNvSpPr/>
          <p:nvPr/>
        </p:nvSpPr>
        <p:spPr>
          <a:xfrm>
            <a:off x="864037" y="2885242"/>
            <a:ext cx="7415927" cy="3555444"/>
          </a:xfrm>
          <a:prstGeom prst="rect">
            <a:avLst/>
          </a:prstGeom>
          <a:noFill/>
          <a:ln/>
        </p:spPr>
        <p:txBody>
          <a:bodyPr wrap="square" rtlCol="0" anchor="t"/>
          <a:lstStyle/>
          <a:p>
            <a:pPr marL="0" indent="0">
              <a:lnSpc>
                <a:spcPts val="3110"/>
              </a:lnSpc>
              <a:buNone/>
            </a:pPr>
            <a:r>
              <a:rPr lang="en-US" sz="1944" kern="0" spc="-39" dirty="0">
                <a:solidFill>
                  <a:srgbClr val="272525"/>
                </a:solidFill>
                <a:latin typeface="Source Sans Pro" pitchFamily="34" charset="0"/>
                <a:ea typeface="Source Sans Pro" pitchFamily="34" charset="-122"/>
                <a:cs typeface="Source Sans Pro" pitchFamily="34" charset="-120"/>
              </a:rPr>
              <a:t>This project aims to address the growing need for a more innovative and insightful approach to personal finance management. By equipping users with advanced tools such as predictive analytics and anomaly detection, it empowers them to take proactive control of their financial health. These features go beyond basic budgeting, offering deeper insights that help users not only track their spending but also anticipate future financial needs and detect potential issues early on. This innovative approach is designed to provide users with the clarity and confidence needed to make informed financial decisions, ultimately leading to better long-term financial stability.</a:t>
            </a:r>
            <a:endParaRPr lang="en-US" sz="1944" dirty="0"/>
          </a:p>
        </p:txBody>
      </p:sp>
      <p:pic>
        <p:nvPicPr>
          <p:cNvPr id="9" name="Image 1" descr="preencoded.png">
            <a:extLst>
              <a:ext uri="{FF2B5EF4-FFF2-40B4-BE49-F238E27FC236}">
                <a16:creationId xmlns:a16="http://schemas.microsoft.com/office/drawing/2014/main" id="{3532C5A3-88B6-03EA-9AC2-A490D7C8C113}"/>
              </a:ext>
            </a:extLst>
          </p:cNvPr>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2"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5" name="Text 1"/>
          <p:cNvSpPr/>
          <p:nvPr/>
        </p:nvSpPr>
        <p:spPr>
          <a:xfrm>
            <a:off x="7006420" y="1768906"/>
            <a:ext cx="5809059" cy="726043"/>
          </a:xfrm>
          <a:prstGeom prst="rect">
            <a:avLst/>
          </a:prstGeom>
          <a:noFill/>
          <a:ln/>
        </p:spPr>
        <p:txBody>
          <a:bodyPr wrap="none" rtlCol="0" anchor="t"/>
          <a:lstStyle/>
          <a:p>
            <a:pPr marL="0" indent="0">
              <a:lnSpc>
                <a:spcPts val="5718"/>
              </a:lnSpc>
              <a:buNone/>
            </a:pPr>
            <a:r>
              <a:rPr lang="en-US" sz="4574" b="1" kern="0" spc="-91" dirty="0">
                <a:solidFill>
                  <a:srgbClr val="000000"/>
                </a:solidFill>
                <a:latin typeface="Source Serif Pro" pitchFamily="34" charset="0"/>
                <a:ea typeface="Source Serif Pro" pitchFamily="34" charset="-122"/>
                <a:cs typeface="Source Serif Pro" pitchFamily="34" charset="-120"/>
              </a:rPr>
              <a:t>Project Motivation</a:t>
            </a:r>
            <a:endParaRPr lang="en-US" sz="4574" dirty="0"/>
          </a:p>
        </p:txBody>
      </p:sp>
      <p:sp>
        <p:nvSpPr>
          <p:cNvPr id="6" name="Text 2"/>
          <p:cNvSpPr/>
          <p:nvPr/>
        </p:nvSpPr>
        <p:spPr>
          <a:xfrm>
            <a:off x="7006420" y="2885241"/>
            <a:ext cx="7415927" cy="3933001"/>
          </a:xfrm>
          <a:prstGeom prst="rect">
            <a:avLst/>
          </a:prstGeom>
          <a:noFill/>
          <a:ln/>
        </p:spPr>
        <p:txBody>
          <a:bodyPr wrap="square" rtlCol="0" anchor="t"/>
          <a:lstStyle/>
          <a:p>
            <a:pPr marL="0" indent="0">
              <a:lnSpc>
                <a:spcPts val="3110"/>
              </a:lnSpc>
              <a:buNone/>
            </a:pPr>
            <a:r>
              <a:rPr lang="en-US" sz="1944" kern="0" spc="-39" dirty="0">
                <a:solidFill>
                  <a:srgbClr val="272525"/>
                </a:solidFill>
                <a:latin typeface="Source Sans Pro" pitchFamily="34" charset="0"/>
                <a:ea typeface="Source Sans Pro" pitchFamily="34" charset="-122"/>
                <a:cs typeface="Source Sans Pro" pitchFamily="34" charset="-120"/>
              </a:rPr>
              <a:t>The motivation for this project stems from the increasing complexity of personal finances and the potential of AI to simplify and enhance financial management. As individuals face more intricate financial decisions, there is a growing need for tools that can offer more than just basic tracking. Additionally, the rising demand for digital personal finance tools, particularly those designed for budgeting, highlights the need for solutions that can help users make informed decisions with greater confidence and ease. By harnessing the power of AI, this project aims to meet these needs, providing a smarter, more effective way for users to manage their finances.</a:t>
            </a:r>
            <a:endParaRPr lang="en-US" sz="1944" dirty="0"/>
          </a:p>
        </p:txBody>
      </p:sp>
      <p:pic>
        <p:nvPicPr>
          <p:cNvPr id="11" name="Picture 10">
            <a:extLst>
              <a:ext uri="{FF2B5EF4-FFF2-40B4-BE49-F238E27FC236}">
                <a16:creationId xmlns:a16="http://schemas.microsoft.com/office/drawing/2014/main" id="{520F16B7-0116-5E34-7600-2EA0B1C49A8C}"/>
              </a:ext>
            </a:extLst>
          </p:cNvPr>
          <p:cNvPicPr>
            <a:picLocks noChangeAspect="1"/>
          </p:cNvPicPr>
          <p:nvPr/>
        </p:nvPicPr>
        <p:blipFill>
          <a:blip r:embed="rId4"/>
          <a:stretch>
            <a:fillRect/>
          </a:stretch>
        </p:blipFill>
        <p:spPr>
          <a:xfrm>
            <a:off x="-1" y="0"/>
            <a:ext cx="6887818"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34908" y="-105983"/>
            <a:ext cx="14665308" cy="8249236"/>
          </a:xfrm>
          <a:prstGeom prst="rect">
            <a:avLst/>
          </a:prstGeom>
        </p:spPr>
      </p:pic>
      <p:sp>
        <p:nvSpPr>
          <p:cNvPr id="3" name="Shape 0"/>
          <p:cNvSpPr/>
          <p:nvPr/>
        </p:nvSpPr>
        <p:spPr>
          <a:xfrm>
            <a:off x="-34908" y="-86347"/>
            <a:ext cx="14630400" cy="8229600"/>
          </a:xfrm>
          <a:prstGeom prst="rect">
            <a:avLst/>
          </a:prstGeom>
          <a:solidFill>
            <a:srgbClr val="FFFFFF">
              <a:alpha val="75000"/>
            </a:srgbClr>
          </a:solidFill>
          <a:ln/>
        </p:spPr>
        <p:txBody>
          <a:bodyPr/>
          <a:lstStyle/>
          <a:p>
            <a:endParaRPr lang="en-GB" dirty="0"/>
          </a:p>
        </p:txBody>
      </p:sp>
      <p:sp>
        <p:nvSpPr>
          <p:cNvPr id="5" name="Text 1"/>
          <p:cNvSpPr/>
          <p:nvPr/>
        </p:nvSpPr>
        <p:spPr>
          <a:xfrm>
            <a:off x="6105644" y="1194078"/>
            <a:ext cx="4163139" cy="520422"/>
          </a:xfrm>
          <a:prstGeom prst="rect">
            <a:avLst/>
          </a:prstGeom>
          <a:noFill/>
          <a:ln/>
        </p:spPr>
        <p:txBody>
          <a:bodyPr wrap="none" rtlCol="0" anchor="t"/>
          <a:lstStyle/>
          <a:p>
            <a:pPr marL="0" indent="0">
              <a:lnSpc>
                <a:spcPts val="4098"/>
              </a:lnSpc>
              <a:buNone/>
            </a:pPr>
            <a:r>
              <a:rPr lang="en-US" sz="3278" b="1" kern="0" spc="-66" dirty="0">
                <a:solidFill>
                  <a:srgbClr val="000000"/>
                </a:solidFill>
                <a:latin typeface="Source Serif Pro" pitchFamily="34" charset="0"/>
                <a:ea typeface="Source Serif Pro" pitchFamily="34" charset="-122"/>
                <a:cs typeface="Source Serif Pro" pitchFamily="34" charset="-120"/>
              </a:rPr>
              <a:t>Project methodology</a:t>
            </a:r>
            <a:endParaRPr lang="en-US" sz="3278" dirty="0"/>
          </a:p>
        </p:txBody>
      </p:sp>
      <p:sp>
        <p:nvSpPr>
          <p:cNvPr id="6" name="Shape 2"/>
          <p:cNvSpPr/>
          <p:nvPr/>
        </p:nvSpPr>
        <p:spPr>
          <a:xfrm>
            <a:off x="6105644" y="2178844"/>
            <a:ext cx="398026" cy="398026"/>
          </a:xfrm>
          <a:prstGeom prst="roundRect">
            <a:avLst>
              <a:gd name="adj" fmla="val 18670"/>
            </a:avLst>
          </a:prstGeom>
          <a:solidFill>
            <a:srgbClr val="F0D4F7"/>
          </a:solidFill>
          <a:ln w="7620">
            <a:solidFill>
              <a:srgbClr val="D6BADD"/>
            </a:solidFill>
            <a:prstDash val="solid"/>
          </a:ln>
        </p:spPr>
      </p:sp>
      <p:sp>
        <p:nvSpPr>
          <p:cNvPr id="7" name="Text 3"/>
          <p:cNvSpPr/>
          <p:nvPr/>
        </p:nvSpPr>
        <p:spPr>
          <a:xfrm>
            <a:off x="6242209" y="2252901"/>
            <a:ext cx="124897" cy="249793"/>
          </a:xfrm>
          <a:prstGeom prst="rect">
            <a:avLst/>
          </a:prstGeom>
          <a:noFill/>
          <a:ln/>
        </p:spPr>
        <p:txBody>
          <a:bodyPr wrap="none" rtlCol="0" anchor="t"/>
          <a:lstStyle/>
          <a:p>
            <a:pPr marL="0" indent="0" algn="ctr">
              <a:lnSpc>
                <a:spcPts val="1967"/>
              </a:lnSpc>
              <a:buNone/>
            </a:pPr>
            <a:r>
              <a:rPr lang="en-US" sz="1967" b="1" kern="0" spc="-39" dirty="0">
                <a:solidFill>
                  <a:srgbClr val="272525"/>
                </a:solidFill>
                <a:latin typeface="Source Serif Pro" pitchFamily="34" charset="0"/>
                <a:ea typeface="Source Serif Pro" pitchFamily="34" charset="-122"/>
                <a:cs typeface="Source Serif Pro" pitchFamily="34" charset="-120"/>
              </a:rPr>
              <a:t>1</a:t>
            </a:r>
            <a:endParaRPr lang="en-US" sz="1967" dirty="0"/>
          </a:p>
        </p:txBody>
      </p:sp>
      <p:sp>
        <p:nvSpPr>
          <p:cNvPr id="8" name="Text 4"/>
          <p:cNvSpPr/>
          <p:nvPr/>
        </p:nvSpPr>
        <p:spPr>
          <a:xfrm>
            <a:off x="6680597" y="2178844"/>
            <a:ext cx="2081570" cy="260152"/>
          </a:xfrm>
          <a:prstGeom prst="rect">
            <a:avLst/>
          </a:prstGeom>
          <a:noFill/>
          <a:ln/>
        </p:spPr>
        <p:txBody>
          <a:bodyPr wrap="none" rtlCol="0" anchor="t"/>
          <a:lstStyle/>
          <a:p>
            <a:r>
              <a:rPr lang="en-US" sz="1800" b="1" dirty="0"/>
              <a:t>Requirement Specification</a:t>
            </a:r>
          </a:p>
        </p:txBody>
      </p:sp>
      <p:sp>
        <p:nvSpPr>
          <p:cNvPr id="9" name="Text 5"/>
          <p:cNvSpPr/>
          <p:nvPr/>
        </p:nvSpPr>
        <p:spPr>
          <a:xfrm>
            <a:off x="6583322" y="2477286"/>
            <a:ext cx="7370921" cy="1959577"/>
          </a:xfrm>
          <a:prstGeom prst="rect">
            <a:avLst/>
          </a:prstGeom>
          <a:noFill/>
          <a:ln/>
        </p:spPr>
        <p:txBody>
          <a:bodyPr wrap="square" rtlCol="0" anchor="t"/>
          <a:lstStyle/>
          <a:p>
            <a:r>
              <a:rPr lang="en-US" sz="1400" b="1" dirty="0"/>
              <a:t>Primary Stakeholders:</a:t>
            </a:r>
            <a:endParaRPr lang="en-US" sz="1400" dirty="0"/>
          </a:p>
          <a:p>
            <a:pPr>
              <a:buFont typeface="Arial" panose="020B0604020202020204" pitchFamily="34" charset="0"/>
              <a:buChar char="•"/>
            </a:pPr>
            <a:r>
              <a:rPr lang="en-US" sz="1400" b="1" dirty="0"/>
              <a:t>End-Users:</a:t>
            </a:r>
            <a:r>
              <a:rPr lang="en-US" sz="1400" dirty="0"/>
              <a:t> Individuals managing personal finances; use the system for tracking finances, budgeting, and gaining insights through predictive analytics and anomaly detection.</a:t>
            </a:r>
          </a:p>
          <a:p>
            <a:pPr>
              <a:buFont typeface="Arial" panose="020B0604020202020204" pitchFamily="34" charset="0"/>
              <a:buChar char="•"/>
            </a:pPr>
            <a:r>
              <a:rPr lang="en-US" sz="1400" b="1" dirty="0"/>
              <a:t>Financial Advisors:</a:t>
            </a:r>
            <a:r>
              <a:rPr lang="en-US" sz="1400" dirty="0"/>
              <a:t> Utilize the system to provide clients with advanced financial guidance and reporting tools, enhancing their ability to advise on budget optimization and risk management.</a:t>
            </a:r>
          </a:p>
          <a:p>
            <a:pPr>
              <a:buFont typeface="Arial" panose="020B0604020202020204" pitchFamily="34" charset="0"/>
              <a:buChar char="•"/>
            </a:pPr>
            <a:r>
              <a:rPr lang="en-US" sz="1400" b="1" dirty="0"/>
              <a:t>Developers:</a:t>
            </a:r>
            <a:r>
              <a:rPr lang="en-US" sz="1400" dirty="0"/>
              <a:t> Responsible for scalable, secure, and user-friendly system design, integrating external AI APIs to keep the platform advanced and effective.</a:t>
            </a:r>
          </a:p>
        </p:txBody>
      </p:sp>
      <p:grpSp>
        <p:nvGrpSpPr>
          <p:cNvPr id="24" name="Group 23">
            <a:extLst>
              <a:ext uri="{FF2B5EF4-FFF2-40B4-BE49-F238E27FC236}">
                <a16:creationId xmlns:a16="http://schemas.microsoft.com/office/drawing/2014/main" id="{83AC760A-5A9E-6A04-279E-1D1456D76106}"/>
              </a:ext>
            </a:extLst>
          </p:cNvPr>
          <p:cNvGrpSpPr/>
          <p:nvPr/>
        </p:nvGrpSpPr>
        <p:grpSpPr>
          <a:xfrm>
            <a:off x="6105644" y="4256603"/>
            <a:ext cx="398026" cy="398026"/>
            <a:chOff x="6105644" y="4188133"/>
            <a:chExt cx="398026" cy="398026"/>
          </a:xfrm>
        </p:grpSpPr>
        <p:sp>
          <p:nvSpPr>
            <p:cNvPr id="10" name="Shape 6"/>
            <p:cNvSpPr/>
            <p:nvPr/>
          </p:nvSpPr>
          <p:spPr>
            <a:xfrm>
              <a:off x="6105644" y="4188133"/>
              <a:ext cx="398026" cy="398026"/>
            </a:xfrm>
            <a:prstGeom prst="roundRect">
              <a:avLst>
                <a:gd name="adj" fmla="val 18670"/>
              </a:avLst>
            </a:prstGeom>
            <a:solidFill>
              <a:srgbClr val="F0D4F7"/>
            </a:solidFill>
            <a:ln w="7620">
              <a:solidFill>
                <a:srgbClr val="D6BADD"/>
              </a:solidFill>
              <a:prstDash val="solid"/>
            </a:ln>
          </p:spPr>
        </p:sp>
        <p:sp>
          <p:nvSpPr>
            <p:cNvPr id="11" name="Text 7"/>
            <p:cNvSpPr/>
            <p:nvPr/>
          </p:nvSpPr>
          <p:spPr>
            <a:xfrm>
              <a:off x="6242208" y="4250055"/>
              <a:ext cx="124897" cy="249793"/>
            </a:xfrm>
            <a:prstGeom prst="rect">
              <a:avLst/>
            </a:prstGeom>
            <a:noFill/>
            <a:ln/>
          </p:spPr>
          <p:txBody>
            <a:bodyPr wrap="none" rtlCol="0" anchor="t"/>
            <a:lstStyle/>
            <a:p>
              <a:pPr marL="0" indent="0" algn="ctr">
                <a:lnSpc>
                  <a:spcPts val="1967"/>
                </a:lnSpc>
                <a:buNone/>
              </a:pPr>
              <a:r>
                <a:rPr lang="en-US" sz="1967" b="1" kern="0" spc="-39" dirty="0">
                  <a:solidFill>
                    <a:srgbClr val="272525"/>
                  </a:solidFill>
                  <a:latin typeface="Source Serif Pro" pitchFamily="34" charset="0"/>
                  <a:ea typeface="Source Serif Pro" pitchFamily="34" charset="-122"/>
                  <a:cs typeface="Source Serif Pro" pitchFamily="34" charset="-120"/>
                </a:rPr>
                <a:t>2</a:t>
              </a:r>
              <a:endParaRPr lang="en-US" sz="1967" dirty="0"/>
            </a:p>
          </p:txBody>
        </p:sp>
      </p:grpSp>
      <p:grpSp>
        <p:nvGrpSpPr>
          <p:cNvPr id="25" name="Group 24">
            <a:extLst>
              <a:ext uri="{FF2B5EF4-FFF2-40B4-BE49-F238E27FC236}">
                <a16:creationId xmlns:a16="http://schemas.microsoft.com/office/drawing/2014/main" id="{31123734-BCEC-B6D8-B2C7-4049844E23A9}"/>
              </a:ext>
            </a:extLst>
          </p:cNvPr>
          <p:cNvGrpSpPr/>
          <p:nvPr/>
        </p:nvGrpSpPr>
        <p:grpSpPr>
          <a:xfrm>
            <a:off x="6184760" y="6693705"/>
            <a:ext cx="398026" cy="398026"/>
            <a:chOff x="6105644" y="4795123"/>
            <a:chExt cx="398026" cy="398026"/>
          </a:xfrm>
        </p:grpSpPr>
        <p:sp>
          <p:nvSpPr>
            <p:cNvPr id="14" name="Shape 10"/>
            <p:cNvSpPr/>
            <p:nvPr/>
          </p:nvSpPr>
          <p:spPr>
            <a:xfrm>
              <a:off x="6105644" y="4795123"/>
              <a:ext cx="398026" cy="398026"/>
            </a:xfrm>
            <a:prstGeom prst="roundRect">
              <a:avLst>
                <a:gd name="adj" fmla="val 18670"/>
              </a:avLst>
            </a:prstGeom>
            <a:solidFill>
              <a:srgbClr val="F0D4F7"/>
            </a:solidFill>
            <a:ln w="7620">
              <a:solidFill>
                <a:srgbClr val="D6BADD"/>
              </a:solidFill>
              <a:prstDash val="solid"/>
            </a:ln>
          </p:spPr>
        </p:sp>
        <p:sp>
          <p:nvSpPr>
            <p:cNvPr id="15" name="Text 11"/>
            <p:cNvSpPr/>
            <p:nvPr/>
          </p:nvSpPr>
          <p:spPr>
            <a:xfrm>
              <a:off x="6242209" y="4869180"/>
              <a:ext cx="124897" cy="249793"/>
            </a:xfrm>
            <a:prstGeom prst="rect">
              <a:avLst/>
            </a:prstGeom>
            <a:noFill/>
            <a:ln/>
          </p:spPr>
          <p:txBody>
            <a:bodyPr wrap="none" rtlCol="0" anchor="t"/>
            <a:lstStyle/>
            <a:p>
              <a:pPr marL="0" indent="0" algn="ctr">
                <a:lnSpc>
                  <a:spcPts val="1967"/>
                </a:lnSpc>
                <a:buNone/>
              </a:pPr>
              <a:r>
                <a:rPr lang="en-US" sz="1967" b="1" kern="0" spc="-39" dirty="0">
                  <a:solidFill>
                    <a:srgbClr val="272525"/>
                  </a:solidFill>
                  <a:latin typeface="Source Serif Pro" pitchFamily="34" charset="0"/>
                  <a:ea typeface="Source Serif Pro" pitchFamily="34" charset="-122"/>
                  <a:cs typeface="Source Serif Pro" pitchFamily="34" charset="-120"/>
                </a:rPr>
                <a:t>3</a:t>
              </a:r>
              <a:endParaRPr lang="en-US" sz="1967" dirty="0"/>
            </a:p>
          </p:txBody>
        </p:sp>
      </p:grpSp>
      <p:sp>
        <p:nvSpPr>
          <p:cNvPr id="16" name="Text 12"/>
          <p:cNvSpPr/>
          <p:nvPr/>
        </p:nvSpPr>
        <p:spPr>
          <a:xfrm>
            <a:off x="6680597" y="4795123"/>
            <a:ext cx="2081570" cy="260152"/>
          </a:xfrm>
          <a:prstGeom prst="rect">
            <a:avLst/>
          </a:prstGeom>
          <a:noFill/>
          <a:ln/>
        </p:spPr>
        <p:txBody>
          <a:bodyPr wrap="none" rtlCol="0" anchor="t"/>
          <a:lstStyle/>
          <a:p>
            <a:pPr marL="0" indent="0">
              <a:lnSpc>
                <a:spcPts val="2049"/>
              </a:lnSpc>
              <a:buNone/>
            </a:pPr>
            <a:endParaRPr lang="en-US" sz="1639" dirty="0"/>
          </a:p>
        </p:txBody>
      </p:sp>
      <p:sp>
        <p:nvSpPr>
          <p:cNvPr id="27" name="Text 4">
            <a:extLst>
              <a:ext uri="{FF2B5EF4-FFF2-40B4-BE49-F238E27FC236}">
                <a16:creationId xmlns:a16="http://schemas.microsoft.com/office/drawing/2014/main" id="{26ED33DE-0AD4-B43E-A39F-E6AFFD9C2721}"/>
              </a:ext>
            </a:extLst>
          </p:cNvPr>
          <p:cNvSpPr/>
          <p:nvPr/>
        </p:nvSpPr>
        <p:spPr>
          <a:xfrm>
            <a:off x="6686244" y="4170355"/>
            <a:ext cx="2081570" cy="260152"/>
          </a:xfrm>
          <a:prstGeom prst="rect">
            <a:avLst/>
          </a:prstGeom>
          <a:noFill/>
          <a:ln/>
        </p:spPr>
        <p:txBody>
          <a:bodyPr wrap="none" rtlCol="0" anchor="t"/>
          <a:lstStyle/>
          <a:p>
            <a:r>
              <a:rPr lang="en-GB" b="1" dirty="0"/>
              <a:t>Requirement Gathering Process</a:t>
            </a:r>
            <a:endParaRPr lang="en-US" sz="1800" b="1" dirty="0"/>
          </a:p>
        </p:txBody>
      </p:sp>
      <p:sp>
        <p:nvSpPr>
          <p:cNvPr id="28" name="Text 5">
            <a:extLst>
              <a:ext uri="{FF2B5EF4-FFF2-40B4-BE49-F238E27FC236}">
                <a16:creationId xmlns:a16="http://schemas.microsoft.com/office/drawing/2014/main" id="{18637FE2-6CE9-1C17-A48A-0D88D349EEAE}"/>
              </a:ext>
            </a:extLst>
          </p:cNvPr>
          <p:cNvSpPr/>
          <p:nvPr/>
        </p:nvSpPr>
        <p:spPr>
          <a:xfrm>
            <a:off x="6654636" y="4568318"/>
            <a:ext cx="7370921" cy="1959577"/>
          </a:xfrm>
          <a:prstGeom prst="rect">
            <a:avLst/>
          </a:prstGeom>
          <a:noFill/>
          <a:ln/>
        </p:spPr>
        <p:txBody>
          <a:bodyPr wrap="square" rtlCol="0" anchor="t"/>
          <a:lstStyle/>
          <a:p>
            <a:r>
              <a:rPr lang="en-US" sz="1400" b="1" dirty="0"/>
              <a:t>Approaches Used:</a:t>
            </a:r>
            <a:endParaRPr lang="en-US" sz="1400" dirty="0"/>
          </a:p>
          <a:p>
            <a:pPr>
              <a:buFont typeface="Arial" panose="020B0604020202020204" pitchFamily="34" charset="0"/>
              <a:buChar char="•"/>
            </a:pPr>
            <a:r>
              <a:rPr lang="en-US" sz="1400" b="1" dirty="0"/>
              <a:t>Interviews:</a:t>
            </a:r>
            <a:r>
              <a:rPr lang="en-US" sz="1400" dirty="0"/>
              <a:t> Conducted with end-users and financial advisors to gather qualitative data on user needs and pain points.</a:t>
            </a:r>
          </a:p>
          <a:p>
            <a:pPr>
              <a:buFont typeface="Arial" panose="020B0604020202020204" pitchFamily="34" charset="0"/>
              <a:buChar char="•"/>
            </a:pPr>
            <a:r>
              <a:rPr lang="en-US" sz="1400" b="1" dirty="0"/>
              <a:t>Surveys:</a:t>
            </a:r>
            <a:r>
              <a:rPr lang="en-US" sz="1400" dirty="0"/>
              <a:t> Distributed widely to collect quantitative data on user preferences and identify trends in financial management challenges.</a:t>
            </a:r>
          </a:p>
          <a:p>
            <a:pPr>
              <a:buFont typeface="Arial" panose="020B0604020202020204" pitchFamily="34" charset="0"/>
              <a:buChar char="•"/>
            </a:pPr>
            <a:r>
              <a:rPr lang="en-US" sz="1400" b="1" dirty="0"/>
              <a:t>Literature Reviews:</a:t>
            </a:r>
            <a:r>
              <a:rPr lang="en-US" sz="1400" dirty="0"/>
              <a:t> Reviewed academic and industry reports to establish best practices and incorporate the latest advancements in financial technology.</a:t>
            </a:r>
          </a:p>
        </p:txBody>
      </p:sp>
      <p:sp>
        <p:nvSpPr>
          <p:cNvPr id="29" name="Text 4">
            <a:extLst>
              <a:ext uri="{FF2B5EF4-FFF2-40B4-BE49-F238E27FC236}">
                <a16:creationId xmlns:a16="http://schemas.microsoft.com/office/drawing/2014/main" id="{950E42ED-2653-605E-4C1C-DD580B827D91}"/>
              </a:ext>
            </a:extLst>
          </p:cNvPr>
          <p:cNvSpPr/>
          <p:nvPr/>
        </p:nvSpPr>
        <p:spPr>
          <a:xfrm>
            <a:off x="6747201" y="6836509"/>
            <a:ext cx="2081570" cy="260152"/>
          </a:xfrm>
          <a:prstGeom prst="rect">
            <a:avLst/>
          </a:prstGeom>
          <a:noFill/>
          <a:ln/>
        </p:spPr>
        <p:txBody>
          <a:bodyPr wrap="none" rtlCol="0" anchor="t"/>
          <a:lstStyle/>
          <a:p>
            <a:endParaRPr lang="en-US" sz="1800" b="1" dirty="0"/>
          </a:p>
        </p:txBody>
      </p:sp>
      <p:sp>
        <p:nvSpPr>
          <p:cNvPr id="30" name="Text 4">
            <a:extLst>
              <a:ext uri="{FF2B5EF4-FFF2-40B4-BE49-F238E27FC236}">
                <a16:creationId xmlns:a16="http://schemas.microsoft.com/office/drawing/2014/main" id="{124BF90F-61B5-D3F5-9600-0E2074E30DC3}"/>
              </a:ext>
            </a:extLst>
          </p:cNvPr>
          <p:cNvSpPr/>
          <p:nvPr/>
        </p:nvSpPr>
        <p:spPr>
          <a:xfrm>
            <a:off x="6680597" y="6754700"/>
            <a:ext cx="1367019" cy="341961"/>
          </a:xfrm>
          <a:prstGeom prst="rect">
            <a:avLst/>
          </a:prstGeom>
          <a:noFill/>
          <a:ln/>
        </p:spPr>
        <p:txBody>
          <a:bodyPr wrap="none" rtlCol="0" anchor="t"/>
          <a:lstStyle/>
          <a:p>
            <a:r>
              <a:rPr lang="en-GB" b="1" dirty="0"/>
              <a:t>Outcomes</a:t>
            </a:r>
            <a:endParaRPr lang="en-US" sz="1800" b="1" dirty="0"/>
          </a:p>
        </p:txBody>
      </p:sp>
      <p:sp>
        <p:nvSpPr>
          <p:cNvPr id="31" name="Text 5">
            <a:extLst>
              <a:ext uri="{FF2B5EF4-FFF2-40B4-BE49-F238E27FC236}">
                <a16:creationId xmlns:a16="http://schemas.microsoft.com/office/drawing/2014/main" id="{9910CB1A-0BD8-4244-557E-F37A1F4D8383}"/>
              </a:ext>
            </a:extLst>
          </p:cNvPr>
          <p:cNvSpPr/>
          <p:nvPr/>
        </p:nvSpPr>
        <p:spPr>
          <a:xfrm>
            <a:off x="6654635" y="7113162"/>
            <a:ext cx="7370921" cy="550363"/>
          </a:xfrm>
          <a:prstGeom prst="rect">
            <a:avLst/>
          </a:prstGeom>
          <a:noFill/>
          <a:ln/>
        </p:spPr>
        <p:txBody>
          <a:bodyPr wrap="square" rtlCol="0" anchor="t"/>
          <a:lstStyle/>
          <a:p>
            <a:r>
              <a:rPr lang="en-US" sz="1400" dirty="0"/>
              <a:t>These methods ensured a comprehensive understanding of user needs, shaping a system that is well-informed, user-centric, and aligned with industry standards.</a:t>
            </a:r>
          </a:p>
        </p:txBody>
      </p:sp>
      <p:pic>
        <p:nvPicPr>
          <p:cNvPr id="37" name="Picture 36">
            <a:extLst>
              <a:ext uri="{FF2B5EF4-FFF2-40B4-BE49-F238E27FC236}">
                <a16:creationId xmlns:a16="http://schemas.microsoft.com/office/drawing/2014/main" id="{F09A2D2A-2C3F-EB98-6FB0-DC23A5F04690}"/>
              </a:ext>
            </a:extLst>
          </p:cNvPr>
          <p:cNvPicPr>
            <a:picLocks noChangeAspect="1"/>
          </p:cNvPicPr>
          <p:nvPr/>
        </p:nvPicPr>
        <p:blipFill>
          <a:blip r:embed="rId4"/>
          <a:stretch>
            <a:fillRect/>
          </a:stretch>
        </p:blipFill>
        <p:spPr>
          <a:xfrm>
            <a:off x="34908" y="-67106"/>
            <a:ext cx="6070736" cy="80482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8435"/>
            <a:ext cx="14630400" cy="8229600"/>
          </a:xfrm>
          <a:prstGeom prst="rect">
            <a:avLst/>
          </a:prstGeom>
          <a:solidFill>
            <a:srgbClr val="FFFFFF">
              <a:alpha val="75000"/>
            </a:srgbClr>
          </a:solidFill>
          <a:ln/>
        </p:spPr>
        <p:txBody>
          <a:bodyPr/>
          <a:lstStyle/>
          <a:p>
            <a:endParaRPr lang="en-GB" dirty="0"/>
          </a:p>
        </p:txBody>
      </p:sp>
      <p:sp>
        <p:nvSpPr>
          <p:cNvPr id="5" name="Text 1"/>
          <p:cNvSpPr/>
          <p:nvPr/>
        </p:nvSpPr>
        <p:spPr>
          <a:xfrm>
            <a:off x="6105644" y="1194078"/>
            <a:ext cx="5095756" cy="520422"/>
          </a:xfrm>
          <a:prstGeom prst="rect">
            <a:avLst/>
          </a:prstGeom>
          <a:noFill/>
          <a:ln/>
        </p:spPr>
        <p:txBody>
          <a:bodyPr wrap="none" rtlCol="0" anchor="t"/>
          <a:lstStyle/>
          <a:p>
            <a:pPr marL="0" indent="0">
              <a:lnSpc>
                <a:spcPts val="4098"/>
              </a:lnSpc>
              <a:buNone/>
            </a:pPr>
            <a:r>
              <a:rPr lang="en-US" sz="3278" b="1" kern="0" spc="-66" dirty="0">
                <a:solidFill>
                  <a:srgbClr val="000000"/>
                </a:solidFill>
                <a:latin typeface="Source Serif Pro" pitchFamily="34" charset="0"/>
                <a:ea typeface="Source Serif Pro" pitchFamily="34" charset="-122"/>
                <a:cs typeface="Source Serif Pro" pitchFamily="34" charset="-120"/>
              </a:rPr>
              <a:t>Results From Testing Phase</a:t>
            </a:r>
            <a:endParaRPr lang="en-US" sz="3278" dirty="0"/>
          </a:p>
        </p:txBody>
      </p:sp>
      <p:sp>
        <p:nvSpPr>
          <p:cNvPr id="6" name="Shape 2"/>
          <p:cNvSpPr/>
          <p:nvPr/>
        </p:nvSpPr>
        <p:spPr>
          <a:xfrm>
            <a:off x="6105644" y="2178844"/>
            <a:ext cx="398026" cy="398026"/>
          </a:xfrm>
          <a:prstGeom prst="roundRect">
            <a:avLst>
              <a:gd name="adj" fmla="val 18670"/>
            </a:avLst>
          </a:prstGeom>
          <a:solidFill>
            <a:srgbClr val="F0D4F7"/>
          </a:solidFill>
          <a:ln w="7620">
            <a:solidFill>
              <a:srgbClr val="D6BADD"/>
            </a:solidFill>
            <a:prstDash val="solid"/>
          </a:ln>
        </p:spPr>
      </p:sp>
      <p:sp>
        <p:nvSpPr>
          <p:cNvPr id="7" name="Text 3"/>
          <p:cNvSpPr/>
          <p:nvPr/>
        </p:nvSpPr>
        <p:spPr>
          <a:xfrm>
            <a:off x="6242209" y="2252901"/>
            <a:ext cx="124897" cy="249793"/>
          </a:xfrm>
          <a:prstGeom prst="rect">
            <a:avLst/>
          </a:prstGeom>
          <a:noFill/>
          <a:ln/>
        </p:spPr>
        <p:txBody>
          <a:bodyPr wrap="none" rtlCol="0" anchor="t"/>
          <a:lstStyle/>
          <a:p>
            <a:pPr marL="0" indent="0" algn="ctr">
              <a:lnSpc>
                <a:spcPts val="1967"/>
              </a:lnSpc>
              <a:buNone/>
            </a:pPr>
            <a:r>
              <a:rPr lang="en-US" sz="1967" b="1" kern="0" spc="-39" dirty="0">
                <a:solidFill>
                  <a:srgbClr val="272525"/>
                </a:solidFill>
                <a:latin typeface="Source Serif Pro" pitchFamily="34" charset="0"/>
                <a:ea typeface="Source Serif Pro" pitchFamily="34" charset="-122"/>
                <a:cs typeface="Source Serif Pro" pitchFamily="34" charset="-120"/>
              </a:rPr>
              <a:t>1</a:t>
            </a:r>
            <a:endParaRPr lang="en-US" sz="1967" dirty="0"/>
          </a:p>
        </p:txBody>
      </p:sp>
      <p:sp>
        <p:nvSpPr>
          <p:cNvPr id="9" name="Text 5"/>
          <p:cNvSpPr/>
          <p:nvPr/>
        </p:nvSpPr>
        <p:spPr>
          <a:xfrm>
            <a:off x="6582784" y="2515268"/>
            <a:ext cx="7370921" cy="1179968"/>
          </a:xfrm>
          <a:prstGeom prst="rect">
            <a:avLst/>
          </a:prstGeom>
          <a:noFill/>
          <a:ln/>
        </p:spPr>
        <p:txBody>
          <a:bodyPr wrap="square" rtlCol="0" anchor="t"/>
          <a:lstStyle/>
          <a:p>
            <a:r>
              <a:rPr lang="en-US" sz="1400" dirty="0"/>
              <a:t>The AI chatbot has proven to be highly effective in assisting users with managing their f </a:t>
            </a:r>
            <a:r>
              <a:rPr lang="en-US" sz="1400" dirty="0" err="1"/>
              <a:t>inances</a:t>
            </a:r>
            <a:r>
              <a:rPr lang="en-US" sz="1400" dirty="0"/>
              <a:t>. It provides quick and reliable advice, which has significantly contributed to users' confidence in understanding their financial situation. The high engagement levels suggest that the chatbot is perceived as a valuable tool for budgeting and financial health checks. </a:t>
            </a:r>
          </a:p>
        </p:txBody>
      </p:sp>
      <p:grpSp>
        <p:nvGrpSpPr>
          <p:cNvPr id="24" name="Group 23">
            <a:extLst>
              <a:ext uri="{FF2B5EF4-FFF2-40B4-BE49-F238E27FC236}">
                <a16:creationId xmlns:a16="http://schemas.microsoft.com/office/drawing/2014/main" id="{83AC760A-5A9E-6A04-279E-1D1456D76106}"/>
              </a:ext>
            </a:extLst>
          </p:cNvPr>
          <p:cNvGrpSpPr/>
          <p:nvPr/>
        </p:nvGrpSpPr>
        <p:grpSpPr>
          <a:xfrm>
            <a:off x="6105644" y="4256603"/>
            <a:ext cx="398026" cy="398026"/>
            <a:chOff x="6105644" y="4188133"/>
            <a:chExt cx="398026" cy="398026"/>
          </a:xfrm>
        </p:grpSpPr>
        <p:sp>
          <p:nvSpPr>
            <p:cNvPr id="10" name="Shape 6"/>
            <p:cNvSpPr/>
            <p:nvPr/>
          </p:nvSpPr>
          <p:spPr>
            <a:xfrm>
              <a:off x="6105644" y="4188133"/>
              <a:ext cx="398026" cy="398026"/>
            </a:xfrm>
            <a:prstGeom prst="roundRect">
              <a:avLst>
                <a:gd name="adj" fmla="val 18670"/>
              </a:avLst>
            </a:prstGeom>
            <a:solidFill>
              <a:srgbClr val="F0D4F7"/>
            </a:solidFill>
            <a:ln w="7620">
              <a:solidFill>
                <a:srgbClr val="D6BADD"/>
              </a:solidFill>
              <a:prstDash val="solid"/>
            </a:ln>
          </p:spPr>
        </p:sp>
        <p:sp>
          <p:nvSpPr>
            <p:cNvPr id="11" name="Text 7"/>
            <p:cNvSpPr/>
            <p:nvPr/>
          </p:nvSpPr>
          <p:spPr>
            <a:xfrm>
              <a:off x="6242208" y="4250055"/>
              <a:ext cx="124897" cy="249793"/>
            </a:xfrm>
            <a:prstGeom prst="rect">
              <a:avLst/>
            </a:prstGeom>
            <a:noFill/>
            <a:ln/>
          </p:spPr>
          <p:txBody>
            <a:bodyPr wrap="none" rtlCol="0" anchor="t"/>
            <a:lstStyle/>
            <a:p>
              <a:pPr marL="0" indent="0" algn="ctr">
                <a:lnSpc>
                  <a:spcPts val="1967"/>
                </a:lnSpc>
                <a:buNone/>
              </a:pPr>
              <a:r>
                <a:rPr lang="en-US" sz="1967" b="1" kern="0" spc="-39" dirty="0">
                  <a:solidFill>
                    <a:srgbClr val="272525"/>
                  </a:solidFill>
                  <a:latin typeface="Source Serif Pro" pitchFamily="34" charset="0"/>
                  <a:ea typeface="Source Serif Pro" pitchFamily="34" charset="-122"/>
                  <a:cs typeface="Source Serif Pro" pitchFamily="34" charset="-120"/>
                </a:rPr>
                <a:t>2</a:t>
              </a:r>
              <a:endParaRPr lang="en-US" sz="1967" dirty="0"/>
            </a:p>
          </p:txBody>
        </p:sp>
      </p:grpSp>
      <p:grpSp>
        <p:nvGrpSpPr>
          <p:cNvPr id="25" name="Group 24">
            <a:extLst>
              <a:ext uri="{FF2B5EF4-FFF2-40B4-BE49-F238E27FC236}">
                <a16:creationId xmlns:a16="http://schemas.microsoft.com/office/drawing/2014/main" id="{31123734-BCEC-B6D8-B2C7-4049844E23A9}"/>
              </a:ext>
            </a:extLst>
          </p:cNvPr>
          <p:cNvGrpSpPr/>
          <p:nvPr/>
        </p:nvGrpSpPr>
        <p:grpSpPr>
          <a:xfrm>
            <a:off x="6170547" y="5961358"/>
            <a:ext cx="398026" cy="398026"/>
            <a:chOff x="6105644" y="4795123"/>
            <a:chExt cx="398026" cy="398026"/>
          </a:xfrm>
        </p:grpSpPr>
        <p:sp>
          <p:nvSpPr>
            <p:cNvPr id="14" name="Shape 10"/>
            <p:cNvSpPr/>
            <p:nvPr/>
          </p:nvSpPr>
          <p:spPr>
            <a:xfrm>
              <a:off x="6105644" y="4795123"/>
              <a:ext cx="398026" cy="398026"/>
            </a:xfrm>
            <a:prstGeom prst="roundRect">
              <a:avLst>
                <a:gd name="adj" fmla="val 18670"/>
              </a:avLst>
            </a:prstGeom>
            <a:solidFill>
              <a:srgbClr val="F0D4F7"/>
            </a:solidFill>
            <a:ln w="7620">
              <a:solidFill>
                <a:srgbClr val="D6BADD"/>
              </a:solidFill>
              <a:prstDash val="solid"/>
            </a:ln>
          </p:spPr>
        </p:sp>
        <p:sp>
          <p:nvSpPr>
            <p:cNvPr id="15" name="Text 11"/>
            <p:cNvSpPr/>
            <p:nvPr/>
          </p:nvSpPr>
          <p:spPr>
            <a:xfrm>
              <a:off x="6242209" y="4869180"/>
              <a:ext cx="124897" cy="249793"/>
            </a:xfrm>
            <a:prstGeom prst="rect">
              <a:avLst/>
            </a:prstGeom>
            <a:noFill/>
            <a:ln/>
          </p:spPr>
          <p:txBody>
            <a:bodyPr wrap="none" rtlCol="0" anchor="t"/>
            <a:lstStyle/>
            <a:p>
              <a:pPr marL="0" indent="0" algn="ctr">
                <a:lnSpc>
                  <a:spcPts val="1967"/>
                </a:lnSpc>
                <a:buNone/>
              </a:pPr>
              <a:r>
                <a:rPr lang="en-US" sz="1967" b="1" kern="0" spc="-39" dirty="0">
                  <a:solidFill>
                    <a:srgbClr val="272525"/>
                  </a:solidFill>
                  <a:latin typeface="Source Serif Pro" pitchFamily="34" charset="0"/>
                  <a:ea typeface="Source Serif Pro" pitchFamily="34" charset="-122"/>
                  <a:cs typeface="Source Serif Pro" pitchFamily="34" charset="-120"/>
                </a:rPr>
                <a:t>3</a:t>
              </a:r>
              <a:endParaRPr lang="en-US" sz="1967" dirty="0"/>
            </a:p>
          </p:txBody>
        </p:sp>
      </p:grpSp>
      <p:sp>
        <p:nvSpPr>
          <p:cNvPr id="16" name="Text 12"/>
          <p:cNvSpPr/>
          <p:nvPr/>
        </p:nvSpPr>
        <p:spPr>
          <a:xfrm>
            <a:off x="6680597" y="4795123"/>
            <a:ext cx="2081570" cy="260152"/>
          </a:xfrm>
          <a:prstGeom prst="rect">
            <a:avLst/>
          </a:prstGeom>
          <a:noFill/>
          <a:ln/>
        </p:spPr>
        <p:txBody>
          <a:bodyPr wrap="none" rtlCol="0" anchor="t"/>
          <a:lstStyle/>
          <a:p>
            <a:pPr marL="0" indent="0">
              <a:lnSpc>
                <a:spcPts val="2049"/>
              </a:lnSpc>
              <a:buNone/>
            </a:pPr>
            <a:endParaRPr lang="en-US" sz="1639" dirty="0"/>
          </a:p>
        </p:txBody>
      </p:sp>
      <p:sp>
        <p:nvSpPr>
          <p:cNvPr id="29" name="Text 4">
            <a:extLst>
              <a:ext uri="{FF2B5EF4-FFF2-40B4-BE49-F238E27FC236}">
                <a16:creationId xmlns:a16="http://schemas.microsoft.com/office/drawing/2014/main" id="{950E42ED-2653-605E-4C1C-DD580B827D91}"/>
              </a:ext>
            </a:extLst>
          </p:cNvPr>
          <p:cNvSpPr/>
          <p:nvPr/>
        </p:nvSpPr>
        <p:spPr>
          <a:xfrm>
            <a:off x="6747201" y="6836509"/>
            <a:ext cx="2081570" cy="260152"/>
          </a:xfrm>
          <a:prstGeom prst="rect">
            <a:avLst/>
          </a:prstGeom>
          <a:noFill/>
          <a:ln/>
        </p:spPr>
        <p:txBody>
          <a:bodyPr wrap="none" rtlCol="0" anchor="t"/>
          <a:lstStyle/>
          <a:p>
            <a:endParaRPr lang="en-US" sz="1800" b="1" dirty="0"/>
          </a:p>
        </p:txBody>
      </p:sp>
      <p:sp>
        <p:nvSpPr>
          <p:cNvPr id="30" name="Text 4">
            <a:extLst>
              <a:ext uri="{FF2B5EF4-FFF2-40B4-BE49-F238E27FC236}">
                <a16:creationId xmlns:a16="http://schemas.microsoft.com/office/drawing/2014/main" id="{124BF90F-61B5-D3F5-9600-0E2074E30DC3}"/>
              </a:ext>
            </a:extLst>
          </p:cNvPr>
          <p:cNvSpPr/>
          <p:nvPr/>
        </p:nvSpPr>
        <p:spPr>
          <a:xfrm>
            <a:off x="6705138" y="5886240"/>
            <a:ext cx="3049812" cy="341961"/>
          </a:xfrm>
          <a:prstGeom prst="rect">
            <a:avLst/>
          </a:prstGeom>
          <a:noFill/>
          <a:ln/>
        </p:spPr>
        <p:txBody>
          <a:bodyPr wrap="none" rtlCol="0" anchor="t"/>
          <a:lstStyle/>
          <a:p>
            <a:r>
              <a:rPr lang="en-US" sz="1800" b="1" kern="1200" dirty="0">
                <a:solidFill>
                  <a:srgbClr val="000000"/>
                </a:solidFill>
                <a:effectLst/>
                <a:latin typeface="Calibri" panose="020F0502020204030204" pitchFamily="34" charset="0"/>
                <a:ea typeface="+mn-ea"/>
                <a:cs typeface="+mn-cs"/>
              </a:rPr>
              <a:t>User Interface Improvements:</a:t>
            </a:r>
            <a:endParaRPr lang="en-US" sz="1800" b="1" dirty="0"/>
          </a:p>
        </p:txBody>
      </p:sp>
      <p:sp>
        <p:nvSpPr>
          <p:cNvPr id="31" name="Text 5">
            <a:extLst>
              <a:ext uri="{FF2B5EF4-FFF2-40B4-BE49-F238E27FC236}">
                <a16:creationId xmlns:a16="http://schemas.microsoft.com/office/drawing/2014/main" id="{9910CB1A-0BD8-4244-557E-F37A1F4D8383}"/>
              </a:ext>
            </a:extLst>
          </p:cNvPr>
          <p:cNvSpPr/>
          <p:nvPr/>
        </p:nvSpPr>
        <p:spPr>
          <a:xfrm>
            <a:off x="6582785" y="6285208"/>
            <a:ext cx="7370921" cy="1435539"/>
          </a:xfrm>
          <a:prstGeom prst="rect">
            <a:avLst/>
          </a:prstGeom>
          <a:noFill/>
          <a:ln/>
        </p:spPr>
        <p:txBody>
          <a:bodyPr wrap="square" rtlCol="0" anchor="t"/>
          <a:lstStyle/>
          <a:p>
            <a:r>
              <a:rPr lang="en-US" sz="1400" kern="1200" dirty="0">
                <a:solidFill>
                  <a:srgbClr val="000000"/>
                </a:solidFill>
                <a:effectLst/>
                <a:latin typeface="Calibri" panose="020F0502020204030204" pitchFamily="34" charset="0"/>
                <a:ea typeface="+mn-ea"/>
                <a:cs typeface="+mn-cs"/>
              </a:rPr>
              <a:t>Although the app is generally user-friendly, feedback indicates that some aspects of the interface could be more intuitive, especially for users who are less tech-savvy. Simplifying certain UI elements could further enhance the user experience and broaden the app's appeal</a:t>
            </a:r>
            <a:endParaRPr lang="en-US" sz="1400" dirty="0"/>
          </a:p>
        </p:txBody>
      </p:sp>
      <p:sp>
        <p:nvSpPr>
          <p:cNvPr id="12" name="Text 4">
            <a:extLst>
              <a:ext uri="{FF2B5EF4-FFF2-40B4-BE49-F238E27FC236}">
                <a16:creationId xmlns:a16="http://schemas.microsoft.com/office/drawing/2014/main" id="{89FE7B19-C190-781A-5E73-08B5B69A4884}"/>
              </a:ext>
            </a:extLst>
          </p:cNvPr>
          <p:cNvSpPr/>
          <p:nvPr/>
        </p:nvSpPr>
        <p:spPr>
          <a:xfrm>
            <a:off x="6503670" y="2157413"/>
            <a:ext cx="3057773" cy="341961"/>
          </a:xfrm>
          <a:prstGeom prst="rect">
            <a:avLst/>
          </a:prstGeom>
          <a:noFill/>
          <a:ln/>
        </p:spPr>
        <p:txBody>
          <a:bodyPr wrap="none" rtlCol="0" anchor="t"/>
          <a:lstStyle/>
          <a:p>
            <a:r>
              <a:rPr lang="en-US" sz="1800" b="1" dirty="0"/>
              <a:t> Effectiveness of AI Chatbot:</a:t>
            </a:r>
          </a:p>
        </p:txBody>
      </p:sp>
      <p:sp>
        <p:nvSpPr>
          <p:cNvPr id="13" name="Text 4">
            <a:extLst>
              <a:ext uri="{FF2B5EF4-FFF2-40B4-BE49-F238E27FC236}">
                <a16:creationId xmlns:a16="http://schemas.microsoft.com/office/drawing/2014/main" id="{265A0162-B6BA-BCCB-A049-39464BD81535}"/>
              </a:ext>
            </a:extLst>
          </p:cNvPr>
          <p:cNvSpPr/>
          <p:nvPr/>
        </p:nvSpPr>
        <p:spPr>
          <a:xfrm>
            <a:off x="6503669" y="4158892"/>
            <a:ext cx="2611701" cy="341961"/>
          </a:xfrm>
          <a:prstGeom prst="rect">
            <a:avLst/>
          </a:prstGeom>
          <a:noFill/>
          <a:ln/>
        </p:spPr>
        <p:txBody>
          <a:bodyPr wrap="none" rtlCol="0" anchor="t"/>
          <a:lstStyle/>
          <a:p>
            <a:r>
              <a:rPr lang="en-US" sz="1800" b="1" kern="1200" dirty="0">
                <a:solidFill>
                  <a:srgbClr val="000000"/>
                </a:solidFill>
                <a:effectLst/>
                <a:latin typeface="Calibri" panose="020F0502020204030204" pitchFamily="34" charset="0"/>
                <a:ea typeface="+mn-ea"/>
                <a:cs typeface="+mn-cs"/>
              </a:rPr>
              <a:t> Improving Performance</a:t>
            </a:r>
            <a:r>
              <a:rPr lang="en-US" sz="1800" kern="1200" dirty="0">
                <a:solidFill>
                  <a:srgbClr val="000000"/>
                </a:solidFill>
                <a:effectLst/>
                <a:latin typeface="Calibri" panose="020F0502020204030204" pitchFamily="34" charset="0"/>
                <a:ea typeface="+mn-ea"/>
                <a:cs typeface="+mn-cs"/>
              </a:rPr>
              <a:t>:</a:t>
            </a:r>
            <a:endParaRPr lang="en-US" sz="1800" b="1" dirty="0"/>
          </a:p>
        </p:txBody>
      </p:sp>
      <p:sp>
        <p:nvSpPr>
          <p:cNvPr id="17" name="Text 5">
            <a:extLst>
              <a:ext uri="{FF2B5EF4-FFF2-40B4-BE49-F238E27FC236}">
                <a16:creationId xmlns:a16="http://schemas.microsoft.com/office/drawing/2014/main" id="{9F4E279D-373D-F1D6-6ED1-6BFA6B7126E9}"/>
              </a:ext>
            </a:extLst>
          </p:cNvPr>
          <p:cNvSpPr/>
          <p:nvPr/>
        </p:nvSpPr>
        <p:spPr>
          <a:xfrm>
            <a:off x="6582785" y="4511538"/>
            <a:ext cx="7370921" cy="1179968"/>
          </a:xfrm>
          <a:prstGeom prst="rect">
            <a:avLst/>
          </a:prstGeom>
          <a:noFill/>
          <a:ln/>
        </p:spPr>
        <p:txBody>
          <a:bodyPr wrap="square" rtlCol="0" anchor="t"/>
          <a:lstStyle/>
          <a:p>
            <a:r>
              <a:rPr lang="en-US" sz="1400" dirty="0"/>
              <a:t>While the app performs well overall, there is a need to improve its ability to handle large amounts of data, particularly during periods of high user activity. Enhancing the system's performance will ensure a consistently smooth user experience, even under heavy load conditions.</a:t>
            </a:r>
          </a:p>
        </p:txBody>
      </p:sp>
      <p:pic>
        <p:nvPicPr>
          <p:cNvPr id="19" name="Picture 18">
            <a:extLst>
              <a:ext uri="{FF2B5EF4-FFF2-40B4-BE49-F238E27FC236}">
                <a16:creationId xmlns:a16="http://schemas.microsoft.com/office/drawing/2014/main" id="{9B1A697A-139E-0694-7CEB-DEE8473B6B96}"/>
              </a:ext>
            </a:extLst>
          </p:cNvPr>
          <p:cNvPicPr>
            <a:picLocks noChangeAspect="1"/>
          </p:cNvPicPr>
          <p:nvPr/>
        </p:nvPicPr>
        <p:blipFill>
          <a:blip r:embed="rId4"/>
          <a:stretch>
            <a:fillRect/>
          </a:stretch>
        </p:blipFill>
        <p:spPr>
          <a:xfrm>
            <a:off x="0" y="-16492"/>
            <a:ext cx="6133799" cy="8229600"/>
          </a:xfrm>
          <a:prstGeom prst="rect">
            <a:avLst/>
          </a:prstGeom>
        </p:spPr>
      </p:pic>
    </p:spTree>
    <p:extLst>
      <p:ext uri="{BB962C8B-B14F-4D97-AF65-F5344CB8AC3E}">
        <p14:creationId xmlns:p14="http://schemas.microsoft.com/office/powerpoint/2010/main" val="177221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9939"/>
            <a:ext cx="14630400" cy="8229600"/>
          </a:xfrm>
          <a:prstGeom prst="rect">
            <a:avLst/>
          </a:prstGeom>
          <a:solidFill>
            <a:srgbClr val="FFFFFF">
              <a:alpha val="75000"/>
            </a:srgbClr>
          </a:solidFill>
          <a:ln/>
        </p:spPr>
      </p:sp>
      <p:sp>
        <p:nvSpPr>
          <p:cNvPr id="5" name="Text 1"/>
          <p:cNvSpPr/>
          <p:nvPr/>
        </p:nvSpPr>
        <p:spPr>
          <a:xfrm>
            <a:off x="6973491" y="1105249"/>
            <a:ext cx="4999077" cy="624840"/>
          </a:xfrm>
          <a:prstGeom prst="rect">
            <a:avLst/>
          </a:prstGeom>
          <a:noFill/>
          <a:ln/>
        </p:spPr>
        <p:txBody>
          <a:bodyPr wrap="none" rtlCol="0" anchor="t"/>
          <a:lstStyle/>
          <a:p>
            <a:pPr marL="0" indent="0">
              <a:lnSpc>
                <a:spcPts val="4920"/>
              </a:lnSpc>
              <a:buNone/>
            </a:pPr>
            <a:r>
              <a:rPr lang="en-US" sz="3936" b="1" kern="0" spc="-79" dirty="0">
                <a:solidFill>
                  <a:srgbClr val="000000"/>
                </a:solidFill>
                <a:latin typeface="Source Serif Pro" pitchFamily="34" charset="0"/>
                <a:ea typeface="Source Serif Pro" pitchFamily="34" charset="-122"/>
                <a:cs typeface="Source Serif Pro" pitchFamily="34" charset="-120"/>
              </a:rPr>
              <a:t>Project Scope</a:t>
            </a:r>
            <a:endParaRPr lang="en-US" sz="3936" dirty="0"/>
          </a:p>
        </p:txBody>
      </p:sp>
      <p:sp>
        <p:nvSpPr>
          <p:cNvPr id="6" name="Text 2"/>
          <p:cNvSpPr/>
          <p:nvPr/>
        </p:nvSpPr>
        <p:spPr>
          <a:xfrm>
            <a:off x="6973491" y="2028523"/>
            <a:ext cx="7656909" cy="5097066"/>
          </a:xfrm>
          <a:prstGeom prst="rect">
            <a:avLst/>
          </a:prstGeom>
          <a:noFill/>
          <a:ln/>
        </p:spPr>
        <p:txBody>
          <a:bodyPr wrap="square" rtlCol="0" anchor="t"/>
          <a:lstStyle/>
          <a:p>
            <a:pPr marL="0" indent="0">
              <a:lnSpc>
                <a:spcPts val="2677"/>
              </a:lnSpc>
              <a:buNone/>
            </a:pPr>
            <a:r>
              <a:rPr lang="en-US" sz="1673" kern="0" spc="-33" dirty="0">
                <a:solidFill>
                  <a:srgbClr val="272525"/>
                </a:solidFill>
                <a:latin typeface="Source Sans Pro" pitchFamily="34" charset="0"/>
                <a:ea typeface="Source Sans Pro" pitchFamily="34" charset="-122"/>
                <a:cs typeface="Source Sans Pro" pitchFamily="34" charset="-120"/>
              </a:rPr>
              <a:t>This project will focus on the comprehensive development of a web application tailored to address the complexities of personal finance management. Key aspects of the project include the integration of AI-driven components designed to provide advanced analytics, such as predictive spending forecasts and anomaly detection. These features will empower users with deeper insights into their financial behaviours, allowing for more informed decision-making. Additionally, significant emphasis will be placed on creating a user-friendly interface that ensures accessibility and ease of use for individuals with varying levels of financial literacy. The user interface design will prioritize intuitive navigation and a visually appealing layout, making it simple for users to track their income, expenses, and savings goals. Each element of the interface will be crafted with the end-user in mind, ensuring that complex financial data is presented in a clear and understandable manner. While the project will deliver a robust and feature-rich web-based solution, it is important to note that the scope will specifically exclude the development of a mobile application. The focus will remain on optimizing the web experience to provide a solid foundation that can later be expanded upon if mobile capabilities are required in the future.</a:t>
            </a:r>
            <a:endParaRPr lang="en-US" sz="1673" dirty="0"/>
          </a:p>
        </p:txBody>
      </p:sp>
      <p:pic>
        <p:nvPicPr>
          <p:cNvPr id="9" name="Picture 8">
            <a:extLst>
              <a:ext uri="{FF2B5EF4-FFF2-40B4-BE49-F238E27FC236}">
                <a16:creationId xmlns:a16="http://schemas.microsoft.com/office/drawing/2014/main" id="{5CBBEBEB-DE08-FB9F-B360-4FC5BF3312AE}"/>
              </a:ext>
            </a:extLst>
          </p:cNvPr>
          <p:cNvPicPr>
            <a:picLocks noChangeAspect="1"/>
          </p:cNvPicPr>
          <p:nvPr/>
        </p:nvPicPr>
        <p:blipFill>
          <a:blip r:embed="rId4"/>
          <a:stretch>
            <a:fillRect/>
          </a:stretch>
        </p:blipFill>
        <p:spPr>
          <a:xfrm>
            <a:off x="0" y="9939"/>
            <a:ext cx="6689035" cy="82097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04837" y="1288375"/>
            <a:ext cx="4066342" cy="508159"/>
          </a:xfrm>
          <a:prstGeom prst="rect">
            <a:avLst/>
          </a:prstGeom>
          <a:noFill/>
          <a:ln/>
        </p:spPr>
        <p:txBody>
          <a:bodyPr wrap="none" rtlCol="0" anchor="t"/>
          <a:lstStyle/>
          <a:p>
            <a:pPr marL="0" indent="0">
              <a:lnSpc>
                <a:spcPts val="4002"/>
              </a:lnSpc>
              <a:buNone/>
            </a:pPr>
            <a:r>
              <a:rPr lang="en-US" sz="3202" b="1" kern="0" spc="-64" dirty="0">
                <a:solidFill>
                  <a:srgbClr val="000000"/>
                </a:solidFill>
                <a:latin typeface="Source Serif Pro" pitchFamily="34" charset="0"/>
                <a:ea typeface="Source Serif Pro" pitchFamily="34" charset="-122"/>
                <a:cs typeface="Source Serif Pro" pitchFamily="34" charset="-120"/>
              </a:rPr>
              <a:t>Project Beneficiaries</a:t>
            </a:r>
            <a:endParaRPr lang="en-US" sz="3202" dirty="0"/>
          </a:p>
        </p:txBody>
      </p:sp>
      <p:sp>
        <p:nvSpPr>
          <p:cNvPr id="6" name="Shape 2"/>
          <p:cNvSpPr/>
          <p:nvPr/>
        </p:nvSpPr>
        <p:spPr>
          <a:xfrm>
            <a:off x="604837" y="2055733"/>
            <a:ext cx="7934325" cy="4885373"/>
          </a:xfrm>
          <a:prstGeom prst="roundRect">
            <a:avLst>
              <a:gd name="adj" fmla="val 1486"/>
            </a:avLst>
          </a:prstGeom>
          <a:noFill/>
          <a:ln w="7620">
            <a:solidFill>
              <a:srgbClr val="000000">
                <a:alpha val="8000"/>
              </a:srgbClr>
            </a:solidFill>
            <a:prstDash val="solid"/>
          </a:ln>
        </p:spPr>
      </p:sp>
      <p:sp>
        <p:nvSpPr>
          <p:cNvPr id="7" name="Shape 3"/>
          <p:cNvSpPr/>
          <p:nvPr/>
        </p:nvSpPr>
        <p:spPr>
          <a:xfrm>
            <a:off x="612458" y="2063353"/>
            <a:ext cx="7919085" cy="2435066"/>
          </a:xfrm>
          <a:prstGeom prst="rect">
            <a:avLst/>
          </a:prstGeom>
          <a:solidFill>
            <a:srgbClr val="FFFFFF">
              <a:alpha val="4000"/>
            </a:srgbClr>
          </a:solidFill>
          <a:ln/>
        </p:spPr>
      </p:sp>
      <p:sp>
        <p:nvSpPr>
          <p:cNvPr id="8" name="Text 4"/>
          <p:cNvSpPr/>
          <p:nvPr/>
        </p:nvSpPr>
        <p:spPr>
          <a:xfrm>
            <a:off x="785217" y="2174558"/>
            <a:ext cx="3610213" cy="276582"/>
          </a:xfrm>
          <a:prstGeom prst="rect">
            <a:avLst/>
          </a:prstGeom>
          <a:noFill/>
          <a:ln/>
        </p:spPr>
        <p:txBody>
          <a:bodyPr wrap="none" rtlCol="0" anchor="t"/>
          <a:lstStyle/>
          <a:p>
            <a:pPr marL="0" indent="0">
              <a:lnSpc>
                <a:spcPts val="2177"/>
              </a:lnSpc>
              <a:buNone/>
            </a:pPr>
            <a:r>
              <a:rPr lang="en-US" sz="1361" kern="0" spc="-27" dirty="0">
                <a:solidFill>
                  <a:srgbClr val="272525"/>
                </a:solidFill>
                <a:latin typeface="Source Sans Pro" pitchFamily="34" charset="0"/>
                <a:ea typeface="Source Sans Pro" pitchFamily="34" charset="-122"/>
                <a:cs typeface="Source Sans Pro" pitchFamily="34" charset="-120"/>
              </a:rPr>
              <a:t>Individuals</a:t>
            </a:r>
            <a:endParaRPr lang="en-US" sz="1361" dirty="0"/>
          </a:p>
        </p:txBody>
      </p:sp>
      <p:sp>
        <p:nvSpPr>
          <p:cNvPr id="9" name="Text 5"/>
          <p:cNvSpPr/>
          <p:nvPr/>
        </p:nvSpPr>
        <p:spPr>
          <a:xfrm>
            <a:off x="4748570" y="2174558"/>
            <a:ext cx="3610213" cy="2212657"/>
          </a:xfrm>
          <a:prstGeom prst="rect">
            <a:avLst/>
          </a:prstGeom>
          <a:noFill/>
          <a:ln/>
        </p:spPr>
        <p:txBody>
          <a:bodyPr wrap="square" rtlCol="0" anchor="t"/>
          <a:lstStyle/>
          <a:p>
            <a:pPr marL="0" indent="0">
              <a:lnSpc>
                <a:spcPts val="2177"/>
              </a:lnSpc>
              <a:buNone/>
            </a:pPr>
            <a:r>
              <a:rPr lang="en-US" sz="1361" kern="0" spc="-27" dirty="0">
                <a:solidFill>
                  <a:srgbClr val="272525"/>
                </a:solidFill>
                <a:latin typeface="Source Sans Pro" pitchFamily="34" charset="0"/>
                <a:ea typeface="Source Sans Pro" pitchFamily="34" charset="-122"/>
                <a:cs typeface="Source Sans Pro" pitchFamily="34" charset="-120"/>
              </a:rPr>
              <a:t>This project is designed to cater to individuals who are looking to gain more control over their financial lives. By offering advanced tools like predictive analytics and anomaly detection, the web application will empower users to better understand their spending habits, set realistic financial goals, and make informed decisions that lead to improved financial health.</a:t>
            </a:r>
            <a:endParaRPr lang="en-US" sz="1361" dirty="0"/>
          </a:p>
        </p:txBody>
      </p:sp>
      <p:sp>
        <p:nvSpPr>
          <p:cNvPr id="10" name="Shape 6"/>
          <p:cNvSpPr/>
          <p:nvPr/>
        </p:nvSpPr>
        <p:spPr>
          <a:xfrm>
            <a:off x="612458" y="4498419"/>
            <a:ext cx="7919085" cy="2435066"/>
          </a:xfrm>
          <a:prstGeom prst="rect">
            <a:avLst/>
          </a:prstGeom>
          <a:solidFill>
            <a:srgbClr val="000000">
              <a:alpha val="4000"/>
            </a:srgbClr>
          </a:solidFill>
          <a:ln/>
        </p:spPr>
      </p:sp>
      <p:sp>
        <p:nvSpPr>
          <p:cNvPr id="11" name="Text 7"/>
          <p:cNvSpPr/>
          <p:nvPr/>
        </p:nvSpPr>
        <p:spPr>
          <a:xfrm>
            <a:off x="785217" y="4609624"/>
            <a:ext cx="3610213" cy="276582"/>
          </a:xfrm>
          <a:prstGeom prst="rect">
            <a:avLst/>
          </a:prstGeom>
          <a:noFill/>
          <a:ln/>
        </p:spPr>
        <p:txBody>
          <a:bodyPr wrap="none" rtlCol="0" anchor="t"/>
          <a:lstStyle/>
          <a:p>
            <a:pPr marL="0" indent="0">
              <a:lnSpc>
                <a:spcPts val="2177"/>
              </a:lnSpc>
              <a:buNone/>
            </a:pPr>
            <a:r>
              <a:rPr lang="en-US" sz="1361" kern="0" spc="-27" dirty="0">
                <a:solidFill>
                  <a:srgbClr val="272525"/>
                </a:solidFill>
                <a:latin typeface="Source Sans Pro" pitchFamily="34" charset="0"/>
                <a:ea typeface="Source Sans Pro" pitchFamily="34" charset="-122"/>
                <a:cs typeface="Source Sans Pro" pitchFamily="34" charset="-120"/>
              </a:rPr>
              <a:t>Financial Advisors</a:t>
            </a:r>
            <a:endParaRPr lang="en-US" sz="1361" dirty="0"/>
          </a:p>
        </p:txBody>
      </p:sp>
      <p:sp>
        <p:nvSpPr>
          <p:cNvPr id="12" name="Text 8"/>
          <p:cNvSpPr/>
          <p:nvPr/>
        </p:nvSpPr>
        <p:spPr>
          <a:xfrm>
            <a:off x="4748570" y="4609624"/>
            <a:ext cx="3610213" cy="2212657"/>
          </a:xfrm>
          <a:prstGeom prst="rect">
            <a:avLst/>
          </a:prstGeom>
          <a:noFill/>
          <a:ln/>
        </p:spPr>
        <p:txBody>
          <a:bodyPr wrap="square" rtlCol="0" anchor="t"/>
          <a:lstStyle/>
          <a:p>
            <a:pPr marL="0" indent="0">
              <a:lnSpc>
                <a:spcPts val="2177"/>
              </a:lnSpc>
              <a:buNone/>
            </a:pPr>
            <a:r>
              <a:rPr lang="en-US" sz="1361" kern="0" spc="-27" dirty="0">
                <a:solidFill>
                  <a:srgbClr val="272525"/>
                </a:solidFill>
                <a:latin typeface="Source Sans Pro" pitchFamily="34" charset="0"/>
                <a:ea typeface="Source Sans Pro" pitchFamily="34" charset="-122"/>
                <a:cs typeface="Source Sans Pro" pitchFamily="34" charset="-120"/>
              </a:rPr>
              <a:t>The application will also be highly beneficial for financial advisors who need sophisticated tools to help their clients manage their finances. With features that provide deep insights into spending patterns and future financial trends, advisors will be able to offer more precise and personalized guidance, ultimately enhancing the value they provide to their clients.</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9939"/>
            <a:ext cx="14630400" cy="8229600"/>
          </a:xfrm>
          <a:prstGeom prst="rect">
            <a:avLst/>
          </a:prstGeom>
          <a:solidFill>
            <a:srgbClr val="FFFFFF">
              <a:alpha val="75000"/>
            </a:srgbClr>
          </a:solidFill>
          <a:ln/>
        </p:spPr>
      </p:sp>
      <p:sp>
        <p:nvSpPr>
          <p:cNvPr id="4" name="Text 1"/>
          <p:cNvSpPr/>
          <p:nvPr/>
        </p:nvSpPr>
        <p:spPr>
          <a:xfrm>
            <a:off x="968693" y="1842016"/>
            <a:ext cx="5809059" cy="726043"/>
          </a:xfrm>
          <a:prstGeom prst="rect">
            <a:avLst/>
          </a:prstGeom>
          <a:noFill/>
          <a:ln/>
        </p:spPr>
        <p:txBody>
          <a:bodyPr wrap="none" rtlCol="0" anchor="t"/>
          <a:lstStyle/>
          <a:p>
            <a:pPr marL="0" indent="0">
              <a:lnSpc>
                <a:spcPts val="5718"/>
              </a:lnSpc>
              <a:buNone/>
            </a:pPr>
            <a:r>
              <a:rPr lang="en-US" sz="4574" b="1" kern="0" spc="-91" dirty="0">
                <a:solidFill>
                  <a:srgbClr val="000000"/>
                </a:solidFill>
                <a:latin typeface="Source Serif Pro" pitchFamily="34" charset="0"/>
                <a:ea typeface="Source Serif Pro" pitchFamily="34" charset="-122"/>
                <a:cs typeface="Source Serif Pro" pitchFamily="34" charset="-120"/>
              </a:rPr>
              <a:t>Project Limitations</a:t>
            </a:r>
            <a:endParaRPr lang="en-US" sz="4574" dirty="0"/>
          </a:p>
        </p:txBody>
      </p:sp>
      <p:sp>
        <p:nvSpPr>
          <p:cNvPr id="5" name="Text 2"/>
          <p:cNvSpPr/>
          <p:nvPr/>
        </p:nvSpPr>
        <p:spPr>
          <a:xfrm>
            <a:off x="968693" y="3185160"/>
            <a:ext cx="2904530" cy="363141"/>
          </a:xfrm>
          <a:prstGeom prst="rect">
            <a:avLst/>
          </a:prstGeom>
          <a:noFill/>
          <a:ln/>
        </p:spPr>
        <p:txBody>
          <a:bodyPr wrap="none" rtlCol="0" anchor="t"/>
          <a:lstStyle/>
          <a:p>
            <a:pPr marL="0" indent="0">
              <a:lnSpc>
                <a:spcPts val="2859"/>
              </a:lnSpc>
              <a:buNone/>
            </a:pPr>
            <a:r>
              <a:rPr lang="en-US" sz="2287" b="1" kern="0" spc="-46" dirty="0">
                <a:solidFill>
                  <a:srgbClr val="000000"/>
                </a:solidFill>
                <a:latin typeface="Source Serif Pro" pitchFamily="34" charset="0"/>
                <a:ea typeface="Source Serif Pro" pitchFamily="34" charset="-122"/>
                <a:cs typeface="Source Serif Pro" pitchFamily="34" charset="-120"/>
              </a:rPr>
              <a:t>Data Quality</a:t>
            </a:r>
            <a:endParaRPr lang="en-US" sz="2287" dirty="0"/>
          </a:p>
        </p:txBody>
      </p:sp>
      <p:sp>
        <p:nvSpPr>
          <p:cNvPr id="6" name="Text 3"/>
          <p:cNvSpPr/>
          <p:nvPr/>
        </p:nvSpPr>
        <p:spPr>
          <a:xfrm>
            <a:off x="968693" y="3795117"/>
            <a:ext cx="6045279" cy="1580198"/>
          </a:xfrm>
          <a:prstGeom prst="rect">
            <a:avLst/>
          </a:prstGeom>
          <a:noFill/>
          <a:ln/>
        </p:spPr>
        <p:txBody>
          <a:bodyPr wrap="square" rtlCol="0" anchor="t"/>
          <a:lstStyle/>
          <a:p>
            <a:pPr marL="0" indent="0">
              <a:lnSpc>
                <a:spcPts val="3110"/>
              </a:lnSpc>
              <a:buNone/>
            </a:pPr>
            <a:r>
              <a:rPr lang="en-US" sz="1944" kern="0" spc="-39" dirty="0">
                <a:solidFill>
                  <a:srgbClr val="272525"/>
                </a:solidFill>
                <a:latin typeface="Source Sans Pro" pitchFamily="34" charset="0"/>
                <a:ea typeface="Source Sans Pro" pitchFamily="34" charset="-122"/>
                <a:cs typeface="Source Sans Pro" pitchFamily="34" charset="-120"/>
              </a:rPr>
              <a:t>The accuracy of predictive analytics may vary depending on the quality of the input data. Since the system relies on an API from an existing AI model, the effectiveness of the predictions will be closely tied to the data provided by users.</a:t>
            </a:r>
            <a:endParaRPr lang="en-US" sz="1944" dirty="0"/>
          </a:p>
        </p:txBody>
      </p:sp>
      <p:sp>
        <p:nvSpPr>
          <p:cNvPr id="7" name="Text 4"/>
          <p:cNvSpPr/>
          <p:nvPr/>
        </p:nvSpPr>
        <p:spPr>
          <a:xfrm>
            <a:off x="7623810" y="3185160"/>
            <a:ext cx="2904530" cy="363141"/>
          </a:xfrm>
          <a:prstGeom prst="rect">
            <a:avLst/>
          </a:prstGeom>
          <a:noFill/>
          <a:ln/>
        </p:spPr>
        <p:txBody>
          <a:bodyPr wrap="none" rtlCol="0" anchor="t"/>
          <a:lstStyle/>
          <a:p>
            <a:pPr marL="0" indent="0">
              <a:lnSpc>
                <a:spcPts val="2859"/>
              </a:lnSpc>
              <a:buNone/>
            </a:pPr>
            <a:r>
              <a:rPr lang="en-US" sz="2287" b="1" kern="0" spc="-46" dirty="0">
                <a:solidFill>
                  <a:srgbClr val="000000"/>
                </a:solidFill>
                <a:latin typeface="Source Serif Pro" pitchFamily="34" charset="0"/>
                <a:ea typeface="Source Serif Pro" pitchFamily="34" charset="-122"/>
                <a:cs typeface="Source Serif Pro" pitchFamily="34" charset="-120"/>
              </a:rPr>
              <a:t>Model Updates</a:t>
            </a:r>
            <a:endParaRPr lang="en-US" sz="2287" dirty="0"/>
          </a:p>
        </p:txBody>
      </p:sp>
      <p:sp>
        <p:nvSpPr>
          <p:cNvPr id="8" name="Text 5"/>
          <p:cNvSpPr/>
          <p:nvPr/>
        </p:nvSpPr>
        <p:spPr>
          <a:xfrm>
            <a:off x="7623810" y="3795117"/>
            <a:ext cx="6045279" cy="2370296"/>
          </a:xfrm>
          <a:prstGeom prst="rect">
            <a:avLst/>
          </a:prstGeom>
          <a:noFill/>
          <a:ln/>
        </p:spPr>
        <p:txBody>
          <a:bodyPr wrap="square" rtlCol="0" anchor="t"/>
          <a:lstStyle/>
          <a:p>
            <a:pPr marL="0" indent="0">
              <a:lnSpc>
                <a:spcPts val="3110"/>
              </a:lnSpc>
              <a:buNone/>
            </a:pPr>
            <a:r>
              <a:rPr lang="en-US" sz="1944" kern="0" spc="-39" dirty="0">
                <a:solidFill>
                  <a:srgbClr val="272525"/>
                </a:solidFill>
                <a:latin typeface="Source Sans Pro" pitchFamily="34" charset="0"/>
                <a:ea typeface="Source Sans Pro" pitchFamily="34" charset="-122"/>
                <a:cs typeface="Source Sans Pro" pitchFamily="34" charset="-120"/>
              </a:rPr>
              <a:t>The system will require continuous updates to improve the AI models, even though the underlying AI is sourced from an external API. Regular updates and optimizations will be necessary to keep the models aligned with evolving user needs and financial trends, ensuring that the application remains relevant and effective over time.</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1396</Words>
  <Application>Microsoft Office PowerPoint</Application>
  <PresentationFormat>Custom</PresentationFormat>
  <Paragraphs>66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Source Sans Pro</vt:lpstr>
      <vt:lpstr>Source Serif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Ishmael Azu</cp:lastModifiedBy>
  <cp:revision>5</cp:revision>
  <dcterms:created xsi:type="dcterms:W3CDTF">2024-08-24T22:28:32Z</dcterms:created>
  <dcterms:modified xsi:type="dcterms:W3CDTF">2024-08-25T19:48:45Z</dcterms:modified>
</cp:coreProperties>
</file>