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6576000" cy="42794238"/>
  <p:notesSz cx="6858000" cy="9144000"/>
  <p:defaultTextStyle>
    <a:defPPr>
      <a:defRPr lang="en-US"/>
    </a:defPPr>
    <a:lvl1pPr marL="0" algn="l" defTabSz="3629431" rtl="0" eaLnBrk="1" latinLnBrk="0" hangingPunct="1">
      <a:defRPr sz="7300" kern="1200">
        <a:solidFill>
          <a:schemeClr val="tx1"/>
        </a:solidFill>
        <a:latin typeface="+mn-lt"/>
        <a:ea typeface="+mn-ea"/>
        <a:cs typeface="+mn-cs"/>
      </a:defRPr>
    </a:lvl1pPr>
    <a:lvl2pPr marL="1814713" algn="l" defTabSz="3629431" rtl="0" eaLnBrk="1" latinLnBrk="0" hangingPunct="1">
      <a:defRPr sz="7300" kern="1200">
        <a:solidFill>
          <a:schemeClr val="tx1"/>
        </a:solidFill>
        <a:latin typeface="+mn-lt"/>
        <a:ea typeface="+mn-ea"/>
        <a:cs typeface="+mn-cs"/>
      </a:defRPr>
    </a:lvl2pPr>
    <a:lvl3pPr marL="3629431" algn="l" defTabSz="3629431" rtl="0" eaLnBrk="1" latinLnBrk="0" hangingPunct="1">
      <a:defRPr sz="7300" kern="1200">
        <a:solidFill>
          <a:schemeClr val="tx1"/>
        </a:solidFill>
        <a:latin typeface="+mn-lt"/>
        <a:ea typeface="+mn-ea"/>
        <a:cs typeface="+mn-cs"/>
      </a:defRPr>
    </a:lvl3pPr>
    <a:lvl4pPr marL="5444149" algn="l" defTabSz="3629431" rtl="0" eaLnBrk="1" latinLnBrk="0" hangingPunct="1">
      <a:defRPr sz="7300" kern="1200">
        <a:solidFill>
          <a:schemeClr val="tx1"/>
        </a:solidFill>
        <a:latin typeface="+mn-lt"/>
        <a:ea typeface="+mn-ea"/>
        <a:cs typeface="+mn-cs"/>
      </a:defRPr>
    </a:lvl4pPr>
    <a:lvl5pPr marL="7258866" algn="l" defTabSz="3629431" rtl="0" eaLnBrk="1" latinLnBrk="0" hangingPunct="1">
      <a:defRPr sz="7300" kern="1200">
        <a:solidFill>
          <a:schemeClr val="tx1"/>
        </a:solidFill>
        <a:latin typeface="+mn-lt"/>
        <a:ea typeface="+mn-ea"/>
        <a:cs typeface="+mn-cs"/>
      </a:defRPr>
    </a:lvl5pPr>
    <a:lvl6pPr marL="9073583" algn="l" defTabSz="3629431" rtl="0" eaLnBrk="1" latinLnBrk="0" hangingPunct="1">
      <a:defRPr sz="7300" kern="1200">
        <a:solidFill>
          <a:schemeClr val="tx1"/>
        </a:solidFill>
        <a:latin typeface="+mn-lt"/>
        <a:ea typeface="+mn-ea"/>
        <a:cs typeface="+mn-cs"/>
      </a:defRPr>
    </a:lvl6pPr>
    <a:lvl7pPr marL="10888297" algn="l" defTabSz="3629431" rtl="0" eaLnBrk="1" latinLnBrk="0" hangingPunct="1">
      <a:defRPr sz="7300" kern="1200">
        <a:solidFill>
          <a:schemeClr val="tx1"/>
        </a:solidFill>
        <a:latin typeface="+mn-lt"/>
        <a:ea typeface="+mn-ea"/>
        <a:cs typeface="+mn-cs"/>
      </a:defRPr>
    </a:lvl7pPr>
    <a:lvl8pPr marL="12703014" algn="l" defTabSz="3629431" rtl="0" eaLnBrk="1" latinLnBrk="0" hangingPunct="1">
      <a:defRPr sz="7300" kern="1200">
        <a:solidFill>
          <a:schemeClr val="tx1"/>
        </a:solidFill>
        <a:latin typeface="+mn-lt"/>
        <a:ea typeface="+mn-ea"/>
        <a:cs typeface="+mn-cs"/>
      </a:defRPr>
    </a:lvl8pPr>
    <a:lvl9pPr marL="14517731" algn="l" defTabSz="3629431"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11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0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4" autoAdjust="0"/>
  </p:normalViewPr>
  <p:slideViewPr>
    <p:cSldViewPr>
      <p:cViewPr varScale="1">
        <p:scale>
          <a:sx n="17" d="100"/>
          <a:sy n="17" d="100"/>
        </p:scale>
        <p:origin x="2364" y="38"/>
      </p:cViewPr>
      <p:guideLst>
        <p:guide orient="horz" pos="13479"/>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F8B33A-0256-45AB-91B1-D497A0D54CF6}" type="datetimeFigureOut">
              <a:rPr lang="en-US" smtClean="0"/>
              <a:t>8/28/2024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7B59A4-559A-4F9E-8A4F-553C1149B7C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87273A-97B2-456F-BAED-EFF396099621}" type="datetimeFigureOut">
              <a:rPr lang="en-US" smtClean="0"/>
              <a:t>8/28/2024</a:t>
            </a:fld>
            <a:endParaRPr lang="en-US"/>
          </a:p>
        </p:txBody>
      </p:sp>
      <p:sp>
        <p:nvSpPr>
          <p:cNvPr id="4" name="Slide Image Placeholder 3"/>
          <p:cNvSpPr>
            <a:spLocks noGrp="1" noRot="1" noChangeAspect="1"/>
          </p:cNvSpPr>
          <p:nvPr>
            <p:ph type="sldImg" idx="2"/>
          </p:nvPr>
        </p:nvSpPr>
        <p:spPr>
          <a:xfrm>
            <a:off x="1963738" y="685800"/>
            <a:ext cx="2930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0A4AEB-2533-4028-8618-FDC2259306E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3629431" rtl="0" eaLnBrk="1" latinLnBrk="0" hangingPunct="1">
      <a:defRPr sz="5000" kern="1200">
        <a:solidFill>
          <a:schemeClr val="tx1"/>
        </a:solidFill>
        <a:latin typeface="+mn-lt"/>
        <a:ea typeface="+mn-ea"/>
        <a:cs typeface="+mn-cs"/>
      </a:defRPr>
    </a:lvl1pPr>
    <a:lvl2pPr marL="1814713" algn="l" defTabSz="3629431" rtl="0" eaLnBrk="1" latinLnBrk="0" hangingPunct="1">
      <a:defRPr sz="5000" kern="1200">
        <a:solidFill>
          <a:schemeClr val="tx1"/>
        </a:solidFill>
        <a:latin typeface="+mn-lt"/>
        <a:ea typeface="+mn-ea"/>
        <a:cs typeface="+mn-cs"/>
      </a:defRPr>
    </a:lvl2pPr>
    <a:lvl3pPr marL="3629431" algn="l" defTabSz="3629431" rtl="0" eaLnBrk="1" latinLnBrk="0" hangingPunct="1">
      <a:defRPr sz="5000" kern="1200">
        <a:solidFill>
          <a:schemeClr val="tx1"/>
        </a:solidFill>
        <a:latin typeface="+mn-lt"/>
        <a:ea typeface="+mn-ea"/>
        <a:cs typeface="+mn-cs"/>
      </a:defRPr>
    </a:lvl3pPr>
    <a:lvl4pPr marL="5444149" algn="l" defTabSz="3629431" rtl="0" eaLnBrk="1" latinLnBrk="0" hangingPunct="1">
      <a:defRPr sz="5000" kern="1200">
        <a:solidFill>
          <a:schemeClr val="tx1"/>
        </a:solidFill>
        <a:latin typeface="+mn-lt"/>
        <a:ea typeface="+mn-ea"/>
        <a:cs typeface="+mn-cs"/>
      </a:defRPr>
    </a:lvl4pPr>
    <a:lvl5pPr marL="7258866" algn="l" defTabSz="3629431" rtl="0" eaLnBrk="1" latinLnBrk="0" hangingPunct="1">
      <a:defRPr sz="5000" kern="1200">
        <a:solidFill>
          <a:schemeClr val="tx1"/>
        </a:solidFill>
        <a:latin typeface="+mn-lt"/>
        <a:ea typeface="+mn-ea"/>
        <a:cs typeface="+mn-cs"/>
      </a:defRPr>
    </a:lvl5pPr>
    <a:lvl6pPr marL="9073583" algn="l" defTabSz="3629431" rtl="0" eaLnBrk="1" latinLnBrk="0" hangingPunct="1">
      <a:defRPr sz="5000" kern="1200">
        <a:solidFill>
          <a:schemeClr val="tx1"/>
        </a:solidFill>
        <a:latin typeface="+mn-lt"/>
        <a:ea typeface="+mn-ea"/>
        <a:cs typeface="+mn-cs"/>
      </a:defRPr>
    </a:lvl6pPr>
    <a:lvl7pPr marL="10888297" algn="l" defTabSz="3629431" rtl="0" eaLnBrk="1" latinLnBrk="0" hangingPunct="1">
      <a:defRPr sz="5000" kern="1200">
        <a:solidFill>
          <a:schemeClr val="tx1"/>
        </a:solidFill>
        <a:latin typeface="+mn-lt"/>
        <a:ea typeface="+mn-ea"/>
        <a:cs typeface="+mn-cs"/>
      </a:defRPr>
    </a:lvl7pPr>
    <a:lvl8pPr marL="12703014" algn="l" defTabSz="3629431" rtl="0" eaLnBrk="1" latinLnBrk="0" hangingPunct="1">
      <a:defRPr sz="5000" kern="1200">
        <a:solidFill>
          <a:schemeClr val="tx1"/>
        </a:solidFill>
        <a:latin typeface="+mn-lt"/>
        <a:ea typeface="+mn-ea"/>
        <a:cs typeface="+mn-cs"/>
      </a:defRPr>
    </a:lvl8pPr>
    <a:lvl9pPr marL="14517731" algn="l" defTabSz="3629431"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0A4AEB-2533-4028-8618-FDC2259306E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13293966"/>
            <a:ext cx="31089600" cy="9173024"/>
          </a:xfrm>
        </p:spPr>
        <p:txBody>
          <a:bodyPr/>
          <a:lstStyle/>
          <a:p>
            <a:r>
              <a:rPr lang="en-US"/>
              <a:t>Click to edit Master title style</a:t>
            </a:r>
          </a:p>
        </p:txBody>
      </p:sp>
      <p:sp>
        <p:nvSpPr>
          <p:cNvPr id="3" name="Subtitle 2"/>
          <p:cNvSpPr>
            <a:spLocks noGrp="1"/>
          </p:cNvSpPr>
          <p:nvPr>
            <p:ph type="subTitle" idx="1"/>
          </p:nvPr>
        </p:nvSpPr>
        <p:spPr>
          <a:xfrm>
            <a:off x="5486403" y="24250072"/>
            <a:ext cx="25603201" cy="10936305"/>
          </a:xfrm>
        </p:spPr>
        <p:txBody>
          <a:bodyPr/>
          <a:lstStyle>
            <a:lvl1pPr marL="0" indent="0" algn="ctr">
              <a:buNone/>
              <a:defRPr>
                <a:solidFill>
                  <a:schemeClr val="tx1">
                    <a:tint val="75000"/>
                  </a:schemeClr>
                </a:solidFill>
              </a:defRPr>
            </a:lvl1pPr>
            <a:lvl2pPr marL="2087071" indent="0" algn="ctr">
              <a:buNone/>
              <a:defRPr>
                <a:solidFill>
                  <a:schemeClr val="tx1">
                    <a:tint val="75000"/>
                  </a:schemeClr>
                </a:solidFill>
              </a:defRPr>
            </a:lvl2pPr>
            <a:lvl3pPr marL="4174143" indent="0" algn="ctr">
              <a:buNone/>
              <a:defRPr>
                <a:solidFill>
                  <a:schemeClr val="tx1">
                    <a:tint val="75000"/>
                  </a:schemeClr>
                </a:solidFill>
              </a:defRPr>
            </a:lvl3pPr>
            <a:lvl4pPr marL="6261216" indent="0" algn="ctr">
              <a:buNone/>
              <a:defRPr>
                <a:solidFill>
                  <a:schemeClr val="tx1">
                    <a:tint val="75000"/>
                  </a:schemeClr>
                </a:solidFill>
              </a:defRPr>
            </a:lvl4pPr>
            <a:lvl5pPr marL="8348287" indent="0" algn="ctr">
              <a:buNone/>
              <a:defRPr>
                <a:solidFill>
                  <a:schemeClr val="tx1">
                    <a:tint val="75000"/>
                  </a:schemeClr>
                </a:solidFill>
              </a:defRPr>
            </a:lvl5pPr>
            <a:lvl6pPr marL="10435358" indent="0" algn="ctr">
              <a:buNone/>
              <a:defRPr>
                <a:solidFill>
                  <a:schemeClr val="tx1">
                    <a:tint val="75000"/>
                  </a:schemeClr>
                </a:solidFill>
              </a:defRPr>
            </a:lvl6pPr>
            <a:lvl7pPr marL="12522429" indent="0" algn="ctr">
              <a:buNone/>
              <a:defRPr>
                <a:solidFill>
                  <a:schemeClr val="tx1">
                    <a:tint val="75000"/>
                  </a:schemeClr>
                </a:solidFill>
              </a:defRPr>
            </a:lvl7pPr>
            <a:lvl8pPr marL="14609497" indent="0" algn="ctr">
              <a:buNone/>
              <a:defRPr>
                <a:solidFill>
                  <a:schemeClr val="tx1">
                    <a:tint val="75000"/>
                  </a:schemeClr>
                </a:solidFill>
              </a:defRPr>
            </a:lvl8pPr>
            <a:lvl9pPr marL="166965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F1516-EB0B-4CA6-9C34-9CCF265DD781}"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F1516-EB0B-4CA6-9C34-9CCF265DD781}"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201" y="2288309"/>
            <a:ext cx="6172204" cy="486784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17" y="2288309"/>
            <a:ext cx="17907004" cy="486784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F1516-EB0B-4CA6-9C34-9CCF265DD781}"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F1516-EB0B-4CA6-9C34-9CCF265DD781}"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7499271"/>
            <a:ext cx="31089600" cy="8499411"/>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2889252" y="18138046"/>
            <a:ext cx="31089600" cy="9361236"/>
          </a:xfrm>
        </p:spPr>
        <p:txBody>
          <a:bodyPr anchor="b"/>
          <a:lstStyle>
            <a:lvl1pPr marL="0" indent="0">
              <a:buNone/>
              <a:defRPr sz="9100">
                <a:solidFill>
                  <a:schemeClr val="tx1">
                    <a:tint val="75000"/>
                  </a:schemeClr>
                </a:solidFill>
              </a:defRPr>
            </a:lvl1pPr>
            <a:lvl2pPr marL="2087071" indent="0">
              <a:buNone/>
              <a:defRPr sz="8200">
                <a:solidFill>
                  <a:schemeClr val="tx1">
                    <a:tint val="75000"/>
                  </a:schemeClr>
                </a:solidFill>
              </a:defRPr>
            </a:lvl2pPr>
            <a:lvl3pPr marL="4174143" indent="0">
              <a:buNone/>
              <a:defRPr sz="7300">
                <a:solidFill>
                  <a:schemeClr val="tx1">
                    <a:tint val="75000"/>
                  </a:schemeClr>
                </a:solidFill>
              </a:defRPr>
            </a:lvl3pPr>
            <a:lvl4pPr marL="6261216" indent="0">
              <a:buNone/>
              <a:defRPr sz="6400">
                <a:solidFill>
                  <a:schemeClr val="tx1">
                    <a:tint val="75000"/>
                  </a:schemeClr>
                </a:solidFill>
              </a:defRPr>
            </a:lvl4pPr>
            <a:lvl5pPr marL="8348287" indent="0">
              <a:buNone/>
              <a:defRPr sz="6400">
                <a:solidFill>
                  <a:schemeClr val="tx1">
                    <a:tint val="75000"/>
                  </a:schemeClr>
                </a:solidFill>
              </a:defRPr>
            </a:lvl5pPr>
            <a:lvl6pPr marL="10435358" indent="0">
              <a:buNone/>
              <a:defRPr sz="6400">
                <a:solidFill>
                  <a:schemeClr val="tx1">
                    <a:tint val="75000"/>
                  </a:schemeClr>
                </a:solidFill>
              </a:defRPr>
            </a:lvl6pPr>
            <a:lvl7pPr marL="12522429" indent="0">
              <a:buNone/>
              <a:defRPr sz="6400">
                <a:solidFill>
                  <a:schemeClr val="tx1">
                    <a:tint val="75000"/>
                  </a:schemeClr>
                </a:solidFill>
              </a:defRPr>
            </a:lvl7pPr>
            <a:lvl8pPr marL="14609497" indent="0">
              <a:buNone/>
              <a:defRPr sz="6400">
                <a:solidFill>
                  <a:schemeClr val="tx1">
                    <a:tint val="75000"/>
                  </a:schemeClr>
                </a:solidFill>
              </a:defRPr>
            </a:lvl8pPr>
            <a:lvl9pPr marL="16696569"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F1516-EB0B-4CA6-9C34-9CCF265DD781}"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8" y="13313774"/>
            <a:ext cx="12039600" cy="3765298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020808" y="13313774"/>
            <a:ext cx="12039600" cy="3765298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F1516-EB0B-4CA6-9C34-9CCF265DD781}"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713759"/>
            <a:ext cx="32918401" cy="71323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8" y="9579179"/>
            <a:ext cx="16160752" cy="3992145"/>
          </a:xfrm>
        </p:spPr>
        <p:txBody>
          <a:bodyPr anchor="b"/>
          <a:lstStyle>
            <a:lvl1pPr marL="0" indent="0">
              <a:buNone/>
              <a:defRPr sz="11000" b="1"/>
            </a:lvl1pPr>
            <a:lvl2pPr marL="2087071" indent="0">
              <a:buNone/>
              <a:defRPr sz="9100" b="1"/>
            </a:lvl2pPr>
            <a:lvl3pPr marL="4174143" indent="0">
              <a:buNone/>
              <a:defRPr sz="8200" b="1"/>
            </a:lvl3pPr>
            <a:lvl4pPr marL="6261216" indent="0">
              <a:buNone/>
              <a:defRPr sz="7300" b="1"/>
            </a:lvl4pPr>
            <a:lvl5pPr marL="8348287" indent="0">
              <a:buNone/>
              <a:defRPr sz="7300" b="1"/>
            </a:lvl5pPr>
            <a:lvl6pPr marL="10435358" indent="0">
              <a:buNone/>
              <a:defRPr sz="7300" b="1"/>
            </a:lvl6pPr>
            <a:lvl7pPr marL="12522429" indent="0">
              <a:buNone/>
              <a:defRPr sz="7300" b="1"/>
            </a:lvl7pPr>
            <a:lvl8pPr marL="14609497" indent="0">
              <a:buNone/>
              <a:defRPr sz="7300" b="1"/>
            </a:lvl8pPr>
            <a:lvl9pPr marL="16696569" indent="0">
              <a:buNone/>
              <a:defRPr sz="7300" b="1"/>
            </a:lvl9pPr>
          </a:lstStyle>
          <a:p>
            <a:pPr lvl="0"/>
            <a:r>
              <a:rPr lang="en-US"/>
              <a:t>Click to edit Master text styles</a:t>
            </a:r>
          </a:p>
        </p:txBody>
      </p:sp>
      <p:sp>
        <p:nvSpPr>
          <p:cNvPr id="4" name="Content Placeholder 3"/>
          <p:cNvSpPr>
            <a:spLocks noGrp="1"/>
          </p:cNvSpPr>
          <p:nvPr>
            <p:ph sz="half" idx="2"/>
          </p:nvPr>
        </p:nvSpPr>
        <p:spPr>
          <a:xfrm>
            <a:off x="1828808" y="13571321"/>
            <a:ext cx="16160752" cy="2465622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4" y="9579179"/>
            <a:ext cx="16167101" cy="3992145"/>
          </a:xfrm>
        </p:spPr>
        <p:txBody>
          <a:bodyPr anchor="b"/>
          <a:lstStyle>
            <a:lvl1pPr marL="0" indent="0">
              <a:buNone/>
              <a:defRPr sz="11000" b="1"/>
            </a:lvl1pPr>
            <a:lvl2pPr marL="2087071" indent="0">
              <a:buNone/>
              <a:defRPr sz="9100" b="1"/>
            </a:lvl2pPr>
            <a:lvl3pPr marL="4174143" indent="0">
              <a:buNone/>
              <a:defRPr sz="8200" b="1"/>
            </a:lvl3pPr>
            <a:lvl4pPr marL="6261216" indent="0">
              <a:buNone/>
              <a:defRPr sz="7300" b="1"/>
            </a:lvl4pPr>
            <a:lvl5pPr marL="8348287" indent="0">
              <a:buNone/>
              <a:defRPr sz="7300" b="1"/>
            </a:lvl5pPr>
            <a:lvl6pPr marL="10435358" indent="0">
              <a:buNone/>
              <a:defRPr sz="7300" b="1"/>
            </a:lvl6pPr>
            <a:lvl7pPr marL="12522429" indent="0">
              <a:buNone/>
              <a:defRPr sz="7300" b="1"/>
            </a:lvl7pPr>
            <a:lvl8pPr marL="14609497" indent="0">
              <a:buNone/>
              <a:defRPr sz="7300" b="1"/>
            </a:lvl8pPr>
            <a:lvl9pPr marL="16696569"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8580114" y="13571321"/>
            <a:ext cx="16167101" cy="2465622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F1516-EB0B-4CA6-9C34-9CCF265DD781}"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F1516-EB0B-4CA6-9C34-9CCF265DD781}"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F1516-EB0B-4CA6-9C34-9CCF265DD781}"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5" y="1703845"/>
            <a:ext cx="12033252" cy="7251246"/>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4300213" y="1703871"/>
            <a:ext cx="20447004" cy="3652369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5" y="8955117"/>
            <a:ext cx="12033252" cy="29272451"/>
          </a:xfrm>
        </p:spPr>
        <p:txBody>
          <a:bodyPr/>
          <a:lstStyle>
            <a:lvl1pPr marL="0" indent="0">
              <a:buNone/>
              <a:defRPr sz="6400"/>
            </a:lvl1pPr>
            <a:lvl2pPr marL="2087071" indent="0">
              <a:buNone/>
              <a:defRPr sz="5500"/>
            </a:lvl2pPr>
            <a:lvl3pPr marL="4174143" indent="0">
              <a:buNone/>
              <a:defRPr sz="4600"/>
            </a:lvl3pPr>
            <a:lvl4pPr marL="6261216" indent="0">
              <a:buNone/>
              <a:defRPr sz="4100"/>
            </a:lvl4pPr>
            <a:lvl5pPr marL="8348287" indent="0">
              <a:buNone/>
              <a:defRPr sz="4100"/>
            </a:lvl5pPr>
            <a:lvl6pPr marL="10435358" indent="0">
              <a:buNone/>
              <a:defRPr sz="4100"/>
            </a:lvl6pPr>
            <a:lvl7pPr marL="12522429" indent="0">
              <a:buNone/>
              <a:defRPr sz="4100"/>
            </a:lvl7pPr>
            <a:lvl8pPr marL="14609497" indent="0">
              <a:buNone/>
              <a:defRPr sz="4100"/>
            </a:lvl8pPr>
            <a:lvl9pPr marL="16696569"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9EDF1516-EB0B-4CA6-9C34-9CCF265DD781}"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9955978"/>
            <a:ext cx="21945600" cy="3536471"/>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7169152" y="3823746"/>
            <a:ext cx="21945600" cy="25676543"/>
          </a:xfrm>
        </p:spPr>
        <p:txBody>
          <a:bodyPr/>
          <a:lstStyle>
            <a:lvl1pPr marL="0" indent="0">
              <a:buNone/>
              <a:defRPr sz="14600"/>
            </a:lvl1pPr>
            <a:lvl2pPr marL="2087071" indent="0">
              <a:buNone/>
              <a:defRPr sz="12800"/>
            </a:lvl2pPr>
            <a:lvl3pPr marL="4174143" indent="0">
              <a:buNone/>
              <a:defRPr sz="11000"/>
            </a:lvl3pPr>
            <a:lvl4pPr marL="6261216" indent="0">
              <a:buNone/>
              <a:defRPr sz="9100"/>
            </a:lvl4pPr>
            <a:lvl5pPr marL="8348287" indent="0">
              <a:buNone/>
              <a:defRPr sz="9100"/>
            </a:lvl5pPr>
            <a:lvl6pPr marL="10435358" indent="0">
              <a:buNone/>
              <a:defRPr sz="9100"/>
            </a:lvl6pPr>
            <a:lvl7pPr marL="12522429" indent="0">
              <a:buNone/>
              <a:defRPr sz="9100"/>
            </a:lvl7pPr>
            <a:lvl8pPr marL="14609497" indent="0">
              <a:buNone/>
              <a:defRPr sz="9100"/>
            </a:lvl8pPr>
            <a:lvl9pPr marL="16696569" indent="0">
              <a:buNone/>
              <a:defRPr sz="9100"/>
            </a:lvl9pPr>
          </a:lstStyle>
          <a:p>
            <a:endParaRPr lang="en-US"/>
          </a:p>
        </p:txBody>
      </p:sp>
      <p:sp>
        <p:nvSpPr>
          <p:cNvPr id="4" name="Text Placeholder 3"/>
          <p:cNvSpPr>
            <a:spLocks noGrp="1"/>
          </p:cNvSpPr>
          <p:nvPr>
            <p:ph type="body" sz="half" idx="2"/>
          </p:nvPr>
        </p:nvSpPr>
        <p:spPr>
          <a:xfrm>
            <a:off x="7169152" y="33492444"/>
            <a:ext cx="21945600" cy="5022376"/>
          </a:xfrm>
        </p:spPr>
        <p:txBody>
          <a:bodyPr/>
          <a:lstStyle>
            <a:lvl1pPr marL="0" indent="0">
              <a:buNone/>
              <a:defRPr sz="6400"/>
            </a:lvl1pPr>
            <a:lvl2pPr marL="2087071" indent="0">
              <a:buNone/>
              <a:defRPr sz="5500"/>
            </a:lvl2pPr>
            <a:lvl3pPr marL="4174143" indent="0">
              <a:buNone/>
              <a:defRPr sz="4600"/>
            </a:lvl3pPr>
            <a:lvl4pPr marL="6261216" indent="0">
              <a:buNone/>
              <a:defRPr sz="4100"/>
            </a:lvl4pPr>
            <a:lvl5pPr marL="8348287" indent="0">
              <a:buNone/>
              <a:defRPr sz="4100"/>
            </a:lvl5pPr>
            <a:lvl6pPr marL="10435358" indent="0">
              <a:buNone/>
              <a:defRPr sz="4100"/>
            </a:lvl6pPr>
            <a:lvl7pPr marL="12522429" indent="0">
              <a:buNone/>
              <a:defRPr sz="4100"/>
            </a:lvl7pPr>
            <a:lvl8pPr marL="14609497" indent="0">
              <a:buNone/>
              <a:defRPr sz="4100"/>
            </a:lvl8pPr>
            <a:lvl9pPr marL="16696569"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9EDF1516-EB0B-4CA6-9C34-9CCF265DD781}"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C568A9-FAC0-4454-B6BC-C26B2BA96B5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t="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3" y="1713759"/>
            <a:ext cx="32918401" cy="7132373"/>
          </a:xfrm>
          <a:prstGeom prst="rect">
            <a:avLst/>
          </a:prstGeom>
        </p:spPr>
        <p:txBody>
          <a:bodyPr vert="horz" lIns="417415" tIns="208708" rIns="417415" bIns="208708" rtlCol="0" anchor="ctr">
            <a:normAutofit/>
          </a:bodyPr>
          <a:lstStyle/>
          <a:p>
            <a:r>
              <a:rPr lang="en-US"/>
              <a:t>Click to edit Master title style</a:t>
            </a:r>
          </a:p>
        </p:txBody>
      </p:sp>
      <p:sp>
        <p:nvSpPr>
          <p:cNvPr id="3" name="Text Placeholder 2"/>
          <p:cNvSpPr>
            <a:spLocks noGrp="1"/>
          </p:cNvSpPr>
          <p:nvPr>
            <p:ph type="body" idx="1"/>
          </p:nvPr>
        </p:nvSpPr>
        <p:spPr>
          <a:xfrm>
            <a:off x="1828803" y="9985349"/>
            <a:ext cx="32918401" cy="28242219"/>
          </a:xfrm>
          <a:prstGeom prst="rect">
            <a:avLst/>
          </a:prstGeom>
        </p:spPr>
        <p:txBody>
          <a:bodyPr vert="horz" lIns="417415" tIns="208708" rIns="417415" bIns="2087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39663946"/>
            <a:ext cx="8534400" cy="2278397"/>
          </a:xfrm>
          <a:prstGeom prst="rect">
            <a:avLst/>
          </a:prstGeom>
        </p:spPr>
        <p:txBody>
          <a:bodyPr vert="horz" lIns="417415" tIns="208708" rIns="417415" bIns="208708" rtlCol="0" anchor="ctr"/>
          <a:lstStyle>
            <a:lvl1pPr algn="l">
              <a:defRPr sz="5500">
                <a:solidFill>
                  <a:schemeClr val="tx1">
                    <a:tint val="75000"/>
                  </a:schemeClr>
                </a:solidFill>
              </a:defRPr>
            </a:lvl1pPr>
          </a:lstStyle>
          <a:p>
            <a:fld id="{9EDF1516-EB0B-4CA6-9C34-9CCF265DD781}" type="datetimeFigureOut">
              <a:rPr lang="en-US" smtClean="0"/>
              <a:t>8/28/2024</a:t>
            </a:fld>
            <a:endParaRPr lang="en-US"/>
          </a:p>
        </p:txBody>
      </p:sp>
      <p:sp>
        <p:nvSpPr>
          <p:cNvPr id="5" name="Footer Placeholder 4"/>
          <p:cNvSpPr>
            <a:spLocks noGrp="1"/>
          </p:cNvSpPr>
          <p:nvPr>
            <p:ph type="ftr" sz="quarter" idx="3"/>
          </p:nvPr>
        </p:nvSpPr>
        <p:spPr>
          <a:xfrm>
            <a:off x="12496801" y="39663946"/>
            <a:ext cx="11582400" cy="2278397"/>
          </a:xfrm>
          <a:prstGeom prst="rect">
            <a:avLst/>
          </a:prstGeom>
        </p:spPr>
        <p:txBody>
          <a:bodyPr vert="horz" lIns="417415" tIns="208708" rIns="417415" bIns="208708"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9663946"/>
            <a:ext cx="8534400" cy="2278397"/>
          </a:xfrm>
          <a:prstGeom prst="rect">
            <a:avLst/>
          </a:prstGeom>
        </p:spPr>
        <p:txBody>
          <a:bodyPr vert="horz" lIns="417415" tIns="208708" rIns="417415" bIns="208708" rtlCol="0" anchor="ctr"/>
          <a:lstStyle>
            <a:lvl1pPr algn="r">
              <a:defRPr sz="5500">
                <a:solidFill>
                  <a:schemeClr val="tx1">
                    <a:tint val="75000"/>
                  </a:schemeClr>
                </a:solidFill>
              </a:defRPr>
            </a:lvl1pPr>
          </a:lstStyle>
          <a:p>
            <a:fld id="{E0C568A9-FAC0-4454-B6BC-C26B2BA96B5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174143" rtl="0" eaLnBrk="1" latinLnBrk="0" hangingPunct="1">
        <a:spcBef>
          <a:spcPct val="0"/>
        </a:spcBef>
        <a:buNone/>
        <a:defRPr sz="20100" kern="1200">
          <a:solidFill>
            <a:schemeClr val="tx1"/>
          </a:solidFill>
          <a:latin typeface="+mj-lt"/>
          <a:ea typeface="+mj-ea"/>
          <a:cs typeface="+mj-cs"/>
        </a:defRPr>
      </a:lvl1pPr>
    </p:titleStyle>
    <p:bodyStyle>
      <a:lvl1pPr marL="1565305" indent="-1565305" algn="l" defTabSz="417414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1491" indent="-1304419" algn="l" defTabSz="4174143"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7677" indent="-1043533" algn="l" defTabSz="4174143"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4749"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1820"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78891"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5962"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3035"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0107" indent="-1043533" algn="l" defTabSz="4174143"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143" rtl="0" eaLnBrk="1" latinLnBrk="0" hangingPunct="1">
        <a:defRPr sz="8200" kern="1200">
          <a:solidFill>
            <a:schemeClr val="tx1"/>
          </a:solidFill>
          <a:latin typeface="+mn-lt"/>
          <a:ea typeface="+mn-ea"/>
          <a:cs typeface="+mn-cs"/>
        </a:defRPr>
      </a:lvl1pPr>
      <a:lvl2pPr marL="2087071" algn="l" defTabSz="4174143" rtl="0" eaLnBrk="1" latinLnBrk="0" hangingPunct="1">
        <a:defRPr sz="8200" kern="1200">
          <a:solidFill>
            <a:schemeClr val="tx1"/>
          </a:solidFill>
          <a:latin typeface="+mn-lt"/>
          <a:ea typeface="+mn-ea"/>
          <a:cs typeface="+mn-cs"/>
        </a:defRPr>
      </a:lvl2pPr>
      <a:lvl3pPr marL="4174143" algn="l" defTabSz="4174143" rtl="0" eaLnBrk="1" latinLnBrk="0" hangingPunct="1">
        <a:defRPr sz="8200" kern="1200">
          <a:solidFill>
            <a:schemeClr val="tx1"/>
          </a:solidFill>
          <a:latin typeface="+mn-lt"/>
          <a:ea typeface="+mn-ea"/>
          <a:cs typeface="+mn-cs"/>
        </a:defRPr>
      </a:lvl3pPr>
      <a:lvl4pPr marL="6261216" algn="l" defTabSz="4174143" rtl="0" eaLnBrk="1" latinLnBrk="0" hangingPunct="1">
        <a:defRPr sz="8200" kern="1200">
          <a:solidFill>
            <a:schemeClr val="tx1"/>
          </a:solidFill>
          <a:latin typeface="+mn-lt"/>
          <a:ea typeface="+mn-ea"/>
          <a:cs typeface="+mn-cs"/>
        </a:defRPr>
      </a:lvl4pPr>
      <a:lvl5pPr marL="8348287" algn="l" defTabSz="4174143" rtl="0" eaLnBrk="1" latinLnBrk="0" hangingPunct="1">
        <a:defRPr sz="8200" kern="1200">
          <a:solidFill>
            <a:schemeClr val="tx1"/>
          </a:solidFill>
          <a:latin typeface="+mn-lt"/>
          <a:ea typeface="+mn-ea"/>
          <a:cs typeface="+mn-cs"/>
        </a:defRPr>
      </a:lvl5pPr>
      <a:lvl6pPr marL="10435358" algn="l" defTabSz="4174143" rtl="0" eaLnBrk="1" latinLnBrk="0" hangingPunct="1">
        <a:defRPr sz="8200" kern="1200">
          <a:solidFill>
            <a:schemeClr val="tx1"/>
          </a:solidFill>
          <a:latin typeface="+mn-lt"/>
          <a:ea typeface="+mn-ea"/>
          <a:cs typeface="+mn-cs"/>
        </a:defRPr>
      </a:lvl6pPr>
      <a:lvl7pPr marL="12522429" algn="l" defTabSz="4174143" rtl="0" eaLnBrk="1" latinLnBrk="0" hangingPunct="1">
        <a:defRPr sz="8200" kern="1200">
          <a:solidFill>
            <a:schemeClr val="tx1"/>
          </a:solidFill>
          <a:latin typeface="+mn-lt"/>
          <a:ea typeface="+mn-ea"/>
          <a:cs typeface="+mn-cs"/>
        </a:defRPr>
      </a:lvl7pPr>
      <a:lvl8pPr marL="14609497" algn="l" defTabSz="4174143" rtl="0" eaLnBrk="1" latinLnBrk="0" hangingPunct="1">
        <a:defRPr sz="8200" kern="1200">
          <a:solidFill>
            <a:schemeClr val="tx1"/>
          </a:solidFill>
          <a:latin typeface="+mn-lt"/>
          <a:ea typeface="+mn-ea"/>
          <a:cs typeface="+mn-cs"/>
        </a:defRPr>
      </a:lvl8pPr>
      <a:lvl9pPr marL="16696569" algn="l" defTabSz="417414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44B96B5-81FF-2AA7-E990-61AACADED3AD}"/>
              </a:ext>
            </a:extLst>
          </p:cNvPr>
          <p:cNvSpPr/>
          <p:nvPr/>
        </p:nvSpPr>
        <p:spPr>
          <a:xfrm>
            <a:off x="0" y="-163370"/>
            <a:ext cx="36732773" cy="426891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a:extLst>
              <a:ext uri="{FF2B5EF4-FFF2-40B4-BE49-F238E27FC236}">
                <a16:creationId xmlns:a16="http://schemas.microsoft.com/office/drawing/2014/main" id="{3C0BDD15-E7D8-4FA8-1793-CD5A088F8D58}"/>
              </a:ext>
            </a:extLst>
          </p:cNvPr>
          <p:cNvGrpSpPr/>
          <p:nvPr/>
        </p:nvGrpSpPr>
        <p:grpSpPr>
          <a:xfrm>
            <a:off x="479965" y="13596991"/>
            <a:ext cx="10782738" cy="13227727"/>
            <a:chOff x="-515444" y="16953590"/>
            <a:chExt cx="10782738" cy="13227727"/>
          </a:xfrm>
        </p:grpSpPr>
        <p:sp>
          <p:nvSpPr>
            <p:cNvPr id="18" name="Rounded Rectangle 17"/>
            <p:cNvSpPr/>
            <p:nvPr/>
          </p:nvSpPr>
          <p:spPr>
            <a:xfrm>
              <a:off x="-515444" y="17987273"/>
              <a:ext cx="10782738" cy="12194044"/>
            </a:xfrm>
            <a:prstGeom prst="roundRect">
              <a:avLst/>
            </a:prstGeom>
          </p:spPr>
          <p:style>
            <a:lnRef idx="2">
              <a:schemeClr val="accent3"/>
            </a:lnRef>
            <a:fillRef idx="1">
              <a:schemeClr val="lt1"/>
            </a:fillRef>
            <a:effectRef idx="0">
              <a:schemeClr val="accent3"/>
            </a:effectRef>
            <a:fontRef idx="minor">
              <a:schemeClr val="dk1"/>
            </a:fontRef>
          </p:style>
          <p:txBody>
            <a:bodyPr lIns="91422" tIns="45713" rIns="91422" bIns="45713" rtlCol="0" anchor="ctr"/>
            <a:lstStyle/>
            <a:p>
              <a:pPr algn="just"/>
              <a:endParaRPr lang="en-US" sz="3600" kern="0" spc="-29" dirty="0">
                <a:solidFill>
                  <a:srgbClr val="272525"/>
                </a:solidFill>
                <a:latin typeface="Source Sans Pro" pitchFamily="34" charset="0"/>
                <a:ea typeface="Source Sans Pro" pitchFamily="34" charset="-122"/>
                <a:cs typeface="Source Sans Pro" pitchFamily="34" charset="-120"/>
              </a:endParaRPr>
            </a:p>
            <a:p>
              <a:pPr algn="just"/>
              <a:r>
                <a:rPr lang="en-US" sz="3600" kern="0" spc="-29" dirty="0">
                  <a:solidFill>
                    <a:srgbClr val="272525"/>
                  </a:solidFill>
                  <a:latin typeface="+mj-lt"/>
                  <a:ea typeface="Source Sans Pro" pitchFamily="34" charset="-122"/>
                  <a:cs typeface="Times New Roman" panose="02020603050405020304" pitchFamily="18" charset="0"/>
                </a:rPr>
                <a:t>Managing personal finances can be a complex and overwhelming task, often leading to overspending and financial stress when not approached with the right tools and strategies. While there are numerous financial management solutions available, many of them lack the advanced features necessary to truly empower users in understanding and controlling their spending habits. Key functionalities, such as predictive analytics and anomaly detection, are often missing, leaving users without the deeper insights that could significantly improve their financial well-being. By incorporating these advanced technologies, a more comprehensive approach can be taken, offering users not just a snapshot of their current financial situation but also proactive guidance on how to optimize their spending and avoid common pitfalls. This level of insight can be transformative, helping individuals achieve greater financial stability and peace of mind.</a:t>
              </a:r>
              <a:endParaRPr lang="en-US" sz="3600" dirty="0">
                <a:latin typeface="+mj-lt"/>
                <a:cs typeface="Times New Roman" panose="02020603050405020304" pitchFamily="18" charset="0"/>
              </a:endParaRPr>
            </a:p>
            <a:p>
              <a:pPr algn="just"/>
              <a:endParaRPr lang="en-US" sz="3500" dirty="0">
                <a:latin typeface="Cambria Math" pitchFamily="18" charset="0"/>
                <a:ea typeface="Cambria Math" pitchFamily="18" charset="0"/>
              </a:endParaRPr>
            </a:p>
          </p:txBody>
        </p:sp>
        <p:sp>
          <p:nvSpPr>
            <p:cNvPr id="19" name="Rounded Rectangle 18"/>
            <p:cNvSpPr/>
            <p:nvPr/>
          </p:nvSpPr>
          <p:spPr>
            <a:xfrm>
              <a:off x="1587361" y="16953590"/>
              <a:ext cx="6409707" cy="1486449"/>
            </a:xfrm>
            <a:prstGeom prst="roundRect">
              <a:avLst/>
            </a:prstGeom>
          </p:spPr>
          <p:style>
            <a:lnRef idx="1">
              <a:schemeClr val="accent3"/>
            </a:lnRef>
            <a:fillRef idx="2">
              <a:schemeClr val="accent3"/>
            </a:fillRef>
            <a:effectRef idx="1">
              <a:schemeClr val="accent3"/>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INTRODUCTION</a:t>
              </a:r>
            </a:p>
          </p:txBody>
        </p:sp>
      </p:grpSp>
      <p:grpSp>
        <p:nvGrpSpPr>
          <p:cNvPr id="8" name="Group 7">
            <a:extLst>
              <a:ext uri="{FF2B5EF4-FFF2-40B4-BE49-F238E27FC236}">
                <a16:creationId xmlns:a16="http://schemas.microsoft.com/office/drawing/2014/main" id="{B685BA5A-AB1C-38F3-3906-7CDA1DC3B2D8}"/>
              </a:ext>
            </a:extLst>
          </p:cNvPr>
          <p:cNvGrpSpPr/>
          <p:nvPr/>
        </p:nvGrpSpPr>
        <p:grpSpPr>
          <a:xfrm>
            <a:off x="232682" y="4104305"/>
            <a:ext cx="12318852" cy="9118736"/>
            <a:chOff x="-35047390" y="10336816"/>
            <a:chExt cx="26714658" cy="9553753"/>
          </a:xfrm>
        </p:grpSpPr>
        <p:sp>
          <p:nvSpPr>
            <p:cNvPr id="16" name="Rounded Rectangle 15"/>
            <p:cNvSpPr/>
            <p:nvPr/>
          </p:nvSpPr>
          <p:spPr>
            <a:xfrm>
              <a:off x="-35047390" y="11065150"/>
              <a:ext cx="26714658" cy="8825419"/>
            </a:xfrm>
            <a:prstGeom prst="roundRect">
              <a:avLst/>
            </a:prstGeom>
          </p:spPr>
          <p:style>
            <a:lnRef idx="2">
              <a:schemeClr val="accent6"/>
            </a:lnRef>
            <a:fillRef idx="1">
              <a:schemeClr val="lt1"/>
            </a:fillRef>
            <a:effectRef idx="0">
              <a:schemeClr val="accent6"/>
            </a:effectRef>
            <a:fontRef idx="minor">
              <a:schemeClr val="dk1"/>
            </a:fontRef>
          </p:style>
          <p:txBody>
            <a:bodyPr lIns="91422" tIns="45713" rIns="91422" bIns="45713" rtlCol="0" anchor="ctr"/>
            <a:lstStyle/>
            <a:p>
              <a:pPr algn="just"/>
              <a:r>
                <a:rPr lang="en-US" sz="3500" dirty="0">
                  <a:ea typeface="Cambria Math" pitchFamily="18" charset="0"/>
                </a:rPr>
                <a:t>The project Poster outlines the development of a Budgeting and expense Management WebApp aimed at enhancing personal finance management through advanced technological features. The primary objective is to create a user-friendly web application that integrates artificial intelligence to provide  predictive analytics and anomaly detection thereby empowering users to make informed financial decisions . </a:t>
              </a:r>
            </a:p>
            <a:p>
              <a:pPr algn="just"/>
              <a:endParaRPr lang="en-US" sz="3500" dirty="0">
                <a:latin typeface="Cambria Math" pitchFamily="18" charset="0"/>
                <a:ea typeface="Cambria Math" pitchFamily="18" charset="0"/>
              </a:endParaRPr>
            </a:p>
          </p:txBody>
        </p:sp>
        <p:sp>
          <p:nvSpPr>
            <p:cNvPr id="17" name="Rounded Rectangle 16"/>
            <p:cNvSpPr/>
            <p:nvPr/>
          </p:nvSpPr>
          <p:spPr>
            <a:xfrm>
              <a:off x="-26320127" y="10336816"/>
              <a:ext cx="7497300" cy="1289612"/>
            </a:xfrm>
            <a:prstGeom prst="roundRect">
              <a:avLst/>
            </a:prstGeom>
          </p:spPr>
          <p:style>
            <a:lnRef idx="1">
              <a:schemeClr val="accent6"/>
            </a:lnRef>
            <a:fillRef idx="2">
              <a:schemeClr val="accent6"/>
            </a:fillRef>
            <a:effectRef idx="1">
              <a:schemeClr val="accent6"/>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ABSTRACT</a:t>
              </a:r>
            </a:p>
          </p:txBody>
        </p:sp>
      </p:grpSp>
      <p:grpSp>
        <p:nvGrpSpPr>
          <p:cNvPr id="66" name="Group 65">
            <a:extLst>
              <a:ext uri="{FF2B5EF4-FFF2-40B4-BE49-F238E27FC236}">
                <a16:creationId xmlns:a16="http://schemas.microsoft.com/office/drawing/2014/main" id="{B1C965F4-367C-E6FF-3B3C-0D2BC0E81265}"/>
              </a:ext>
            </a:extLst>
          </p:cNvPr>
          <p:cNvGrpSpPr/>
          <p:nvPr/>
        </p:nvGrpSpPr>
        <p:grpSpPr>
          <a:xfrm>
            <a:off x="23011" y="26302402"/>
            <a:ext cx="14103489" cy="16148628"/>
            <a:chOff x="12943321" y="27728259"/>
            <a:chExt cx="10782738" cy="19119660"/>
          </a:xfrm>
        </p:grpSpPr>
        <p:sp>
          <p:nvSpPr>
            <p:cNvPr id="20" name="Rounded Rectangle 19"/>
            <p:cNvSpPr/>
            <p:nvPr/>
          </p:nvSpPr>
          <p:spPr>
            <a:xfrm>
              <a:off x="12943321" y="29394869"/>
              <a:ext cx="10782738" cy="17453050"/>
            </a:xfrm>
            <a:prstGeom prst="roundRect">
              <a:avLst/>
            </a:prstGeom>
          </p:spPr>
          <p:style>
            <a:lnRef idx="2">
              <a:schemeClr val="accent2"/>
            </a:lnRef>
            <a:fillRef idx="1">
              <a:schemeClr val="lt1"/>
            </a:fillRef>
            <a:effectRef idx="0">
              <a:schemeClr val="accent2"/>
            </a:effectRef>
            <a:fontRef idx="minor">
              <a:schemeClr val="dk1"/>
            </a:fontRef>
          </p:style>
          <p:txBody>
            <a:bodyPr lIns="91422" tIns="45713" rIns="91422" bIns="45713" rtlCol="0" anchor="ctr"/>
            <a:lstStyle/>
            <a:p>
              <a:pPr algn="just"/>
              <a:r>
                <a:rPr lang="en-US" sz="3500" dirty="0">
                  <a:ea typeface="Cambria Math" pitchFamily="18" charset="0"/>
                </a:rPr>
                <a:t>The application was developed using React for the frontend and Node.js for the backend, ensuring a robust architecture. Key features were integrated through an API from </a:t>
              </a:r>
              <a:r>
                <a:rPr lang="en-US" sz="3500" dirty="0" err="1">
                  <a:ea typeface="Cambria Math" pitchFamily="18" charset="0"/>
                </a:rPr>
                <a:t>Anthropic's</a:t>
              </a:r>
              <a:r>
                <a:rPr lang="en-US" sz="3500" dirty="0">
                  <a:ea typeface="Cambria Math" pitchFamily="18" charset="0"/>
                </a:rPr>
                <a:t> Claude AI, enabling advanced functionalities like anomaly detection and predictive analytics. This integration allowed the application to leverage existing AI capabilities, streamlining development and ensuring high performance.</a:t>
              </a:r>
            </a:p>
            <a:p>
              <a:pPr marL="457200" indent="-457200" algn="just">
                <a:buFont typeface="Arial" panose="020B0604020202020204" pitchFamily="34" charset="0"/>
                <a:buChar char="•"/>
              </a:pPr>
              <a:r>
                <a:rPr lang="en-US" sz="3500" dirty="0">
                  <a:ea typeface="Cambria Math" pitchFamily="18" charset="0"/>
                </a:rPr>
                <a:t>Testing</a:t>
              </a:r>
            </a:p>
            <a:p>
              <a:pPr marL="457200" indent="-457200" algn="just">
                <a:buFont typeface="Arial" panose="020B0604020202020204" pitchFamily="34" charset="0"/>
                <a:buChar char="•"/>
              </a:pPr>
              <a:r>
                <a:rPr lang="en-US" sz="3500" dirty="0">
                  <a:ea typeface="Cambria Math" pitchFamily="18" charset="0"/>
                </a:rPr>
                <a:t>A comprehensive testing plan was executed, which included:</a:t>
              </a:r>
            </a:p>
            <a:p>
              <a:pPr marL="457200" indent="-457200" algn="just">
                <a:buFont typeface="Arial" panose="020B0604020202020204" pitchFamily="34" charset="0"/>
                <a:buChar char="•"/>
              </a:pPr>
              <a:r>
                <a:rPr lang="en-US" sz="3500" dirty="0">
                  <a:ea typeface="Cambria Math" pitchFamily="18" charset="0"/>
                </a:rPr>
                <a:t>Unit Testing: Each component was tested individually to ensure functionality.</a:t>
              </a:r>
            </a:p>
            <a:p>
              <a:pPr marL="457200" indent="-457200" algn="just">
                <a:buFont typeface="Arial" panose="020B0604020202020204" pitchFamily="34" charset="0"/>
                <a:buChar char="•"/>
              </a:pPr>
              <a:r>
                <a:rPr lang="en-US" sz="3500" dirty="0">
                  <a:ea typeface="Cambria Math" pitchFamily="18" charset="0"/>
                </a:rPr>
                <a:t>Integration Testing: Components were tested together to verify interactions.</a:t>
              </a:r>
            </a:p>
            <a:p>
              <a:pPr marL="457200" indent="-457200" algn="just">
                <a:buFont typeface="Arial" panose="020B0604020202020204" pitchFamily="34" charset="0"/>
                <a:buChar char="•"/>
              </a:pPr>
              <a:r>
                <a:rPr lang="en-US" sz="3500" dirty="0">
                  <a:ea typeface="Cambria Math" pitchFamily="18" charset="0"/>
                </a:rPr>
                <a:t>System Testing: The entire application was assessed to confirm it met overall requirements.</a:t>
              </a:r>
            </a:p>
            <a:p>
              <a:pPr marL="457200" indent="-457200" algn="just">
                <a:buFont typeface="Arial" panose="020B0604020202020204" pitchFamily="34" charset="0"/>
                <a:buChar char="•"/>
              </a:pPr>
              <a:r>
                <a:rPr lang="en-US" sz="3500" dirty="0">
                  <a:ea typeface="Cambria Math" pitchFamily="18" charset="0"/>
                </a:rPr>
                <a:t>User Acceptance Testing: Feedback was gathered from a select group of users to evaluate usability and functionality.</a:t>
              </a:r>
            </a:p>
            <a:p>
              <a:pPr marL="457200" indent="-457200" algn="just">
                <a:buFont typeface="Arial" panose="020B0604020202020204" pitchFamily="34" charset="0"/>
                <a:buChar char="•"/>
              </a:pPr>
              <a:r>
                <a:rPr lang="en-US" sz="3500" dirty="0">
                  <a:ea typeface="Cambria Math" pitchFamily="18" charset="0"/>
                </a:rPr>
                <a:t>Results                                                                                                                          </a:t>
              </a:r>
            </a:p>
            <a:p>
              <a:pPr algn="just"/>
              <a:r>
                <a:rPr lang="en-US" sz="3500" dirty="0">
                  <a:ea typeface="Cambria Math" pitchFamily="18" charset="0"/>
                </a:rPr>
                <a:t>The testing confirmed that the application functioned as intended, with users expressing high satisfaction regarding its usability and AI-driven insights. The predictive analytics effectively forecasted spending trends, while the anomaly detection feature successfully identified unusual spending patterns, enhancing users' financial management capabilities.</a:t>
              </a:r>
            </a:p>
            <a:p>
              <a:pPr marL="457200" indent="-457200" algn="just">
                <a:buFont typeface="Arial" panose="020B0604020202020204" pitchFamily="34" charset="0"/>
                <a:buChar char="•"/>
              </a:pPr>
              <a:endParaRPr lang="en-US" sz="3500" dirty="0">
                <a:latin typeface="Cambria Math" pitchFamily="18" charset="0"/>
                <a:ea typeface="Cambria Math" pitchFamily="18" charset="0"/>
              </a:endParaRPr>
            </a:p>
          </p:txBody>
        </p:sp>
        <p:sp>
          <p:nvSpPr>
            <p:cNvPr id="21" name="Rounded Rectangle 20"/>
            <p:cNvSpPr/>
            <p:nvPr/>
          </p:nvSpPr>
          <p:spPr>
            <a:xfrm>
              <a:off x="14372563" y="27728259"/>
              <a:ext cx="7487947" cy="1853511"/>
            </a:xfrm>
            <a:prstGeom prst="roundRect">
              <a:avLst/>
            </a:prstGeom>
          </p:spPr>
          <p:style>
            <a:lnRef idx="1">
              <a:schemeClr val="accent2"/>
            </a:lnRef>
            <a:fillRef idx="2">
              <a:schemeClr val="accent2"/>
            </a:fillRef>
            <a:effectRef idx="1">
              <a:schemeClr val="accent2"/>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IMPLEMENTATION AND TESTING</a:t>
              </a:r>
            </a:p>
          </p:txBody>
        </p:sp>
      </p:grpSp>
      <p:grpSp>
        <p:nvGrpSpPr>
          <p:cNvPr id="4" name="Group 3">
            <a:extLst>
              <a:ext uri="{FF2B5EF4-FFF2-40B4-BE49-F238E27FC236}">
                <a16:creationId xmlns:a16="http://schemas.microsoft.com/office/drawing/2014/main" id="{08B2A010-3937-3E3A-1E8C-0B1558BC1752}"/>
              </a:ext>
            </a:extLst>
          </p:cNvPr>
          <p:cNvGrpSpPr/>
          <p:nvPr/>
        </p:nvGrpSpPr>
        <p:grpSpPr>
          <a:xfrm>
            <a:off x="25724913" y="15084804"/>
            <a:ext cx="10820191" cy="8108185"/>
            <a:chOff x="-11022178" y="34026056"/>
            <a:chExt cx="11049000" cy="9439539"/>
          </a:xfrm>
        </p:grpSpPr>
        <p:sp>
          <p:nvSpPr>
            <p:cNvPr id="24" name="Rounded Rectangle 23"/>
            <p:cNvSpPr/>
            <p:nvPr/>
          </p:nvSpPr>
          <p:spPr>
            <a:xfrm>
              <a:off x="-11022178" y="34586138"/>
              <a:ext cx="11049000" cy="8879457"/>
            </a:xfrm>
            <a:prstGeom prst="roundRect">
              <a:avLst/>
            </a:prstGeom>
          </p:spPr>
          <p:style>
            <a:lnRef idx="2">
              <a:schemeClr val="dk1"/>
            </a:lnRef>
            <a:fillRef idx="1">
              <a:schemeClr val="lt1"/>
            </a:fillRef>
            <a:effectRef idx="0">
              <a:schemeClr val="dk1"/>
            </a:effectRef>
            <a:fontRef idx="minor">
              <a:schemeClr val="dk1"/>
            </a:fontRef>
          </p:style>
          <p:txBody>
            <a:bodyPr lIns="91422" tIns="45713" rIns="91422" bIns="45713" rtlCol="0" anchor="ctr"/>
            <a:lstStyle/>
            <a:p>
              <a:pPr algn="just"/>
              <a:r>
                <a:rPr lang="en-US" sz="3600" dirty="0"/>
                <a:t>Managing personal finances is often complex, leading to overspending and financial stress. Existing financial management tools frequently lack advanced features necessary for in-depth financial insights, leaving users without the ability to proactively manage their finances.</a:t>
              </a:r>
              <a:endParaRPr lang="en-GB" sz="3600" dirty="0"/>
            </a:p>
            <a:p>
              <a:pPr algn="just"/>
              <a:endParaRPr lang="en-US" sz="3500" dirty="0">
                <a:latin typeface="Cambria Math" pitchFamily="18" charset="0"/>
                <a:ea typeface="Cambria Math" pitchFamily="18" charset="0"/>
              </a:endParaRPr>
            </a:p>
          </p:txBody>
        </p:sp>
        <p:sp>
          <p:nvSpPr>
            <p:cNvPr id="25" name="Rounded Rectangle 24"/>
            <p:cNvSpPr/>
            <p:nvPr/>
          </p:nvSpPr>
          <p:spPr>
            <a:xfrm>
              <a:off x="-8424068" y="34026056"/>
              <a:ext cx="6409944" cy="1298448"/>
            </a:xfrm>
            <a:prstGeom prst="roundRect">
              <a:avLst/>
            </a:prstGeom>
          </p:spPr>
          <p:style>
            <a:lnRef idx="1">
              <a:schemeClr val="dk1"/>
            </a:lnRef>
            <a:fillRef idx="2">
              <a:schemeClr val="dk1"/>
            </a:fillRef>
            <a:effectRef idx="1">
              <a:schemeClr val="dk1"/>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PROBLEM STATEMENT</a:t>
              </a:r>
            </a:p>
          </p:txBody>
        </p:sp>
      </p:grpSp>
      <p:grpSp>
        <p:nvGrpSpPr>
          <p:cNvPr id="10" name="Group 9">
            <a:extLst>
              <a:ext uri="{FF2B5EF4-FFF2-40B4-BE49-F238E27FC236}">
                <a16:creationId xmlns:a16="http://schemas.microsoft.com/office/drawing/2014/main" id="{FB9BEF84-5B6A-51B1-067F-3A2C901B4CE9}"/>
              </a:ext>
            </a:extLst>
          </p:cNvPr>
          <p:cNvGrpSpPr/>
          <p:nvPr/>
        </p:nvGrpSpPr>
        <p:grpSpPr>
          <a:xfrm>
            <a:off x="12782230" y="4120651"/>
            <a:ext cx="12153325" cy="8971866"/>
            <a:chOff x="11898102" y="5431695"/>
            <a:chExt cx="10896599" cy="7092739"/>
          </a:xfrm>
        </p:grpSpPr>
        <p:sp>
          <p:nvSpPr>
            <p:cNvPr id="26" name="Rounded Rectangle 25"/>
            <p:cNvSpPr/>
            <p:nvPr/>
          </p:nvSpPr>
          <p:spPr>
            <a:xfrm>
              <a:off x="11898102" y="6047434"/>
              <a:ext cx="10896599" cy="6477000"/>
            </a:xfrm>
            <a:prstGeom prst="roundRect">
              <a:avLst/>
            </a:prstGeom>
          </p:spPr>
          <p:style>
            <a:lnRef idx="2">
              <a:schemeClr val="accent4"/>
            </a:lnRef>
            <a:fillRef idx="1">
              <a:schemeClr val="lt1"/>
            </a:fillRef>
            <a:effectRef idx="0">
              <a:schemeClr val="accent4"/>
            </a:effectRef>
            <a:fontRef idx="minor">
              <a:schemeClr val="dk1"/>
            </a:fontRef>
          </p:style>
          <p:txBody>
            <a:bodyPr lIns="91422" tIns="45713" rIns="91422" bIns="45713" rtlCol="0" anchor="ctr"/>
            <a:lstStyle/>
            <a:p>
              <a:pPr algn="just"/>
              <a:r>
                <a:rPr lang="en-US" sz="3500" dirty="0">
                  <a:ea typeface="Cambria Math" pitchFamily="18" charset="0"/>
                </a:rPr>
                <a:t>The Project aims to develop a comprehensive budgeting and expense management application using react this  application will leverage AI to forecast Spending trends  and detect unusual financial patterns providing users with actionable insights to improve their financial health</a:t>
              </a:r>
            </a:p>
            <a:p>
              <a:pPr marL="457200" indent="-457200" algn="just">
                <a:buFont typeface="Arial" panose="020B0604020202020204" pitchFamily="34" charset="0"/>
                <a:buChar char="•"/>
              </a:pPr>
              <a:r>
                <a:rPr lang="en-US" sz="3500" b="1" i="1" dirty="0">
                  <a:ea typeface="Cambria Math" pitchFamily="18" charset="0"/>
                </a:rPr>
                <a:t>User-Friendly Interface:</a:t>
              </a:r>
              <a:r>
                <a:rPr lang="en-US" sz="3500" b="1" dirty="0">
                  <a:ea typeface="Cambria Math" pitchFamily="18" charset="0"/>
                </a:rPr>
                <a:t> </a:t>
              </a:r>
              <a:r>
                <a:rPr lang="en-US" sz="3500" dirty="0">
                  <a:ea typeface="Cambria Math" pitchFamily="18" charset="0"/>
                </a:rPr>
                <a:t>Develop an intuitive web interface for tracking income and expenses</a:t>
              </a:r>
            </a:p>
            <a:p>
              <a:pPr marL="457200" indent="-457200" algn="just">
                <a:buFont typeface="Arial" panose="020B0604020202020204" pitchFamily="34" charset="0"/>
                <a:buChar char="•"/>
              </a:pPr>
              <a:r>
                <a:rPr lang="en-US" sz="3500" b="1" i="1" dirty="0">
                  <a:ea typeface="Cambria Math" pitchFamily="18" charset="0"/>
                </a:rPr>
                <a:t>Predictive Analytics: </a:t>
              </a:r>
              <a:r>
                <a:rPr lang="en-US" sz="3500" dirty="0">
                  <a:ea typeface="Cambria Math" pitchFamily="18" charset="0"/>
                </a:rPr>
                <a:t>Implement features to forecast future spending and identify savings opportunities.</a:t>
              </a:r>
              <a:endParaRPr lang="en-US" sz="3500" b="1" dirty="0">
                <a:ea typeface="Cambria Math" pitchFamily="18" charset="0"/>
              </a:endParaRPr>
            </a:p>
          </p:txBody>
        </p:sp>
        <p:sp>
          <p:nvSpPr>
            <p:cNvPr id="27" name="Rounded Rectangle 26"/>
            <p:cNvSpPr/>
            <p:nvPr/>
          </p:nvSpPr>
          <p:spPr>
            <a:xfrm>
              <a:off x="14294462" y="5431695"/>
              <a:ext cx="6722035" cy="1295400"/>
            </a:xfrm>
            <a:prstGeom prst="roundRect">
              <a:avLst/>
            </a:prstGeom>
          </p:spPr>
          <p:style>
            <a:lnRef idx="1">
              <a:schemeClr val="accent4"/>
            </a:lnRef>
            <a:fillRef idx="2">
              <a:schemeClr val="accent4"/>
            </a:fillRef>
            <a:effectRef idx="1">
              <a:schemeClr val="accent4"/>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AIMS AND OBJECTIVES</a:t>
              </a:r>
            </a:p>
          </p:txBody>
        </p:sp>
      </p:grpSp>
      <p:grpSp>
        <p:nvGrpSpPr>
          <p:cNvPr id="43" name="Group 42">
            <a:extLst>
              <a:ext uri="{FF2B5EF4-FFF2-40B4-BE49-F238E27FC236}">
                <a16:creationId xmlns:a16="http://schemas.microsoft.com/office/drawing/2014/main" id="{0EDBB6D2-B109-6211-AD1F-9970B6B269D3}"/>
              </a:ext>
            </a:extLst>
          </p:cNvPr>
          <p:cNvGrpSpPr/>
          <p:nvPr/>
        </p:nvGrpSpPr>
        <p:grpSpPr>
          <a:xfrm>
            <a:off x="11505150" y="13468068"/>
            <a:ext cx="13882531" cy="14395365"/>
            <a:chOff x="-7553329" y="14426783"/>
            <a:chExt cx="13380253" cy="14560262"/>
          </a:xfrm>
        </p:grpSpPr>
        <p:sp>
          <p:nvSpPr>
            <p:cNvPr id="28" name="Rounded Rectangle 27"/>
            <p:cNvSpPr/>
            <p:nvPr/>
          </p:nvSpPr>
          <p:spPr>
            <a:xfrm>
              <a:off x="-7553329" y="15376818"/>
              <a:ext cx="13380253" cy="13610227"/>
            </a:xfrm>
            <a:prstGeom prst="roundRect">
              <a:avLst/>
            </a:prstGeom>
          </p:spPr>
          <p:style>
            <a:lnRef idx="2">
              <a:schemeClr val="accent5"/>
            </a:lnRef>
            <a:fillRef idx="1">
              <a:schemeClr val="lt1"/>
            </a:fillRef>
            <a:effectRef idx="0">
              <a:schemeClr val="accent5"/>
            </a:effectRef>
            <a:fontRef idx="minor">
              <a:schemeClr val="dk1"/>
            </a:fontRef>
          </p:style>
          <p:txBody>
            <a:bodyPr lIns="91422" tIns="45713" rIns="91422" bIns="45713" rtlCol="0" anchor="ctr"/>
            <a:lstStyle/>
            <a:p>
              <a:pPr marL="457200" indent="-457200" algn="just">
                <a:buFont typeface="Arial" panose="020B0604020202020204" pitchFamily="34" charset="0"/>
                <a:buChar char="•"/>
              </a:pPr>
              <a:endParaRPr lang="en-US" sz="3500" dirty="0">
                <a:latin typeface="Cambria Math" pitchFamily="18" charset="0"/>
                <a:ea typeface="Cambria Math" pitchFamily="18" charset="0"/>
              </a:endParaRPr>
            </a:p>
            <a:p>
              <a:pPr marL="457200" indent="-457200" algn="just">
                <a:buFont typeface="Arial" panose="020B0604020202020204" pitchFamily="34" charset="0"/>
                <a:buChar char="•"/>
              </a:pPr>
              <a:endParaRPr lang="en-US" sz="3500" dirty="0">
                <a:latin typeface="Cambria Math" pitchFamily="18" charset="0"/>
                <a:ea typeface="Cambria Math" pitchFamily="18" charset="0"/>
              </a:endParaRPr>
            </a:p>
            <a:p>
              <a:pPr algn="just"/>
              <a:r>
                <a:rPr lang="en-US" sz="3500" b="1" dirty="0">
                  <a:ea typeface="Cambria Math" pitchFamily="18" charset="0"/>
                </a:rPr>
                <a:t>Software Process Model:</a:t>
              </a:r>
            </a:p>
            <a:p>
              <a:pPr algn="just"/>
              <a:r>
                <a:rPr lang="en-US" sz="3500" dirty="0">
                  <a:ea typeface="Cambria Math" pitchFamily="18" charset="0"/>
                </a:rPr>
                <a:t>The project followed an iterative software process model, allowing for continuous improvement and adaptation based on user feedback. This approach enabled the development team to quickly respond to changing requirements and deliver incremental releases with enhanced functionality.</a:t>
              </a:r>
            </a:p>
            <a:p>
              <a:pPr algn="just"/>
              <a:endParaRPr lang="en-US" sz="3500" dirty="0">
                <a:ea typeface="Cambria Math" pitchFamily="18" charset="0"/>
              </a:endParaRPr>
            </a:p>
            <a:p>
              <a:pPr algn="just"/>
              <a:r>
                <a:rPr lang="en-US" sz="3500" b="1" i="1" dirty="0">
                  <a:ea typeface="Cambria Math" pitchFamily="18" charset="0"/>
                </a:rPr>
                <a:t>Developmental Tools:</a:t>
              </a:r>
            </a:p>
            <a:p>
              <a:pPr algn="just"/>
              <a:r>
                <a:rPr lang="en-US" sz="3500" dirty="0">
                  <a:ea typeface="Cambria Math" pitchFamily="18" charset="0"/>
                </a:rPr>
                <a:t>The project leveraged the following tools for development:</a:t>
              </a:r>
            </a:p>
            <a:p>
              <a:pPr marL="457200" indent="-457200" algn="just">
                <a:buFont typeface="Arial" panose="020B0604020202020204" pitchFamily="34" charset="0"/>
                <a:buChar char="•"/>
              </a:pPr>
              <a:r>
                <a:rPr lang="en-US" sz="3500" b="1" dirty="0">
                  <a:ea typeface="Cambria Math" pitchFamily="18" charset="0"/>
                </a:rPr>
                <a:t>React.js: </a:t>
              </a:r>
              <a:r>
                <a:rPr lang="en-US" sz="3500" dirty="0">
                  <a:ea typeface="Cambria Math" pitchFamily="18" charset="0"/>
                </a:rPr>
                <a:t>A JavaScript library for building user interfaces, used for developing the application's frontend.</a:t>
              </a:r>
            </a:p>
            <a:p>
              <a:pPr marL="457200" indent="-457200" algn="just">
                <a:buFont typeface="Arial" panose="020B0604020202020204" pitchFamily="34" charset="0"/>
                <a:buChar char="•"/>
              </a:pPr>
              <a:r>
                <a:rPr lang="en-US" sz="3500" b="1" dirty="0">
                  <a:ea typeface="Cambria Math" pitchFamily="18" charset="0"/>
                </a:rPr>
                <a:t>Node.js:</a:t>
              </a:r>
              <a:r>
                <a:rPr lang="en-US" sz="3500" dirty="0">
                  <a:ea typeface="Cambria Math" pitchFamily="18" charset="0"/>
                </a:rPr>
                <a:t> A JavaScript runtime environment, used for building the backend server-side functionality.</a:t>
              </a:r>
            </a:p>
            <a:p>
              <a:pPr marL="457200" indent="-457200" algn="just">
                <a:buFont typeface="Arial" panose="020B0604020202020204" pitchFamily="34" charset="0"/>
                <a:buChar char="•"/>
              </a:pPr>
              <a:r>
                <a:rPr lang="en-US" sz="3500" b="1" dirty="0">
                  <a:ea typeface="Cambria Math" pitchFamily="18" charset="0"/>
                </a:rPr>
                <a:t>React Router:</a:t>
              </a:r>
              <a:r>
                <a:rPr lang="en-US" sz="3500" dirty="0">
                  <a:ea typeface="Cambria Math" pitchFamily="18" charset="0"/>
                </a:rPr>
                <a:t> A library for handling client-side routing in React applications.</a:t>
              </a:r>
            </a:p>
            <a:p>
              <a:pPr marL="457200" indent="-457200" algn="just">
                <a:buFont typeface="Arial" panose="020B0604020202020204" pitchFamily="34" charset="0"/>
                <a:buChar char="•"/>
              </a:pPr>
              <a:r>
                <a:rPr lang="en-US" sz="3500" b="1" dirty="0" err="1">
                  <a:ea typeface="Cambria Math" pitchFamily="18" charset="0"/>
                </a:rPr>
                <a:t>Anthropic's</a:t>
              </a:r>
              <a:r>
                <a:rPr lang="en-US" sz="3500" b="1" dirty="0">
                  <a:ea typeface="Cambria Math" pitchFamily="18" charset="0"/>
                </a:rPr>
                <a:t> Claude AI: </a:t>
              </a:r>
              <a:r>
                <a:rPr lang="en-US" sz="3500" dirty="0">
                  <a:ea typeface="Cambria Math" pitchFamily="18" charset="0"/>
                </a:rPr>
                <a:t>An AI model accessed via an API, used for implementing anomaly detection and predictive analytics features.</a:t>
              </a:r>
            </a:p>
            <a:p>
              <a:pPr algn="just"/>
              <a:r>
                <a:rPr lang="en-US" sz="3500" dirty="0">
                  <a:ea typeface="Cambria Math" pitchFamily="18" charset="0"/>
                </a:rPr>
                <a:t>These tools were chosen for their scalability, performance, and ability to integrate with each other, ensuring a seamless development process and a robust final product.                     </a:t>
              </a:r>
              <a:r>
                <a:rPr lang="en-US" sz="3500" dirty="0">
                  <a:latin typeface="Cambria Math" pitchFamily="18" charset="0"/>
                  <a:ea typeface="Cambria Math" pitchFamily="18" charset="0"/>
                </a:rPr>
                <a:t>                                                                                                                                                </a:t>
              </a:r>
            </a:p>
          </p:txBody>
        </p:sp>
        <p:sp>
          <p:nvSpPr>
            <p:cNvPr id="29" name="Rounded Rectangle 28"/>
            <p:cNvSpPr/>
            <p:nvPr/>
          </p:nvSpPr>
          <p:spPr>
            <a:xfrm>
              <a:off x="-4795624" y="14426783"/>
              <a:ext cx="8063670" cy="1598519"/>
            </a:xfrm>
            <a:prstGeom prst="roundRect">
              <a:avLst/>
            </a:prstGeom>
          </p:spPr>
          <p:style>
            <a:lnRef idx="1">
              <a:schemeClr val="accent5"/>
            </a:lnRef>
            <a:fillRef idx="2">
              <a:schemeClr val="accent5"/>
            </a:fillRef>
            <a:effectRef idx="1">
              <a:schemeClr val="accent5"/>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METHODOLOGY AND PROJECT TOOLS</a:t>
              </a:r>
            </a:p>
          </p:txBody>
        </p:sp>
      </p:grpSp>
      <p:grpSp>
        <p:nvGrpSpPr>
          <p:cNvPr id="35" name="Group 34">
            <a:extLst>
              <a:ext uri="{FF2B5EF4-FFF2-40B4-BE49-F238E27FC236}">
                <a16:creationId xmlns:a16="http://schemas.microsoft.com/office/drawing/2014/main" id="{BD519A64-249D-0E45-57BA-97F71CE0F26C}"/>
              </a:ext>
            </a:extLst>
          </p:cNvPr>
          <p:cNvGrpSpPr/>
          <p:nvPr/>
        </p:nvGrpSpPr>
        <p:grpSpPr>
          <a:xfrm>
            <a:off x="4927315" y="-201778"/>
            <a:ext cx="32038140" cy="5530882"/>
            <a:chOff x="-24356163" y="-5793744"/>
            <a:chExt cx="34634734" cy="4709319"/>
          </a:xfrm>
        </p:grpSpPr>
        <p:sp>
          <p:nvSpPr>
            <p:cNvPr id="9" name="TextBox 8"/>
            <p:cNvSpPr txBox="1"/>
            <p:nvPr/>
          </p:nvSpPr>
          <p:spPr>
            <a:xfrm>
              <a:off x="-24356163" y="-5007939"/>
              <a:ext cx="28879800" cy="2650598"/>
            </a:xfrm>
            <a:prstGeom prst="roundRect">
              <a:avLst/>
            </a:prstGeom>
            <a:blipFill dpi="0" rotWithShape="1">
              <a:blip r:embed="rId3">
                <a:alphaModFix amt="41000"/>
              </a:blip>
              <a:srcRect/>
              <a:tile tx="0" ty="0" sx="100000" sy="100000" flip="none" algn="tl"/>
            </a:blipFill>
            <a:ln>
              <a:solidFill>
                <a:srgbClr val="00B050"/>
              </a:solidFill>
            </a:ln>
            <a:effectLst/>
          </p:spPr>
          <p:txBody>
            <a:bodyPr wrap="square" lIns="317593" tIns="158794" rIns="317593" bIns="158794" rtlCol="0">
              <a:spAutoFit/>
            </a:bodyPr>
            <a:lstStyle/>
            <a:p>
              <a:pPr algn="ctr"/>
              <a:r>
                <a:rPr lang="en-US" sz="5400" b="1" dirty="0">
                  <a:solidFill>
                    <a:schemeClr val="accent2">
                      <a:lumMod val="50000"/>
                    </a:schemeClr>
                  </a:solidFill>
                  <a:latin typeface="Cambria Math" pitchFamily="18" charset="0"/>
                  <a:ea typeface="Cambria Math" pitchFamily="18" charset="0"/>
                </a:rPr>
                <a:t>DESIGN AND IMPLEMENTATION OF BUDGETING AND EXPENSE MANAGEMENT WEBAPP</a:t>
              </a:r>
            </a:p>
            <a:p>
              <a:pPr algn="ctr"/>
              <a:r>
                <a:rPr lang="en-US" sz="5400" b="1" dirty="0">
                  <a:solidFill>
                    <a:srgbClr val="002060"/>
                  </a:solidFill>
                  <a:latin typeface="Cambria Math" pitchFamily="18" charset="0"/>
                  <a:ea typeface="Cambria Math" pitchFamily="18" charset="0"/>
                </a:rPr>
                <a:t>Ishmael Matey Azu.</a:t>
              </a:r>
            </a:p>
            <a:p>
              <a:pPr algn="ctr"/>
              <a:r>
                <a:rPr lang="en-US" sz="5400" b="1" dirty="0">
                  <a:solidFill>
                    <a:srgbClr val="00B050"/>
                  </a:solidFill>
                  <a:latin typeface="Cambria Math" pitchFamily="18" charset="0"/>
                  <a:ea typeface="Cambria Math" pitchFamily="18" charset="0"/>
                </a:rPr>
                <a:t>SUPERVISOR : Dr. Rose </a:t>
              </a:r>
              <a:r>
                <a:rPr lang="en-US" sz="5400" b="1" dirty="0" err="1">
                  <a:solidFill>
                    <a:srgbClr val="00B050"/>
                  </a:solidFill>
                  <a:latin typeface="Cambria Math" pitchFamily="18" charset="0"/>
                  <a:ea typeface="Cambria Math" pitchFamily="18" charset="0"/>
                </a:rPr>
                <a:t>Gyening</a:t>
              </a:r>
              <a:r>
                <a:rPr lang="en-US" sz="5400" b="1" dirty="0">
                  <a:solidFill>
                    <a:srgbClr val="00B050"/>
                  </a:solidFill>
                  <a:latin typeface="Cambria Math" pitchFamily="18" charset="0"/>
                  <a:ea typeface="Cambria Math" pitchFamily="18" charset="0"/>
                </a:rPr>
                <a:t>.</a:t>
              </a:r>
            </a:p>
          </p:txBody>
        </p:sp>
        <p:pic>
          <p:nvPicPr>
            <p:cNvPr id="30" name="Picture 29" descr="photo1693287813__1_-removebg-preview.png"/>
            <p:cNvPicPr>
              <a:picLocks noChangeAspect="1"/>
            </p:cNvPicPr>
            <p:nvPr/>
          </p:nvPicPr>
          <p:blipFill>
            <a:blip r:embed="rId4"/>
            <a:stretch>
              <a:fillRect/>
            </a:stretch>
          </p:blipFill>
          <p:spPr>
            <a:xfrm>
              <a:off x="5224526" y="-5793744"/>
              <a:ext cx="5054045" cy="4709319"/>
            </a:xfrm>
            <a:prstGeom prst="rect">
              <a:avLst/>
            </a:prstGeom>
          </p:spPr>
        </p:pic>
      </p:grpSp>
      <p:pic>
        <p:nvPicPr>
          <p:cNvPr id="31" name="Picture 30" descr="photo1693287813-removebg-preview.png"/>
          <p:cNvPicPr>
            <a:picLocks noChangeAspect="1"/>
          </p:cNvPicPr>
          <p:nvPr/>
        </p:nvPicPr>
        <p:blipFill>
          <a:blip r:embed="rId5"/>
          <a:stretch>
            <a:fillRect/>
          </a:stretch>
        </p:blipFill>
        <p:spPr>
          <a:xfrm>
            <a:off x="786218" y="436148"/>
            <a:ext cx="3377204" cy="4480719"/>
          </a:xfrm>
          <a:prstGeom prst="rect">
            <a:avLst/>
          </a:prstGeom>
        </p:spPr>
      </p:pic>
      <p:grpSp>
        <p:nvGrpSpPr>
          <p:cNvPr id="13" name="Group 12">
            <a:extLst>
              <a:ext uri="{FF2B5EF4-FFF2-40B4-BE49-F238E27FC236}">
                <a16:creationId xmlns:a16="http://schemas.microsoft.com/office/drawing/2014/main" id="{FB2376A0-1908-6053-7C3A-C961A026D9F5}"/>
              </a:ext>
            </a:extLst>
          </p:cNvPr>
          <p:cNvGrpSpPr/>
          <p:nvPr/>
        </p:nvGrpSpPr>
        <p:grpSpPr>
          <a:xfrm>
            <a:off x="25166251" y="4104305"/>
            <a:ext cx="10756299" cy="10296956"/>
            <a:chOff x="22656675" y="4785644"/>
            <a:chExt cx="13336344" cy="11322518"/>
          </a:xfrm>
        </p:grpSpPr>
        <p:sp>
          <p:nvSpPr>
            <p:cNvPr id="32" name="Rounded Rectangle 31"/>
            <p:cNvSpPr/>
            <p:nvPr/>
          </p:nvSpPr>
          <p:spPr>
            <a:xfrm>
              <a:off x="22656675" y="5758184"/>
              <a:ext cx="13336344" cy="10349978"/>
            </a:xfrm>
            <a:prstGeom prst="roundRect">
              <a:avLst/>
            </a:prstGeom>
          </p:spPr>
          <p:style>
            <a:lnRef idx="2">
              <a:schemeClr val="accent6"/>
            </a:lnRef>
            <a:fillRef idx="1">
              <a:schemeClr val="lt1"/>
            </a:fillRef>
            <a:effectRef idx="0">
              <a:schemeClr val="accent6"/>
            </a:effectRef>
            <a:fontRef idx="minor">
              <a:schemeClr val="dk1"/>
            </a:fontRef>
          </p:style>
          <p:txBody>
            <a:bodyPr lIns="91422" tIns="45713" rIns="91422" bIns="45713" rtlCol="0" anchor="ctr"/>
            <a:lstStyle/>
            <a:p>
              <a:pPr marL="457200" marR="0" indent="-457200" algn="just">
                <a:lnSpc>
                  <a:spcPct val="107000"/>
                </a:lnSpc>
                <a:spcBef>
                  <a:spcPts val="0"/>
                </a:spcBef>
                <a:spcAft>
                  <a:spcPts val="800"/>
                </a:spcAft>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Functionality: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application successfully integrates advanced features such as predictive analytics and anomaly detection. Users can track their income and expenses in real-time, receive alerts for unusual spending patterns, and benefit from forecasts of future financial trends.</a:t>
              </a:r>
            </a:p>
            <a:p>
              <a:pPr marL="457200" marR="0" indent="-457200" algn="just">
                <a:lnSpc>
                  <a:spcPct val="107000"/>
                </a:lnSpc>
                <a:spcBef>
                  <a:spcPts val="0"/>
                </a:spcBef>
                <a:spcAft>
                  <a:spcPts val="800"/>
                </a:spcAft>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User Interface: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 user-friendly interface was developed, allowing for seamless navigation and interaction. The design focuses on accessibility, ensuring that users of varying financial literacy levels can effectively utilize the application.</a:t>
              </a:r>
            </a:p>
            <a:p>
              <a:pPr marL="457200" marR="0" indent="-457200" algn="just">
                <a:lnSpc>
                  <a:spcPct val="107000"/>
                </a:lnSpc>
                <a:spcBef>
                  <a:spcPts val="0"/>
                </a:spcBef>
                <a:spcAft>
                  <a:spcPts val="800"/>
                </a:spcAft>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Testing Outcomes: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testing plan included unit testing and system integration testing, which confirmed that all components functioned as intended. Feedback from a small user group indicated high satisfaction with the application's usability and the value of its AI-driven insights.</a:t>
              </a:r>
            </a:p>
            <a:p>
              <a:pPr marL="457200" marR="0" indent="-457200" algn="just">
                <a:lnSpc>
                  <a:spcPct val="107000"/>
                </a:lnSpc>
                <a:spcBef>
                  <a:spcPts val="0"/>
                </a:spcBef>
                <a:spcAft>
                  <a:spcPts val="800"/>
                </a:spcAft>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Performance Metrics: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application demonstrated reliable performance in processing data and generating insights, with the AI components effectively identifying spending anomalies and providing accurate predictive analytics.</a:t>
              </a:r>
            </a:p>
            <a:p>
              <a:pPr marL="457200" marR="0" indent="-457200" algn="just">
                <a:lnSpc>
                  <a:spcPct val="107000"/>
                </a:lnSpc>
                <a:spcBef>
                  <a:spcPts val="0"/>
                </a:spcBef>
                <a:spcAft>
                  <a:spcPts val="800"/>
                </a:spcAft>
                <a:buFont typeface="Arial" panose="020B0604020202020204" pitchFamily="34" charset="0"/>
                <a:buChar char="•"/>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User Engagement: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Initial user engagement metrics showed a positive trend, with users actively utilizing the budgeting and tracking features, indicating the application's effectiveness in helping them manage their finances better.</a:t>
              </a:r>
            </a:p>
          </p:txBody>
        </p:sp>
        <p:sp>
          <p:nvSpPr>
            <p:cNvPr id="33" name="Rounded Rectangle 32"/>
            <p:cNvSpPr/>
            <p:nvPr/>
          </p:nvSpPr>
          <p:spPr>
            <a:xfrm>
              <a:off x="25524341" y="4785644"/>
              <a:ext cx="6722035" cy="1295400"/>
            </a:xfrm>
            <a:prstGeom prst="roundRect">
              <a:avLst/>
            </a:prstGeom>
          </p:spPr>
          <p:style>
            <a:lnRef idx="1">
              <a:schemeClr val="accent6"/>
            </a:lnRef>
            <a:fillRef idx="2">
              <a:schemeClr val="accent6"/>
            </a:fillRef>
            <a:effectRef idx="1">
              <a:schemeClr val="accent6"/>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RESULT ANALYSIS</a:t>
              </a:r>
            </a:p>
          </p:txBody>
        </p:sp>
      </p:grpSp>
      <p:grpSp>
        <p:nvGrpSpPr>
          <p:cNvPr id="23" name="Group 22">
            <a:extLst>
              <a:ext uri="{FF2B5EF4-FFF2-40B4-BE49-F238E27FC236}">
                <a16:creationId xmlns:a16="http://schemas.microsoft.com/office/drawing/2014/main" id="{67921174-F9A5-F170-C086-F5BE701E91C7}"/>
              </a:ext>
            </a:extLst>
          </p:cNvPr>
          <p:cNvGrpSpPr/>
          <p:nvPr/>
        </p:nvGrpSpPr>
        <p:grpSpPr>
          <a:xfrm>
            <a:off x="25162917" y="23789258"/>
            <a:ext cx="11569856" cy="18661772"/>
            <a:chOff x="26473148" y="29658957"/>
            <a:chExt cx="6753339" cy="3503045"/>
          </a:xfrm>
        </p:grpSpPr>
        <p:sp>
          <p:nvSpPr>
            <p:cNvPr id="39" name="Rounded Rectangle 27">
              <a:extLst>
                <a:ext uri="{FF2B5EF4-FFF2-40B4-BE49-F238E27FC236}">
                  <a16:creationId xmlns:a16="http://schemas.microsoft.com/office/drawing/2014/main" id="{F8E9F63C-7220-4880-56E8-6688D2FFB084}"/>
                </a:ext>
              </a:extLst>
            </p:cNvPr>
            <p:cNvSpPr/>
            <p:nvPr/>
          </p:nvSpPr>
          <p:spPr>
            <a:xfrm>
              <a:off x="26473148" y="29924856"/>
              <a:ext cx="6753339" cy="3237146"/>
            </a:xfrm>
            <a:prstGeom prst="roundRect">
              <a:avLst/>
            </a:prstGeom>
          </p:spPr>
          <p:style>
            <a:lnRef idx="2">
              <a:schemeClr val="accent5"/>
            </a:lnRef>
            <a:fillRef idx="1">
              <a:schemeClr val="lt1"/>
            </a:fillRef>
            <a:effectRef idx="0">
              <a:schemeClr val="accent5"/>
            </a:effectRef>
            <a:fontRef idx="minor">
              <a:schemeClr val="dk1"/>
            </a:fontRef>
          </p:style>
          <p:txBody>
            <a:bodyPr lIns="91422" tIns="45713" rIns="91422" bIns="45713" rtlCol="0" anchor="ctr"/>
            <a:lstStyle/>
            <a:p>
              <a:pPr algn="just"/>
              <a:r>
                <a:rPr lang="en-US" sz="3200" b="1" dirty="0">
                  <a:ea typeface="Cambria Math" pitchFamily="18" charset="0"/>
                </a:rPr>
                <a:t>Enhanced Financial Management: </a:t>
              </a:r>
              <a:r>
                <a:rPr lang="en-US" sz="3200" dirty="0">
                  <a:ea typeface="Cambria Math" pitchFamily="18" charset="0"/>
                </a:rPr>
                <a:t>The application successfully integrates advanced features such as predictive analytics and anomaly detection, empowering users to take control of their finances. By providing real-time insights and alerts, the application enables users to make informed decisions, ultimately leading to improved financial health.</a:t>
              </a:r>
            </a:p>
            <a:p>
              <a:pPr algn="just"/>
              <a:r>
                <a:rPr lang="en-US" sz="3200" b="1" dirty="0">
                  <a:ea typeface="Cambria Math" pitchFamily="18" charset="0"/>
                </a:rPr>
                <a:t>User Satisfaction: </a:t>
              </a:r>
              <a:r>
                <a:rPr lang="en-US" sz="3200" dirty="0">
                  <a:ea typeface="Cambria Math" pitchFamily="18" charset="0"/>
                </a:rPr>
                <a:t>Feedback from user testing indicated high satisfaction levels with the application's usability and functionality. Users appreciated the intuitive interface and the value of AI-driven insights, which facilitated better tracking of income and expenses.</a:t>
              </a:r>
            </a:p>
            <a:p>
              <a:pPr algn="just"/>
              <a:r>
                <a:rPr lang="en-US" sz="3200" b="1" dirty="0">
                  <a:ea typeface="Cambria Math" pitchFamily="18" charset="0"/>
                </a:rPr>
                <a:t>Robust Performance: </a:t>
              </a:r>
              <a:r>
                <a:rPr lang="en-US" sz="3200" dirty="0">
                  <a:ea typeface="Cambria Math" pitchFamily="18" charset="0"/>
                </a:rPr>
                <a:t>The application demonstrated reliable performance throughout testing, effectively processing data and generating accurate predictions. The integration of </a:t>
              </a:r>
              <a:r>
                <a:rPr lang="en-US" sz="3200" dirty="0" err="1">
                  <a:ea typeface="Cambria Math" pitchFamily="18" charset="0"/>
                </a:rPr>
                <a:t>Anthropic's</a:t>
              </a:r>
              <a:r>
                <a:rPr lang="en-US" sz="3200" dirty="0">
                  <a:ea typeface="Cambria Math" pitchFamily="18" charset="0"/>
                </a:rPr>
                <a:t> Claude AI via API ensured that the predictive analytics and anomaly detection features were both effective and up-to-date.</a:t>
              </a:r>
            </a:p>
            <a:p>
              <a:pPr algn="just"/>
              <a:r>
                <a:rPr lang="en-US" sz="3200" b="1" dirty="0">
                  <a:ea typeface="Cambria Math" pitchFamily="18" charset="0"/>
                </a:rPr>
                <a:t>Scalability and Future Development: </a:t>
              </a:r>
              <a:r>
                <a:rPr lang="en-US" sz="3200" dirty="0">
                  <a:ea typeface="Cambria Math" pitchFamily="18" charset="0"/>
                </a:rPr>
                <a:t>The modular architecture of the application allows for future enhancements and scalability. This flexibility ensures that the application can adapt to evolving user needs and incorporate additional features as required.</a:t>
              </a:r>
            </a:p>
            <a:p>
              <a:pPr algn="just"/>
              <a:r>
                <a:rPr lang="en-US" sz="3200" b="1" dirty="0">
                  <a:ea typeface="Cambria Math" pitchFamily="18" charset="0"/>
                </a:rPr>
                <a:t>Challenges and Limitations: </a:t>
              </a:r>
              <a:r>
                <a:rPr lang="en-US" sz="3200" dirty="0">
                  <a:ea typeface="Cambria Math" pitchFamily="18" charset="0"/>
                </a:rPr>
                <a:t>The project faced challenges related to data quality and the need for continuous updates to the AI models. Ensuring high-quality input data is crucial for the accuracy of predictive analytics, and ongoing improvements will be necessary to maintain the application's relevance.</a:t>
              </a:r>
            </a:p>
            <a:p>
              <a:pPr algn="just"/>
              <a:r>
                <a:rPr lang="en-US" sz="3200" b="1" dirty="0">
                  <a:ea typeface="Cambria Math" pitchFamily="18" charset="0"/>
                </a:rPr>
                <a:t>Recommendations for Future Work: </a:t>
              </a:r>
              <a:r>
                <a:rPr lang="en-US" sz="3200" dirty="0">
                  <a:ea typeface="Cambria Math" pitchFamily="18" charset="0"/>
                </a:rPr>
                <a:t>Future iterations of the application could explore the development of a mobile version to reach a broader audience. Additionally, incorporating user feedback mechanisms could further enhance the application's capabilities and user experience.</a:t>
              </a:r>
            </a:p>
          </p:txBody>
        </p:sp>
        <p:sp>
          <p:nvSpPr>
            <p:cNvPr id="40" name="Rounded Rectangle 28">
              <a:extLst>
                <a:ext uri="{FF2B5EF4-FFF2-40B4-BE49-F238E27FC236}">
                  <a16:creationId xmlns:a16="http://schemas.microsoft.com/office/drawing/2014/main" id="{F1198D19-D3B9-BC7D-2943-F153D877FB19}"/>
                </a:ext>
              </a:extLst>
            </p:cNvPr>
            <p:cNvSpPr/>
            <p:nvPr/>
          </p:nvSpPr>
          <p:spPr>
            <a:xfrm>
              <a:off x="27265942" y="29658957"/>
              <a:ext cx="5135265" cy="348580"/>
            </a:xfrm>
            <a:prstGeom prst="roundRect">
              <a:avLst/>
            </a:prstGeom>
          </p:spPr>
          <p:style>
            <a:lnRef idx="1">
              <a:schemeClr val="accent5"/>
            </a:lnRef>
            <a:fillRef idx="2">
              <a:schemeClr val="accent5"/>
            </a:fillRef>
            <a:effectRef idx="1">
              <a:schemeClr val="accent5"/>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CONCLUSION</a:t>
              </a:r>
            </a:p>
          </p:txBody>
        </p:sp>
      </p:grpSp>
      <p:grpSp>
        <p:nvGrpSpPr>
          <p:cNvPr id="67" name="Group 66">
            <a:extLst>
              <a:ext uri="{FF2B5EF4-FFF2-40B4-BE49-F238E27FC236}">
                <a16:creationId xmlns:a16="http://schemas.microsoft.com/office/drawing/2014/main" id="{F2AB2057-127A-96E5-0A57-0C4936C08CC4}"/>
              </a:ext>
            </a:extLst>
          </p:cNvPr>
          <p:cNvGrpSpPr/>
          <p:nvPr/>
        </p:nvGrpSpPr>
        <p:grpSpPr>
          <a:xfrm>
            <a:off x="14438473" y="28062217"/>
            <a:ext cx="10502595" cy="12591527"/>
            <a:chOff x="25878418" y="16821704"/>
            <a:chExt cx="11017165" cy="12342342"/>
          </a:xfrm>
        </p:grpSpPr>
        <p:grpSp>
          <p:nvGrpSpPr>
            <p:cNvPr id="15" name="Group 14">
              <a:extLst>
                <a:ext uri="{FF2B5EF4-FFF2-40B4-BE49-F238E27FC236}">
                  <a16:creationId xmlns:a16="http://schemas.microsoft.com/office/drawing/2014/main" id="{7DF322A1-0B9E-3CB6-9ABA-F9810E392497}"/>
                </a:ext>
              </a:extLst>
            </p:cNvPr>
            <p:cNvGrpSpPr/>
            <p:nvPr/>
          </p:nvGrpSpPr>
          <p:grpSpPr>
            <a:xfrm>
              <a:off x="25878418" y="16821704"/>
              <a:ext cx="11017165" cy="12342342"/>
              <a:chOff x="24035176" y="20806361"/>
              <a:chExt cx="13036744" cy="12342342"/>
            </a:xfrm>
          </p:grpSpPr>
          <p:sp>
            <p:nvSpPr>
              <p:cNvPr id="6" name="Rounded Rectangle 27">
                <a:extLst>
                  <a:ext uri="{FF2B5EF4-FFF2-40B4-BE49-F238E27FC236}">
                    <a16:creationId xmlns:a16="http://schemas.microsoft.com/office/drawing/2014/main" id="{7D4CDA07-C23E-895C-805D-49207DA70EA2}"/>
                  </a:ext>
                </a:extLst>
              </p:cNvPr>
              <p:cNvSpPr/>
              <p:nvPr/>
            </p:nvSpPr>
            <p:spPr>
              <a:xfrm>
                <a:off x="24035176" y="21867129"/>
                <a:ext cx="13036744" cy="11281574"/>
              </a:xfrm>
              <a:prstGeom prst="roundRect">
                <a:avLst/>
              </a:prstGeom>
            </p:spPr>
            <p:style>
              <a:lnRef idx="2">
                <a:schemeClr val="dk1"/>
              </a:lnRef>
              <a:fillRef idx="1">
                <a:schemeClr val="lt1"/>
              </a:fillRef>
              <a:effectRef idx="0">
                <a:schemeClr val="dk1"/>
              </a:effectRef>
              <a:fontRef idx="minor">
                <a:schemeClr val="dk1"/>
              </a:fontRef>
            </p:style>
            <p:txBody>
              <a:bodyPr lIns="91422" tIns="45713" rIns="91422" bIns="45713" rtlCol="0" anchor="ctr"/>
              <a:lstStyle/>
              <a:p>
                <a:pPr algn="just"/>
                <a:endParaRPr lang="en-US" sz="3500" dirty="0">
                  <a:latin typeface="Cambria Math" pitchFamily="18" charset="0"/>
                  <a:ea typeface="Cambria Math" pitchFamily="18" charset="0"/>
                </a:endParaRPr>
              </a:p>
            </p:txBody>
          </p:sp>
          <p:sp>
            <p:nvSpPr>
              <p:cNvPr id="7" name="Rounded Rectangle 28">
                <a:extLst>
                  <a:ext uri="{FF2B5EF4-FFF2-40B4-BE49-F238E27FC236}">
                    <a16:creationId xmlns:a16="http://schemas.microsoft.com/office/drawing/2014/main" id="{A08FA633-2650-062D-12C4-F79A63B73657}"/>
                  </a:ext>
                </a:extLst>
              </p:cNvPr>
              <p:cNvSpPr/>
              <p:nvPr/>
            </p:nvSpPr>
            <p:spPr>
              <a:xfrm>
                <a:off x="27231129" y="20806361"/>
                <a:ext cx="6722035" cy="1295400"/>
              </a:xfrm>
              <a:prstGeom prst="roundRect">
                <a:avLst/>
              </a:prstGeom>
            </p:spPr>
            <p:style>
              <a:lnRef idx="1">
                <a:schemeClr val="dk1"/>
              </a:lnRef>
              <a:fillRef idx="2">
                <a:schemeClr val="dk1"/>
              </a:fillRef>
              <a:effectRef idx="1">
                <a:schemeClr val="dk1"/>
              </a:effectRef>
              <a:fontRef idx="minor">
                <a:schemeClr val="dk1"/>
              </a:fontRef>
            </p:style>
            <p:txBody>
              <a:bodyPr lIns="91422" tIns="45713" rIns="91422" bIns="45713" rtlCol="0" anchor="ctr"/>
              <a:lstStyle/>
              <a:p>
                <a:pPr algn="ctr"/>
                <a:r>
                  <a:rPr lang="en-US" sz="4000" dirty="0">
                    <a:latin typeface="Cambria Math" pitchFamily="18" charset="0"/>
                    <a:ea typeface="Cambria Math" pitchFamily="18" charset="0"/>
                  </a:rPr>
                  <a:t>USER INTERFACE</a:t>
                </a:r>
              </a:p>
            </p:txBody>
          </p:sp>
        </p:grpSp>
        <p:pic>
          <p:nvPicPr>
            <p:cNvPr id="55" name="Picture 54">
              <a:extLst>
                <a:ext uri="{FF2B5EF4-FFF2-40B4-BE49-F238E27FC236}">
                  <a16:creationId xmlns:a16="http://schemas.microsoft.com/office/drawing/2014/main" id="{2A13AE5F-9237-55A6-9C2C-6FB117B889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36600" y="18896212"/>
              <a:ext cx="2963679" cy="4008097"/>
            </a:xfrm>
            <a:prstGeom prst="rect">
              <a:avLst/>
            </a:prstGeom>
          </p:spPr>
        </p:pic>
        <p:pic>
          <p:nvPicPr>
            <p:cNvPr id="57" name="Picture 56">
              <a:extLst>
                <a:ext uri="{FF2B5EF4-FFF2-40B4-BE49-F238E27FC236}">
                  <a16:creationId xmlns:a16="http://schemas.microsoft.com/office/drawing/2014/main" id="{4B4EE810-466A-7B0F-214F-B4039AF89D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52967" y="18806820"/>
              <a:ext cx="3996844" cy="4178598"/>
            </a:xfrm>
            <a:prstGeom prst="rect">
              <a:avLst/>
            </a:prstGeom>
          </p:spPr>
        </p:pic>
        <p:pic>
          <p:nvPicPr>
            <p:cNvPr id="59" name="Picture 58">
              <a:extLst>
                <a:ext uri="{FF2B5EF4-FFF2-40B4-BE49-F238E27FC236}">
                  <a16:creationId xmlns:a16="http://schemas.microsoft.com/office/drawing/2014/main" id="{852A1ACC-E8D9-C0C2-AB0C-AB6138E472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800908" y="18896212"/>
              <a:ext cx="2807774" cy="5712075"/>
            </a:xfrm>
            <a:prstGeom prst="rect">
              <a:avLst/>
            </a:prstGeom>
          </p:spPr>
        </p:pic>
        <p:pic>
          <p:nvPicPr>
            <p:cNvPr id="61" name="Picture 60">
              <a:extLst>
                <a:ext uri="{FF2B5EF4-FFF2-40B4-BE49-F238E27FC236}">
                  <a16:creationId xmlns:a16="http://schemas.microsoft.com/office/drawing/2014/main" id="{DF065F46-5207-1757-8EA8-48855A3BD1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111136" y="23237838"/>
              <a:ext cx="4475722" cy="4008097"/>
            </a:xfrm>
            <a:prstGeom prst="rect">
              <a:avLst/>
            </a:prstGeom>
          </p:spPr>
        </p:pic>
        <p:pic>
          <p:nvPicPr>
            <p:cNvPr id="63" name="Picture 62">
              <a:extLst>
                <a:ext uri="{FF2B5EF4-FFF2-40B4-BE49-F238E27FC236}">
                  <a16:creationId xmlns:a16="http://schemas.microsoft.com/office/drawing/2014/main" id="{C7A7AFCF-18D1-85DC-64B8-320A107D899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914116" y="24720489"/>
              <a:ext cx="5773584" cy="3643485"/>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1119</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Source Sans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ELLA</dc:creator>
  <cp:lastModifiedBy>Ishmael Azu</cp:lastModifiedBy>
  <cp:revision>227</cp:revision>
  <dcterms:created xsi:type="dcterms:W3CDTF">2023-08-26T23:51:10Z</dcterms:created>
  <dcterms:modified xsi:type="dcterms:W3CDTF">2024-08-28T15:26:06Z</dcterms:modified>
</cp:coreProperties>
</file>