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56" r:id="rId2"/>
    <p:sldId id="257" r:id="rId3"/>
    <p:sldId id="258" r:id="rId4"/>
    <p:sldId id="260" r:id="rId5"/>
    <p:sldId id="265" r:id="rId6"/>
  </p:sldIdLst>
  <p:sldSz cx="9144000" cy="5143500" type="screen16x9"/>
  <p:notesSz cx="6858000" cy="9144000"/>
  <p:embeddedFontLst>
    <p:embeddedFont>
      <p:font typeface="Advent Pro Light" panose="020B0604020202020204" charset="0"/>
      <p:regular r:id="rId8"/>
      <p:bold r:id="rId9"/>
    </p:embeddedFont>
    <p:embeddedFont>
      <p:font typeface="Anton" panose="020B0604020202020204" charset="0"/>
      <p:regular r:id="rId10"/>
    </p:embeddedFont>
    <p:embeddedFont>
      <p:font typeface="Fira Sans Condensed Light" panose="020B0604020202020204" charset="0"/>
      <p:regular r:id="rId11"/>
      <p:bold r:id="rId12"/>
      <p:italic r:id="rId13"/>
      <p:boldItalic r:id="rId14"/>
    </p:embeddedFont>
    <p:embeddedFont>
      <p:font typeface="Rajdhani"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3885B1-00E5-4AE3-868D-509DB3BEE566}">
  <a:tblStyle styleId="{CB3885B1-00E5-4AE3-868D-509DB3BEE5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solidFill>
                  <a:srgbClr val="F3F3F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7" r:id="rId4"/>
    <p:sldLayoutId id="2147483659" r:id="rId5"/>
    <p:sldLayoutId id="2147483660"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642028" y="263175"/>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Rajdhani"/>
                <a:ea typeface="Rajdhani"/>
                <a:cs typeface="Rajdhani"/>
                <a:sym typeface="Rajdhani"/>
              </a:rPr>
              <a:t>Interactive API based on Guise.</a:t>
            </a:r>
            <a:endParaRPr sz="4800" dirty="0">
              <a:latin typeface="Rajdhani"/>
              <a:ea typeface="Rajdhani"/>
              <a:cs typeface="Rajdhani"/>
              <a:sym typeface="Rajdhani"/>
            </a:endParaRPr>
          </a:p>
        </p:txBody>
      </p:sp>
      <p:sp>
        <p:nvSpPr>
          <p:cNvPr id="103" name="Google Shape;103;p24"/>
          <p:cNvSpPr txBox="1">
            <a:spLocks noGrp="1"/>
          </p:cNvSpPr>
          <p:nvPr>
            <p:ph type="subTitle" idx="1"/>
          </p:nvPr>
        </p:nvSpPr>
        <p:spPr>
          <a:xfrm>
            <a:off x="762530" y="2853675"/>
            <a:ext cx="3384900" cy="434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 dirty="0">
                <a:latin typeface="Fira Sans Condensed Light"/>
                <a:ea typeface="Fira Sans Condensed Light"/>
                <a:cs typeface="Fira Sans Condensed Light"/>
                <a:sym typeface="Fira Sans Condensed Light"/>
              </a:rPr>
              <a:t>Domain : Computer Vision , API , Web                                  Development , NLP .</a:t>
            </a:r>
            <a:endParaRPr dirty="0">
              <a:latin typeface="Fira Sans Condensed Light"/>
              <a:ea typeface="Fira Sans Condensed Light"/>
              <a:cs typeface="Fira Sans Condensed Light"/>
              <a:sym typeface="Fira Sans Condensed Light"/>
            </a:endParaRPr>
          </a:p>
        </p:txBody>
      </p:sp>
      <p:pic>
        <p:nvPicPr>
          <p:cNvPr id="104" name="Google Shape;104;p24"/>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
        <p:nvSpPr>
          <p:cNvPr id="2" name="TextBox 1">
            <a:extLst>
              <a:ext uri="{FF2B5EF4-FFF2-40B4-BE49-F238E27FC236}">
                <a16:creationId xmlns:a16="http://schemas.microsoft.com/office/drawing/2014/main" id="{4E2E1DB7-5EE5-49AE-9293-04EBF7ED3558}"/>
              </a:ext>
            </a:extLst>
          </p:cNvPr>
          <p:cNvSpPr txBox="1"/>
          <p:nvPr/>
        </p:nvSpPr>
        <p:spPr>
          <a:xfrm>
            <a:off x="762530" y="3636940"/>
            <a:ext cx="4404000" cy="707886"/>
          </a:xfrm>
          <a:prstGeom prst="rect">
            <a:avLst/>
          </a:prstGeom>
          <a:noFill/>
        </p:spPr>
        <p:txBody>
          <a:bodyPr wrap="square" rtlCol="0">
            <a:spAutoFit/>
          </a:bodyPr>
          <a:lstStyle/>
          <a:p>
            <a:r>
              <a:rPr lang="en-US" sz="2000" dirty="0">
                <a:solidFill>
                  <a:schemeClr val="tx2"/>
                </a:solidFill>
              </a:rPr>
              <a:t>M.Nisha [ 211417104167 ]</a:t>
            </a:r>
          </a:p>
          <a:p>
            <a:r>
              <a:rPr lang="en-US" sz="2000" dirty="0">
                <a:solidFill>
                  <a:schemeClr val="tx2"/>
                </a:solidFill>
              </a:rPr>
              <a:t>M.Priyadharshini [ 211417104203 ]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986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sz="3000" dirty="0">
              <a:solidFill>
                <a:srgbClr val="F3F3F3"/>
              </a:solidFill>
            </a:endParaRPr>
          </a:p>
        </p:txBody>
      </p:sp>
      <p:sp>
        <p:nvSpPr>
          <p:cNvPr id="110" name="Google Shape;110;p25"/>
          <p:cNvSpPr txBox="1">
            <a:spLocks noGrp="1"/>
          </p:cNvSpPr>
          <p:nvPr>
            <p:ph type="body" idx="1"/>
          </p:nvPr>
        </p:nvSpPr>
        <p:spPr>
          <a:xfrm>
            <a:off x="720000" y="671375"/>
            <a:ext cx="7704000" cy="3606000"/>
          </a:xfrm>
          <a:prstGeom prst="rect">
            <a:avLst/>
          </a:prstGeom>
          <a:solidFill>
            <a:srgbClr val="0C343D">
              <a:alpha val="56699"/>
            </a:srgbClr>
          </a:solidFill>
        </p:spPr>
        <p:txBody>
          <a:bodyPr spcFirstLastPara="1" wrap="square" lIns="234000" tIns="234000" rIns="234000" bIns="91425" anchor="t" anchorCtr="0">
            <a:noAutofit/>
          </a:bodyPr>
          <a:lstStyle/>
          <a:p>
            <a:pPr marL="0" lvl="0" indent="0" algn="l" rtl="0">
              <a:spcBef>
                <a:spcPts val="1600"/>
              </a:spcBef>
              <a:spcAft>
                <a:spcPts val="1600"/>
              </a:spcAft>
              <a:buNone/>
            </a:pPr>
            <a:r>
              <a:rPr lang="en-US" sz="1600" dirty="0">
                <a:effectLst/>
                <a:latin typeface="Times New Roman" panose="02020603050405020304" pitchFamily="18" charset="0"/>
                <a:ea typeface="Times New Roman" panose="02020603050405020304" pitchFamily="18" charset="0"/>
              </a:rPr>
              <a:t>Human emotion recognition plays an important role in the interpersonal relationship. The automatic recognition of emotions has been an active research topic from early eras. Therefore, there are several advances made in this field. </a:t>
            </a:r>
          </a:p>
          <a:p>
            <a:pPr marL="0" lvl="0" indent="0" algn="l" rtl="0">
              <a:spcBef>
                <a:spcPts val="1600"/>
              </a:spcBef>
              <a:spcAft>
                <a:spcPts val="1600"/>
              </a:spcAft>
              <a:buNone/>
            </a:pPr>
            <a:r>
              <a:rPr lang="en-US" sz="1600" dirty="0">
                <a:effectLst/>
                <a:latin typeface="Times New Roman" panose="02020603050405020304" pitchFamily="18" charset="0"/>
                <a:ea typeface="Times New Roman" panose="02020603050405020304" pitchFamily="18" charset="0"/>
              </a:rPr>
              <a:t>Emotions are reflected from speech, hand and gestures of the body and through facial expressions. Hence extracting and understanding of emotion has a high importance of the interaction between human and machine communication . In this project we develop an emotion detecting model using deep-learning and neural networks, with the help of Flask the model will be made available for other developers in the form of an API.</a:t>
            </a:r>
          </a:p>
          <a:p>
            <a:pPr marL="0" lvl="0" indent="0" algn="l" rtl="0">
              <a:spcBef>
                <a:spcPts val="1600"/>
              </a:spcBef>
              <a:spcAft>
                <a:spcPts val="1600"/>
              </a:spcAft>
              <a:buNone/>
            </a:pPr>
            <a:r>
              <a:rPr lang="en-US" sz="1600" dirty="0">
                <a:effectLst/>
                <a:latin typeface="Times New Roman" panose="02020603050405020304" pitchFamily="18" charset="0"/>
                <a:ea typeface="Times New Roman" panose="02020603050405020304" pitchFamily="18" charset="0"/>
              </a:rPr>
              <a:t> In addition to this an emotion based voice controlled personnel assistant is built with the help of self developed API</a:t>
            </a:r>
            <a:r>
              <a:rPr lang="en-US" sz="1200" dirty="0">
                <a:effectLst/>
                <a:latin typeface="Times New Roman" panose="02020603050405020304" pitchFamily="18" charset="0"/>
                <a:ea typeface="Times New Roman" panose="02020603050405020304" pitchFamily="18" charset="0"/>
              </a:rPr>
              <a:t>.</a:t>
            </a:r>
            <a:endParaRPr sz="12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Deep Learning</a:t>
            </a:r>
            <a:endParaRPr dirty="0"/>
          </a:p>
        </p:txBody>
      </p:sp>
      <p:sp>
        <p:nvSpPr>
          <p:cNvPr id="116" name="Google Shape;116;p26"/>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Emotion Detection</a:t>
            </a:r>
            <a:endParaRPr dirty="0"/>
          </a:p>
        </p:txBody>
      </p:sp>
      <p:sp>
        <p:nvSpPr>
          <p:cNvPr id="117" name="Google Shape;117;p26"/>
          <p:cNvSpPr txBox="1">
            <a:spLocks noGrp="1"/>
          </p:cNvSpPr>
          <p:nvPr>
            <p:ph type="title" idx="2"/>
          </p:nvPr>
        </p:nvSpPr>
        <p:spPr>
          <a:xfrm>
            <a:off x="4845487" y="1455263"/>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NLP</a:t>
            </a:r>
            <a:endParaRPr dirty="0"/>
          </a:p>
        </p:txBody>
      </p:sp>
      <p:sp>
        <p:nvSpPr>
          <p:cNvPr id="118" name="Google Shape;118;p26"/>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Speech Recognition </a:t>
            </a:r>
          </a:p>
        </p:txBody>
      </p:sp>
      <p:sp>
        <p:nvSpPr>
          <p:cNvPr id="119" name="Google Shape;119;p26"/>
          <p:cNvSpPr txBox="1">
            <a:spLocks noGrp="1"/>
          </p:cNvSpPr>
          <p:nvPr>
            <p:ph type="title" idx="4"/>
          </p:nvPr>
        </p:nvSpPr>
        <p:spPr>
          <a:xfrm>
            <a:off x="2768313" y="28774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Flask</a:t>
            </a:r>
            <a:endParaRPr dirty="0"/>
          </a:p>
        </p:txBody>
      </p:sp>
      <p:sp>
        <p:nvSpPr>
          <p:cNvPr id="120" name="Google Shape;120;p26"/>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API [Application Programming Interface]</a:t>
            </a:r>
            <a:endParaRPr dirty="0"/>
          </a:p>
        </p:txBody>
      </p:sp>
      <p:sp>
        <p:nvSpPr>
          <p:cNvPr id="121" name="Google Shape;121;p26"/>
          <p:cNvSpPr txBox="1">
            <a:spLocks noGrp="1"/>
          </p:cNvSpPr>
          <p:nvPr>
            <p:ph type="title" idx="6"/>
          </p:nvPr>
        </p:nvSpPr>
        <p:spPr>
          <a:xfrm>
            <a:off x="6056551" y="31052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Python</a:t>
            </a:r>
            <a:endParaRPr dirty="0"/>
          </a:p>
        </p:txBody>
      </p:sp>
      <p:sp>
        <p:nvSpPr>
          <p:cNvPr id="123" name="Google Shape;123;p26"/>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5" name="Google Shape;125;p26"/>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p:nvPr/>
        </p:nvCxnSpPr>
        <p:spPr>
          <a:xfrm>
            <a:off x="2635538"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5980275"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rgbClr val="F3F3F3"/>
            </a:solidFill>
            <a:prstDash val="solid"/>
            <a:round/>
            <a:headEnd type="oval" w="med" len="med"/>
            <a:tailEnd type="oval" w="med" len="med"/>
          </a:ln>
        </p:spPr>
      </p:cxnSp>
      <p:sp>
        <p:nvSpPr>
          <p:cNvPr id="2" name="TextBox 1">
            <a:extLst>
              <a:ext uri="{FF2B5EF4-FFF2-40B4-BE49-F238E27FC236}">
                <a16:creationId xmlns:a16="http://schemas.microsoft.com/office/drawing/2014/main" id="{2AA443E0-4EC4-4D78-B44B-6940F02150EF}"/>
              </a:ext>
            </a:extLst>
          </p:cNvPr>
          <p:cNvSpPr txBox="1"/>
          <p:nvPr/>
        </p:nvSpPr>
        <p:spPr>
          <a:xfrm>
            <a:off x="2353338" y="242597"/>
            <a:ext cx="5209954" cy="646331"/>
          </a:xfrm>
          <a:prstGeom prst="rect">
            <a:avLst/>
          </a:prstGeom>
          <a:noFill/>
        </p:spPr>
        <p:txBody>
          <a:bodyPr wrap="square" rtlCol="0">
            <a:spAutoFit/>
          </a:bodyPr>
          <a:lstStyle/>
          <a:p>
            <a:r>
              <a:rPr lang="en-US" sz="3600" b="1" dirty="0">
                <a:solidFill>
                  <a:schemeClr val="tx2"/>
                </a:solidFill>
                <a:latin typeface="Rajdhani" panose="020B0604020202020204" charset="0"/>
                <a:cs typeface="Rajdhani" panose="020B0604020202020204" charset="0"/>
              </a:rPr>
              <a:t>TECHNOLOGY STACK</a:t>
            </a:r>
            <a:endParaRPr lang="en-IN" sz="3600" b="1" dirty="0">
              <a:solidFill>
                <a:schemeClr val="tx2"/>
              </a:solidFill>
              <a:latin typeface="Rajdhani" panose="020B0604020202020204" charset="0"/>
              <a:cs typeface="Rajdhani"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1365166" y="1387873"/>
            <a:ext cx="2759700" cy="172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Modules / Functionality </a:t>
            </a:r>
            <a:endParaRPr sz="3600" dirty="0"/>
          </a:p>
        </p:txBody>
      </p:sp>
      <p:cxnSp>
        <p:nvCxnSpPr>
          <p:cNvPr id="143" name="Google Shape;143;p28"/>
          <p:cNvCxnSpPr>
            <a:cxnSpLocks/>
          </p:cNvCxnSpPr>
          <p:nvPr/>
        </p:nvCxnSpPr>
        <p:spPr>
          <a:xfrm>
            <a:off x="6151750" y="630600"/>
            <a:ext cx="0" cy="3154591"/>
          </a:xfrm>
          <a:prstGeom prst="straightConnector1">
            <a:avLst/>
          </a:prstGeom>
          <a:noFill/>
          <a:ln w="19050" cap="flat" cmpd="sng">
            <a:solidFill>
              <a:srgbClr val="F3F3F3"/>
            </a:solidFill>
            <a:prstDash val="solid"/>
            <a:round/>
            <a:headEnd type="oval" w="med" len="med"/>
            <a:tailEnd type="oval" w="med" len="med"/>
          </a:ln>
        </p:spPr>
      </p:cxnSp>
      <p:sp>
        <p:nvSpPr>
          <p:cNvPr id="145" name="Google Shape;145;p28"/>
          <p:cNvSpPr txBox="1"/>
          <p:nvPr/>
        </p:nvSpPr>
        <p:spPr>
          <a:xfrm>
            <a:off x="6256024" y="1147850"/>
            <a:ext cx="2567675"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rgbClr val="F3F3F3"/>
                </a:solidFill>
                <a:latin typeface="Rajdhani"/>
                <a:ea typeface="Rajdhani"/>
                <a:cs typeface="Rajdhani"/>
                <a:sym typeface="Rajdhani"/>
              </a:rPr>
              <a:t>Collection of Data</a:t>
            </a:r>
            <a:endParaRPr sz="2400" b="1" dirty="0">
              <a:solidFill>
                <a:srgbClr val="F3F3F3"/>
              </a:solidFill>
              <a:latin typeface="Rajdhani"/>
              <a:ea typeface="Rajdhani"/>
              <a:cs typeface="Rajdhani"/>
              <a:sym typeface="Rajdhani"/>
            </a:endParaRPr>
          </a:p>
        </p:txBody>
      </p:sp>
      <p:sp>
        <p:nvSpPr>
          <p:cNvPr id="146" name="Google Shape;146;p28"/>
          <p:cNvSpPr txBox="1"/>
          <p:nvPr/>
        </p:nvSpPr>
        <p:spPr>
          <a:xfrm>
            <a:off x="6256024" y="1888950"/>
            <a:ext cx="2618601"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3F3F3"/>
                </a:solidFill>
                <a:latin typeface="Rajdhani" panose="020B0604020202020204" charset="0"/>
                <a:ea typeface="Fira Sans Condensed Light"/>
                <a:cs typeface="Rajdhani" panose="020B0604020202020204" charset="0"/>
                <a:sym typeface="Fira Sans Condensed Light"/>
              </a:rPr>
              <a:t>Training the model</a:t>
            </a:r>
            <a:endParaRPr sz="2400" b="1" dirty="0">
              <a:solidFill>
                <a:srgbClr val="F3F3F3"/>
              </a:solidFill>
              <a:latin typeface="Rajdhani" panose="020B0604020202020204" charset="0"/>
              <a:ea typeface="Fira Sans Condensed Light"/>
              <a:cs typeface="Rajdhani" panose="020B0604020202020204" charset="0"/>
              <a:sym typeface="Fira Sans Condensed Light"/>
            </a:endParaRPr>
          </a:p>
        </p:txBody>
      </p:sp>
      <p:sp>
        <p:nvSpPr>
          <p:cNvPr id="147" name="Google Shape;147;p28"/>
          <p:cNvSpPr txBox="1"/>
          <p:nvPr/>
        </p:nvSpPr>
        <p:spPr>
          <a:xfrm>
            <a:off x="3983775" y="26281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p:txBody>
      </p:sp>
      <p:sp>
        <p:nvSpPr>
          <p:cNvPr id="148" name="Google Shape;148;p28"/>
          <p:cNvSpPr txBox="1"/>
          <p:nvPr/>
        </p:nvSpPr>
        <p:spPr>
          <a:xfrm>
            <a:off x="6256024" y="3367300"/>
            <a:ext cx="2717851"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3F3F3"/>
              </a:solidFill>
              <a:latin typeface="Rajdhani" panose="020B0604020202020204" charset="0"/>
              <a:ea typeface="Fira Sans Condensed Light"/>
              <a:cs typeface="Rajdhani" panose="020B0604020202020204" charset="0"/>
              <a:sym typeface="Fira Sans Condensed Light"/>
            </a:endParaRPr>
          </a:p>
        </p:txBody>
      </p:sp>
      <p:sp>
        <p:nvSpPr>
          <p:cNvPr id="149" name="Google Shape;149;p28"/>
          <p:cNvSpPr txBox="1"/>
          <p:nvPr/>
        </p:nvSpPr>
        <p:spPr>
          <a:xfrm>
            <a:off x="3983775" y="18889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rgbClr val="F3F3F3"/>
              </a:solidFill>
              <a:latin typeface="Rajdhani"/>
              <a:ea typeface="Rajdhani"/>
              <a:cs typeface="Rajdhani"/>
              <a:sym typeface="Rajdhani"/>
            </a:endParaRPr>
          </a:p>
        </p:txBody>
      </p:sp>
      <p:sp>
        <p:nvSpPr>
          <p:cNvPr id="150" name="Google Shape;150;p28"/>
          <p:cNvSpPr txBox="1"/>
          <p:nvPr/>
        </p:nvSpPr>
        <p:spPr>
          <a:xfrm>
            <a:off x="6256024" y="2628125"/>
            <a:ext cx="2618609"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rgbClr val="F3F3F3"/>
                </a:solidFill>
                <a:latin typeface="Rajdhani"/>
                <a:ea typeface="Rajdhani"/>
                <a:cs typeface="Rajdhani"/>
                <a:sym typeface="Rajdhani"/>
              </a:rPr>
              <a:t>Deploying on API</a:t>
            </a:r>
            <a:endParaRPr sz="2400" b="1" dirty="0">
              <a:solidFill>
                <a:srgbClr val="F3F3F3"/>
              </a:solidFill>
              <a:latin typeface="Rajdhani"/>
              <a:ea typeface="Rajdhani"/>
              <a:cs typeface="Rajdhani"/>
              <a:sym typeface="Rajdhani"/>
            </a:endParaRPr>
          </a:p>
        </p:txBody>
      </p:sp>
      <p:sp>
        <p:nvSpPr>
          <p:cNvPr id="151" name="Google Shape;151;p28"/>
          <p:cNvSpPr txBox="1"/>
          <p:nvPr/>
        </p:nvSpPr>
        <p:spPr>
          <a:xfrm>
            <a:off x="3983775" y="33692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rgbClr val="F3F3F3"/>
              </a:solidFill>
              <a:latin typeface="Rajdhani"/>
              <a:ea typeface="Rajdhani"/>
              <a:cs typeface="Rajdhani"/>
              <a:sym typeface="Rajdhani"/>
            </a:endParaRPr>
          </a:p>
        </p:txBody>
      </p:sp>
      <p:cxnSp>
        <p:nvCxnSpPr>
          <p:cNvPr id="152" name="Google Shape;152;p28"/>
          <p:cNvCxnSpPr>
            <a:cxnSpLocks/>
            <a:endCxn id="145" idx="1"/>
          </p:cNvCxnSpPr>
          <p:nvPr/>
        </p:nvCxnSpPr>
        <p:spPr>
          <a:xfrm>
            <a:off x="6047475" y="1461050"/>
            <a:ext cx="208549" cy="0"/>
          </a:xfrm>
          <a:prstGeom prst="straightConnector1">
            <a:avLst/>
          </a:prstGeom>
          <a:noFill/>
          <a:ln w="19050" cap="flat" cmpd="sng">
            <a:solidFill>
              <a:srgbClr val="F3F3F3"/>
            </a:solidFill>
            <a:prstDash val="solid"/>
            <a:round/>
            <a:headEnd type="none" w="med" len="med"/>
            <a:tailEnd type="none" w="med" len="med"/>
          </a:ln>
        </p:spPr>
      </p:cxnSp>
      <p:cxnSp>
        <p:nvCxnSpPr>
          <p:cNvPr id="153" name="Google Shape;153;p28"/>
          <p:cNvCxnSpPr>
            <a:cxnSpLocks/>
            <a:stCxn id="149" idx="3"/>
            <a:endCxn id="146" idx="1"/>
          </p:cNvCxnSpPr>
          <p:nvPr/>
        </p:nvCxnSpPr>
        <p:spPr>
          <a:xfrm>
            <a:off x="6047475" y="2202150"/>
            <a:ext cx="208549" cy="0"/>
          </a:xfrm>
          <a:prstGeom prst="straightConnector1">
            <a:avLst/>
          </a:prstGeom>
          <a:noFill/>
          <a:ln w="19050" cap="flat" cmpd="sng">
            <a:solidFill>
              <a:srgbClr val="F3F3F3"/>
            </a:solidFill>
            <a:prstDash val="solid"/>
            <a:round/>
            <a:headEnd type="none" w="med" len="med"/>
            <a:tailEnd type="none" w="med" len="med"/>
          </a:ln>
        </p:spPr>
      </p:cxnSp>
      <p:cxnSp>
        <p:nvCxnSpPr>
          <p:cNvPr id="154" name="Google Shape;154;p28"/>
          <p:cNvCxnSpPr>
            <a:cxnSpLocks/>
            <a:stCxn id="147" idx="3"/>
            <a:endCxn id="150" idx="1"/>
          </p:cNvCxnSpPr>
          <p:nvPr/>
        </p:nvCxnSpPr>
        <p:spPr>
          <a:xfrm>
            <a:off x="6047475" y="2941325"/>
            <a:ext cx="208549"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a:t>
            </a:r>
            <a:r>
              <a:rPr lang="en-IN" dirty="0"/>
              <a:t>e</a:t>
            </a:r>
            <a:r>
              <a:rPr lang="en" dirty="0"/>
              <a:t>fits / Outcomes </a:t>
            </a:r>
            <a:endParaRPr dirty="0"/>
          </a:p>
        </p:txBody>
      </p:sp>
      <p:graphicFrame>
        <p:nvGraphicFramePr>
          <p:cNvPr id="647" name="Google Shape;647;p33"/>
          <p:cNvGraphicFramePr/>
          <p:nvPr>
            <p:extLst>
              <p:ext uri="{D42A27DB-BD31-4B8C-83A1-F6EECF244321}">
                <p14:modId xmlns:p14="http://schemas.microsoft.com/office/powerpoint/2010/main" val="2673421579"/>
              </p:ext>
            </p:extLst>
          </p:nvPr>
        </p:nvGraphicFramePr>
        <p:xfrm>
          <a:off x="1248350" y="2202525"/>
          <a:ext cx="6647300" cy="1693025"/>
        </p:xfrm>
        <a:graphic>
          <a:graphicData uri="http://schemas.openxmlformats.org/drawingml/2006/table">
            <a:tbl>
              <a:tblPr>
                <a:noFill/>
                <a:tableStyleId>{CB3885B1-00E5-4AE3-868D-509DB3BEE566}</a:tableStyleId>
              </a:tblPr>
              <a:tblGrid>
                <a:gridCol w="1661825">
                  <a:extLst>
                    <a:ext uri="{9D8B030D-6E8A-4147-A177-3AD203B41FA5}">
                      <a16:colId xmlns:a16="http://schemas.microsoft.com/office/drawing/2014/main" val="20000"/>
                    </a:ext>
                  </a:extLst>
                </a:gridCol>
                <a:gridCol w="1661825">
                  <a:extLst>
                    <a:ext uri="{9D8B030D-6E8A-4147-A177-3AD203B41FA5}">
                      <a16:colId xmlns:a16="http://schemas.microsoft.com/office/drawing/2014/main" val="20001"/>
                    </a:ext>
                  </a:extLst>
                </a:gridCol>
                <a:gridCol w="1661825">
                  <a:extLst>
                    <a:ext uri="{9D8B030D-6E8A-4147-A177-3AD203B41FA5}">
                      <a16:colId xmlns:a16="http://schemas.microsoft.com/office/drawing/2014/main" val="20002"/>
                    </a:ext>
                  </a:extLst>
                </a:gridCol>
                <a:gridCol w="1661825">
                  <a:extLst>
                    <a:ext uri="{9D8B030D-6E8A-4147-A177-3AD203B41FA5}">
                      <a16:colId xmlns:a16="http://schemas.microsoft.com/office/drawing/2014/main" val="20003"/>
                    </a:ext>
                  </a:extLst>
                </a:gridCol>
              </a:tblGrid>
              <a:tr h="739000">
                <a:tc>
                  <a:txBody>
                    <a:bodyPr/>
                    <a:lstStyle/>
                    <a:p>
                      <a:pPr marL="0" lvl="0" indent="0" algn="ctr" rtl="0">
                        <a:spcBef>
                          <a:spcPts val="0"/>
                        </a:spcBef>
                        <a:spcAft>
                          <a:spcPts val="0"/>
                        </a:spcAft>
                        <a:buNone/>
                      </a:pPr>
                      <a:r>
                        <a:rPr lang="en" sz="3000" b="1">
                          <a:solidFill>
                            <a:srgbClr val="F3F3F3"/>
                          </a:solidFill>
                          <a:latin typeface="Rajdhani"/>
                          <a:ea typeface="Rajdhani"/>
                          <a:cs typeface="Rajdhani"/>
                          <a:sym typeface="Rajdhani"/>
                        </a:rPr>
                        <a:t>01</a:t>
                      </a:r>
                      <a:endParaRPr sz="3000" b="1">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a:solidFill>
                            <a:srgbClr val="F3F3F3"/>
                          </a:solidFill>
                          <a:latin typeface="Rajdhani"/>
                          <a:ea typeface="Rajdhani"/>
                          <a:cs typeface="Rajdhani"/>
                          <a:sym typeface="Rajdhani"/>
                        </a:rPr>
                        <a:t>02</a:t>
                      </a:r>
                      <a:endParaRPr sz="3000" b="1">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a:solidFill>
                            <a:srgbClr val="F3F3F3"/>
                          </a:solidFill>
                          <a:latin typeface="Rajdhani"/>
                          <a:ea typeface="Rajdhani"/>
                          <a:cs typeface="Rajdhani"/>
                          <a:sym typeface="Rajdhani"/>
                        </a:rPr>
                        <a:t>03</a:t>
                      </a:r>
                      <a:endParaRPr sz="3000" b="1">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a:solidFill>
                            <a:srgbClr val="F3F3F3"/>
                          </a:solidFill>
                          <a:latin typeface="Rajdhani"/>
                          <a:ea typeface="Rajdhani"/>
                          <a:cs typeface="Rajdhani"/>
                          <a:sym typeface="Rajdhani"/>
                        </a:rPr>
                        <a:t>04</a:t>
                      </a:r>
                      <a:endParaRPr sz="3000" b="1">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954025">
                <a:tc>
                  <a:txBody>
                    <a:bodyPr/>
                    <a:lstStyle/>
                    <a:p>
                      <a:pPr marL="0" lvl="0" indent="0" algn="ctr" rtl="0">
                        <a:spcBef>
                          <a:spcPts val="0"/>
                        </a:spcBef>
                        <a:spcAft>
                          <a:spcPts val="0"/>
                        </a:spcAft>
                        <a:buNone/>
                      </a:pPr>
                      <a:r>
                        <a:rPr lang="en-US" b="1" dirty="0">
                          <a:solidFill>
                            <a:schemeClr val="tx2"/>
                          </a:solidFill>
                        </a:rPr>
                        <a:t>The API can be utilized in the various domains</a:t>
                      </a:r>
                      <a:endParaRPr lang="en-US"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tx2"/>
                          </a:solidFill>
                        </a:rPr>
                        <a:t>saving costs and making life better for their users</a:t>
                      </a:r>
                      <a:endParaRPr lang="en-US" b="1"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tx2"/>
                          </a:solidFill>
                          <a:effectLst/>
                          <a:latin typeface="Arial"/>
                          <a:ea typeface="Times New Roman" panose="02020603050405020304" pitchFamily="18" charset="0"/>
                          <a:cs typeface="Arial"/>
                          <a:sym typeface="Arial"/>
                        </a:rPr>
                        <a:t>personnel assistant </a:t>
                      </a:r>
                      <a:endParaRPr lang="en-US" sz="1400" b="1" i="0" u="none" strike="noStrike" cap="none" dirty="0">
                        <a:solidFill>
                          <a:schemeClr val="tx2"/>
                        </a:solidFill>
                        <a:latin typeface="Arial"/>
                        <a:ea typeface="Fira Sans Condensed Light"/>
                        <a:cs typeface="Fira Sans Condensed Light"/>
                        <a:sym typeface="Fira Sans Condensed Light"/>
                      </a:endParaRPr>
                    </a:p>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400" b="1" dirty="0">
                          <a:solidFill>
                            <a:schemeClr val="tx2"/>
                          </a:solidFill>
                          <a:effectLst/>
                          <a:latin typeface="+mj-lt"/>
                          <a:ea typeface="Fira Sans Condensed Light"/>
                          <a:cs typeface="Fira Sans Condensed Light"/>
                          <a:sym typeface="Fira Sans Condensed Light"/>
                        </a:rPr>
                        <a:t>Helps other Developers in future</a:t>
                      </a:r>
                      <a:endParaRPr b="1" dirty="0">
                        <a:solidFill>
                          <a:schemeClr val="tx2"/>
                        </a:solidFill>
                        <a:latin typeface="+mj-l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230</Words>
  <Application>Microsoft Office PowerPoint</Application>
  <PresentationFormat>On-screen Show (16:9)</PresentationFormat>
  <Paragraphs>33</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Times New Roman</vt:lpstr>
      <vt:lpstr>Rajdhani</vt:lpstr>
      <vt:lpstr>Fira Sans Condensed Light</vt:lpstr>
      <vt:lpstr>Courier New</vt:lpstr>
      <vt:lpstr>Advent Pro Light</vt:lpstr>
      <vt:lpstr>Anton</vt:lpstr>
      <vt:lpstr>Ai Tech Agency by Slidesgo</vt:lpstr>
      <vt:lpstr>Interactive API based on Guise.</vt:lpstr>
      <vt:lpstr>ABSTRACT</vt:lpstr>
      <vt:lpstr>Deep Learning</vt:lpstr>
      <vt:lpstr>Modules / Functionality </vt:lpstr>
      <vt:lpstr>Benefits / Outcomes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API based on Guise.</dc:title>
  <dc:creator>Priya</dc:creator>
  <cp:lastModifiedBy>priya dharshini</cp:lastModifiedBy>
  <cp:revision>10</cp:revision>
  <dcterms:modified xsi:type="dcterms:W3CDTF">2020-11-23T17:41:20Z</dcterms:modified>
</cp:coreProperties>
</file>