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 id="2147483863" r:id="rId3"/>
  </p:sldMasterIdLst>
  <p:sldIdLst>
    <p:sldId id="266" r:id="rId4"/>
    <p:sldId id="265" r:id="rId5"/>
    <p:sldId id="263" r:id="rId6"/>
    <p:sldId id="262" r:id="rId7"/>
    <p:sldId id="261" r:id="rId8"/>
    <p:sldId id="267" r:id="rId9"/>
    <p:sldId id="268" r:id="rId10"/>
    <p:sldId id="269" r:id="rId11"/>
    <p:sldId id="270" r:id="rId12"/>
    <p:sldId id="271" r:id="rId13"/>
    <p:sldId id="272"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695F0-21AE-4808-B4B8-5ABD941727B9}" v="1895" dt="2021-03-01T19:39:44.456"/>
    <p1510:client id="{8777DA76-2277-4011-A99C-343BC3E9AD43}" v="9" dt="2021-03-03T16:10:40.080"/>
    <p1510:client id="{E370D438-32F5-4792-8A8D-B4797A3954D0}" v="921" dt="2021-03-22T16:57:44.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E8919-8C13-4147-8C65-D29474122E03}" type="datetime1">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C6588-4316-46B6-9A8C-262518D55AF0}" type="datetime1">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D6193-F6BC-4D9A-86D1-13A35DF4BA03}" type="datetime1">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BC64C-AE00-42D2-8D51-7BC94BB6A7AA}" type="datetime1">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572E6-CA5A-4DE9-961B-B77225AEF960}" type="datetime1">
              <a:rPr lang="en-IN" smtClean="0"/>
              <a:t>22-03-2021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38DED-3809-4F8E-90B3-60364D965B61}" type="datetime1">
              <a:rPr lang="en-IN" smtClean="0"/>
              <a:t>22-03-2021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E34CC-9C06-4D22-9C8C-E71B03B4DC3C}" type="datetime1">
              <a:rPr lang="en-IN" smtClean="0"/>
              <a:t>22-03-2021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AD86BA-8E2F-4B5F-9AC0-AED19AA3585A}" type="datetime1">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3434D9-EBBC-46BF-91F1-B0186123A0EF}" type="datetime1">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82B104-625E-46B4-8BFA-C10240A948A1}" type="datetime1">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9D0D1-B1F1-432D-A204-B331CF53CB3E}" type="datetime1">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60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4086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788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58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0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319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18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050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051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014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3/22/2021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99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64755-3C72-4522-9FFF-28BD3FE5368D}" type="datetime1">
              <a:rPr lang="en-IN" smtClean="0"/>
              <a:t>22-03-2021</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3/22/2021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636268247"/>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56" r:id="rId6"/>
    <p:sldLayoutId id="2147483852" r:id="rId7"/>
    <p:sldLayoutId id="2147483853" r:id="rId8"/>
    <p:sldLayoutId id="2147483854" r:id="rId9"/>
    <p:sldLayoutId id="2147483855" r:id="rId10"/>
    <p:sldLayoutId id="214748385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D1A1D2-5320-4019-9B64-B90CB29E9B12}"/>
              </a:ext>
            </a:extLst>
          </p:cNvPr>
          <p:cNvSpPr/>
          <p:nvPr/>
        </p:nvSpPr>
        <p:spPr>
          <a:xfrm>
            <a:off x="3552821" y="710310"/>
            <a:ext cx="4881465" cy="569387"/>
          </a:xfrm>
          <a:prstGeom prst="rect">
            <a:avLst/>
          </a:prstGeom>
          <a:noFill/>
        </p:spPr>
        <p:txBody>
          <a:bodyPr wrap="none" lIns="91440" tIns="45720" rIns="91440" bIns="45720" anchor="t">
            <a:spAutoFit/>
          </a:bodyPr>
          <a:lstStyle/>
          <a:p>
            <a:pPr algn="ctr"/>
            <a:r>
              <a:rPr lang="en-US" sz="3100" dirty="0">
                <a:ln w="0"/>
                <a:effectLst>
                  <a:outerShdw blurRad="38100" dist="25400" dir="5400000" algn="ctr" rotWithShape="0">
                    <a:srgbClr val="6E747A">
                      <a:alpha val="43000"/>
                    </a:srgbClr>
                  </a:outerShdw>
                </a:effectLst>
                <a:latin typeface="Times New Roman"/>
                <a:cs typeface="Times New Roman"/>
              </a:rPr>
              <a:t> ENGINEERING COLLEGE</a:t>
            </a:r>
          </a:p>
        </p:txBody>
      </p:sp>
      <p:sp>
        <p:nvSpPr>
          <p:cNvPr id="13" name="TextBox 12">
            <a:extLst>
              <a:ext uri="{FF2B5EF4-FFF2-40B4-BE49-F238E27FC236}">
                <a16:creationId xmlns:a16="http://schemas.microsoft.com/office/drawing/2014/main" id="{036F5FA9-0A71-48B8-AEAE-E35B120A096B}"/>
              </a:ext>
            </a:extLst>
          </p:cNvPr>
          <p:cNvSpPr txBox="1"/>
          <p:nvPr/>
        </p:nvSpPr>
        <p:spPr>
          <a:xfrm>
            <a:off x="2059263" y="1283792"/>
            <a:ext cx="8120000" cy="523220"/>
          </a:xfrm>
          <a:prstGeom prst="rect">
            <a:avLst/>
          </a:prstGeom>
          <a:noFill/>
        </p:spPr>
        <p:txBody>
          <a:bodyPr wrap="square" lIns="91440" tIns="45720" rIns="91440" bIns="45720" anchor="t">
            <a:spAutoFit/>
          </a:bodyPr>
          <a:lstStyle/>
          <a:p>
            <a:r>
              <a:rPr lang="en-US" sz="2800" i="1" dirty="0">
                <a:solidFill>
                  <a:srgbClr val="C00000"/>
                </a:solidFill>
                <a:latin typeface="Times New Roman"/>
                <a:cs typeface="Times New Roman"/>
              </a:rPr>
              <a:t>Department of </a:t>
            </a:r>
            <a:endParaRPr lang="en-IN" sz="2800" i="1" dirty="0">
              <a:solidFill>
                <a:srgbClr val="C00000"/>
              </a:solidFill>
              <a:latin typeface="Times New Roman"/>
              <a:cs typeface="Times New Roman"/>
            </a:endParaRPr>
          </a:p>
        </p:txBody>
      </p:sp>
      <p:sp>
        <p:nvSpPr>
          <p:cNvPr id="9" name="TextBox 8">
            <a:extLst>
              <a:ext uri="{FF2B5EF4-FFF2-40B4-BE49-F238E27FC236}">
                <a16:creationId xmlns:a16="http://schemas.microsoft.com/office/drawing/2014/main" id="{E2AB4079-B959-438A-8887-B4E86C814C3D}"/>
              </a:ext>
            </a:extLst>
          </p:cNvPr>
          <p:cNvSpPr txBox="1"/>
          <p:nvPr/>
        </p:nvSpPr>
        <p:spPr>
          <a:xfrm flipH="1">
            <a:off x="564343" y="2357501"/>
            <a:ext cx="11246608" cy="1077218"/>
          </a:xfrm>
          <a:prstGeom prst="rect">
            <a:avLst/>
          </a:prstGeom>
          <a:noFill/>
        </p:spPr>
        <p:txBody>
          <a:bodyPr wrap="square" lIns="91440" tIns="45720" rIns="91440" bIns="45720" rtlCol="0" anchor="t">
            <a:spAutoFit/>
          </a:bodyPr>
          <a:lstStyle/>
          <a:p>
            <a:pPr algn="ctr"/>
            <a:r>
              <a:rPr lang="en-IN" sz="3200" b="1" dirty="0">
                <a:ea typeface="+mn-lt"/>
                <a:cs typeface="+mn-lt"/>
              </a:rPr>
              <a:t>Colorectal Cancer Detection Based on Convolutional Neural Networks </a:t>
            </a:r>
            <a:r>
              <a:rPr lang="en-IN" sz="3200" b="1" i="1" dirty="0">
                <a:ea typeface="+mn-lt"/>
                <a:cs typeface="+mn-lt"/>
              </a:rPr>
              <a:t>(CNN)</a:t>
            </a:r>
            <a:r>
              <a:rPr lang="en-IN" sz="3200" b="1" dirty="0">
                <a:ea typeface="+mn-lt"/>
                <a:cs typeface="+mn-lt"/>
              </a:rPr>
              <a:t> and Ranking Algorithm</a:t>
            </a:r>
            <a:endParaRPr lang="en-US" b="1" dirty="0">
              <a:cs typeface="Calibri"/>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rot="10800000" flipH="1" flipV="1">
            <a:off x="1437985" y="4778174"/>
            <a:ext cx="7776522" cy="1318181"/>
          </a:xfrm>
          <a:prstGeom prst="rect">
            <a:avLst/>
          </a:prstGeom>
          <a:noFill/>
        </p:spPr>
        <p:txBody>
          <a:bodyPr wrap="square" lIns="91440" tIns="45720" rIns="91440" bIns="45720" rtlCol="0" anchor="t">
            <a:spAutoFit/>
          </a:bodyPr>
          <a:lstStyle/>
          <a:p>
            <a:pPr>
              <a:lnSpc>
                <a:spcPct val="150000"/>
              </a:lnSpc>
            </a:pPr>
            <a:r>
              <a:rPr lang="en-US" sz="2800" b="1" dirty="0"/>
              <a:t>Team Members:</a:t>
            </a:r>
          </a:p>
          <a:p>
            <a:pPr>
              <a:lnSpc>
                <a:spcPct val="150000"/>
              </a:lnSpc>
            </a:pPr>
            <a:r>
              <a:rPr lang="en-US" sz="2800" b="1" dirty="0">
                <a:cs typeface="Calibri"/>
              </a:rPr>
              <a:t>        </a:t>
            </a:r>
            <a:r>
              <a:rPr lang="en-US" sz="2800" dirty="0">
                <a:cs typeface="Calibri"/>
              </a:rPr>
              <a:t>R. Pavithra</a:t>
            </a:r>
          </a:p>
        </p:txBody>
      </p:sp>
      <p:sp>
        <p:nvSpPr>
          <p:cNvPr id="10" name="TextBox 9">
            <a:extLst>
              <a:ext uri="{FF2B5EF4-FFF2-40B4-BE49-F238E27FC236}">
                <a16:creationId xmlns:a16="http://schemas.microsoft.com/office/drawing/2014/main" id="{D73ECABA-4ECA-4292-BC71-DDC0605DFCD6}"/>
              </a:ext>
            </a:extLst>
          </p:cNvPr>
          <p:cNvSpPr txBox="1"/>
          <p:nvPr/>
        </p:nvSpPr>
        <p:spPr>
          <a:xfrm>
            <a:off x="1004747" y="3626673"/>
            <a:ext cx="9180493" cy="954107"/>
          </a:xfrm>
          <a:prstGeom prst="rect">
            <a:avLst/>
          </a:prstGeom>
          <a:noFill/>
        </p:spPr>
        <p:txBody>
          <a:bodyPr wrap="square" lIns="91440" tIns="45720" rIns="91440" bIns="45720" anchor="t">
            <a:spAutoFit/>
          </a:bodyPr>
          <a:lstStyle/>
          <a:p>
            <a:r>
              <a:rPr lang="en-IN" sz="2400" b="1" dirty="0"/>
              <a:t> </a:t>
            </a:r>
            <a:r>
              <a:rPr lang="en-IN" sz="2800" b="1" dirty="0"/>
              <a:t>Domain:</a:t>
            </a:r>
          </a:p>
          <a:p>
            <a:r>
              <a:rPr lang="en-IN" sz="2800" b="1" dirty="0"/>
              <a:t> 	</a:t>
            </a:r>
            <a:r>
              <a:rPr lang="en-IN" sz="2800" dirty="0"/>
              <a:t>Deep Learning, Computer vision</a:t>
            </a:r>
            <a:endParaRPr lang="en-IN" sz="2800" dirty="0">
              <a:cs typeface="Calibri"/>
            </a:endParaRPr>
          </a:p>
        </p:txBody>
      </p:sp>
      <p:sp>
        <p:nvSpPr>
          <p:cNvPr id="3" name="Slide Number Placeholder 2">
            <a:extLst>
              <a:ext uri="{FF2B5EF4-FFF2-40B4-BE49-F238E27FC236}">
                <a16:creationId xmlns:a16="http://schemas.microsoft.com/office/drawing/2014/main" id="{038A2A89-2033-4A0B-B26B-6952E6759A1C}"/>
              </a:ext>
            </a:extLst>
          </p:cNvPr>
          <p:cNvSpPr>
            <a:spLocks noGrp="1"/>
          </p:cNvSpPr>
          <p:nvPr>
            <p:ph type="sldNum" sz="quarter" idx="12"/>
          </p:nvPr>
        </p:nvSpPr>
        <p:spPr/>
        <p:txBody>
          <a:bodyPr/>
          <a:lstStyle/>
          <a:p>
            <a:fld id="{9D3FF152-60F5-4862-82F9-1190556AA56F}" type="slidenum">
              <a:rPr lang="en-IN" smtClean="0"/>
              <a:t>1</a:t>
            </a:fld>
            <a:endParaRPr lang="en-IN"/>
          </a:p>
        </p:txBody>
      </p:sp>
    </p:spTree>
    <p:extLst>
      <p:ext uri="{BB962C8B-B14F-4D97-AF65-F5344CB8AC3E}">
        <p14:creationId xmlns:p14="http://schemas.microsoft.com/office/powerpoint/2010/main" val="381514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A2CB90-BB15-4A9D-871E-CE6EE2069807}"/>
              </a:ext>
            </a:extLst>
          </p:cNvPr>
          <p:cNvSpPr>
            <a:spLocks noGrp="1"/>
          </p:cNvSpPr>
          <p:nvPr>
            <p:ph type="sldNum" sz="quarter" idx="12"/>
          </p:nvPr>
        </p:nvSpPr>
        <p:spPr/>
        <p:txBody>
          <a:bodyPr/>
          <a:lstStyle/>
          <a:p>
            <a:fld id="{9D3FF152-60F5-4862-82F9-1190556AA56F}" type="slidenum">
              <a:rPr lang="en-IN" smtClean="0"/>
              <a:t>10</a:t>
            </a:fld>
            <a:endParaRPr lang="en-IN"/>
          </a:p>
        </p:txBody>
      </p:sp>
      <p:sp>
        <p:nvSpPr>
          <p:cNvPr id="6" name="Title 1">
            <a:extLst>
              <a:ext uri="{FF2B5EF4-FFF2-40B4-BE49-F238E27FC236}">
                <a16:creationId xmlns:a16="http://schemas.microsoft.com/office/drawing/2014/main" id="{FC247267-98B1-4F52-9630-7EC20F486FF5}"/>
              </a:ext>
            </a:extLst>
          </p:cNvPr>
          <p:cNvSpPr>
            <a:spLocks noGrp="1"/>
          </p:cNvSpPr>
          <p:nvPr>
            <p:ph type="title"/>
          </p:nvPr>
        </p:nvSpPr>
        <p:spPr>
          <a:xfrm>
            <a:off x="844312" y="281010"/>
            <a:ext cx="10172698" cy="530258"/>
          </a:xfrm>
        </p:spPr>
        <p:txBody>
          <a:bodyPr vert="horz" lIns="91440" tIns="45720" rIns="91440" bIns="45720" rtlCol="0" anchor="ctr">
            <a:noAutofit/>
          </a:bodyPr>
          <a:lstStyle/>
          <a:p>
            <a:pPr algn="ctr"/>
            <a:r>
              <a:rPr lang="en-US" sz="3900" b="1" dirty="0">
                <a:solidFill>
                  <a:srgbClr val="7030A0"/>
                </a:solidFill>
                <a:latin typeface="Calibri Light"/>
                <a:cs typeface="Calibri Light"/>
              </a:rPr>
              <a:t>System </a:t>
            </a:r>
            <a:r>
              <a:rPr lang="en-US" sz="3900" b="1" dirty="0">
                <a:solidFill>
                  <a:srgbClr val="7030A0"/>
                </a:solidFill>
                <a:ea typeface="+mj-lt"/>
                <a:cs typeface="+mj-lt"/>
              </a:rPr>
              <a:t>Progress</a:t>
            </a:r>
            <a:endParaRPr lang="en-IN" sz="3900" b="1" dirty="0">
              <a:solidFill>
                <a:srgbClr val="7030A0"/>
              </a:solidFill>
              <a:ea typeface="+mj-lt"/>
              <a:cs typeface="+mj-lt"/>
            </a:endParaRPr>
          </a:p>
        </p:txBody>
      </p:sp>
      <p:sp>
        <p:nvSpPr>
          <p:cNvPr id="10" name="Slide Number Placeholder 3">
            <a:extLst>
              <a:ext uri="{FF2B5EF4-FFF2-40B4-BE49-F238E27FC236}">
                <a16:creationId xmlns:a16="http://schemas.microsoft.com/office/drawing/2014/main" id="{7B64E91E-F62D-4928-B852-F511E774A8AF}"/>
              </a:ext>
            </a:extLst>
          </p:cNvPr>
          <p:cNvSpPr txBox="1">
            <a:spLocks/>
          </p:cNvSpPr>
          <p:nvPr/>
        </p:nvSpPr>
        <p:spPr>
          <a:xfrm>
            <a:off x="8604849" y="63506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3FF152-60F5-4862-82F9-1190556AA56F}" type="slidenum">
              <a:rPr lang="en-IN" sz="1600" b="1" dirty="0">
                <a:solidFill>
                  <a:schemeClr val="tx1"/>
                </a:solidFill>
              </a:rPr>
              <a:pPr/>
              <a:t>10</a:t>
            </a:fld>
            <a:endParaRPr lang="en-IN" sz="1600" b="1">
              <a:solidFill>
                <a:schemeClr val="tx1"/>
              </a:solidFill>
              <a:cs typeface="Calibri"/>
            </a:endParaRPr>
          </a:p>
        </p:txBody>
      </p:sp>
      <p:pic>
        <p:nvPicPr>
          <p:cNvPr id="3" name="Picture 4">
            <a:extLst>
              <a:ext uri="{FF2B5EF4-FFF2-40B4-BE49-F238E27FC236}">
                <a16:creationId xmlns:a16="http://schemas.microsoft.com/office/drawing/2014/main" id="{D9BC8B78-601D-4436-B484-B65E8C769DAB}"/>
              </a:ext>
            </a:extLst>
          </p:cNvPr>
          <p:cNvPicPr>
            <a:picLocks noChangeAspect="1"/>
          </p:cNvPicPr>
          <p:nvPr/>
        </p:nvPicPr>
        <p:blipFill rotWithShape="1">
          <a:blip r:embed="rId2"/>
          <a:srcRect t="10685" r="140" b="24932"/>
          <a:stretch/>
        </p:blipFill>
        <p:spPr>
          <a:xfrm>
            <a:off x="842514" y="1284034"/>
            <a:ext cx="10176302" cy="4345493"/>
          </a:xfrm>
          <a:prstGeom prst="rect">
            <a:avLst/>
          </a:prstGeom>
        </p:spPr>
      </p:pic>
    </p:spTree>
    <p:extLst>
      <p:ext uri="{BB962C8B-B14F-4D97-AF65-F5344CB8AC3E}">
        <p14:creationId xmlns:p14="http://schemas.microsoft.com/office/powerpoint/2010/main" val="172030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A2CB90-BB15-4A9D-871E-CE6EE2069807}"/>
              </a:ext>
            </a:extLst>
          </p:cNvPr>
          <p:cNvSpPr>
            <a:spLocks noGrp="1"/>
          </p:cNvSpPr>
          <p:nvPr>
            <p:ph type="sldNum" sz="quarter" idx="12"/>
          </p:nvPr>
        </p:nvSpPr>
        <p:spPr/>
        <p:txBody>
          <a:bodyPr/>
          <a:lstStyle/>
          <a:p>
            <a:fld id="{9D3FF152-60F5-4862-82F9-1190556AA56F}" type="slidenum">
              <a:rPr lang="en-IN" smtClean="0"/>
              <a:t>11</a:t>
            </a:fld>
            <a:endParaRPr lang="en-IN"/>
          </a:p>
        </p:txBody>
      </p:sp>
      <p:sp>
        <p:nvSpPr>
          <p:cNvPr id="6" name="Title 1">
            <a:extLst>
              <a:ext uri="{FF2B5EF4-FFF2-40B4-BE49-F238E27FC236}">
                <a16:creationId xmlns:a16="http://schemas.microsoft.com/office/drawing/2014/main" id="{FC247267-98B1-4F52-9630-7EC20F486FF5}"/>
              </a:ext>
            </a:extLst>
          </p:cNvPr>
          <p:cNvSpPr>
            <a:spLocks noGrp="1"/>
          </p:cNvSpPr>
          <p:nvPr>
            <p:ph type="title"/>
          </p:nvPr>
        </p:nvSpPr>
        <p:spPr>
          <a:xfrm>
            <a:off x="844312" y="281010"/>
            <a:ext cx="10172698" cy="530258"/>
          </a:xfrm>
        </p:spPr>
        <p:txBody>
          <a:bodyPr vert="horz" lIns="91440" tIns="45720" rIns="91440" bIns="45720" rtlCol="0" anchor="ctr">
            <a:noAutofit/>
          </a:bodyPr>
          <a:lstStyle/>
          <a:p>
            <a:pPr algn="ctr"/>
            <a:r>
              <a:rPr lang="en-US" sz="3900" b="1" dirty="0">
                <a:solidFill>
                  <a:srgbClr val="7030A0"/>
                </a:solidFill>
                <a:latin typeface="Calibri Light"/>
                <a:cs typeface="Calibri Light"/>
              </a:rPr>
              <a:t>System </a:t>
            </a:r>
            <a:r>
              <a:rPr lang="en-US" sz="3900" b="1" dirty="0">
                <a:solidFill>
                  <a:srgbClr val="7030A0"/>
                </a:solidFill>
                <a:ea typeface="+mj-lt"/>
                <a:cs typeface="+mj-lt"/>
              </a:rPr>
              <a:t>Progress</a:t>
            </a:r>
            <a:endParaRPr lang="en-IN" sz="3900" b="1" dirty="0">
              <a:solidFill>
                <a:srgbClr val="7030A0"/>
              </a:solidFill>
              <a:ea typeface="+mj-lt"/>
              <a:cs typeface="+mj-lt"/>
            </a:endParaRPr>
          </a:p>
        </p:txBody>
      </p:sp>
      <p:sp>
        <p:nvSpPr>
          <p:cNvPr id="10" name="Slide Number Placeholder 3">
            <a:extLst>
              <a:ext uri="{FF2B5EF4-FFF2-40B4-BE49-F238E27FC236}">
                <a16:creationId xmlns:a16="http://schemas.microsoft.com/office/drawing/2014/main" id="{7B64E91E-F62D-4928-B852-F511E774A8AF}"/>
              </a:ext>
            </a:extLst>
          </p:cNvPr>
          <p:cNvSpPr txBox="1">
            <a:spLocks/>
          </p:cNvSpPr>
          <p:nvPr/>
        </p:nvSpPr>
        <p:spPr>
          <a:xfrm>
            <a:off x="8604849" y="63506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3FF152-60F5-4862-82F9-1190556AA56F}" type="slidenum">
              <a:rPr lang="en-IN" sz="1600" b="1" dirty="0">
                <a:solidFill>
                  <a:schemeClr val="tx1"/>
                </a:solidFill>
              </a:rPr>
              <a:pPr/>
              <a:t>11</a:t>
            </a:fld>
            <a:endParaRPr lang="en-IN" sz="1600" b="1">
              <a:solidFill>
                <a:schemeClr val="tx1"/>
              </a:solidFill>
              <a:cs typeface="Calibri"/>
            </a:endParaRPr>
          </a:p>
        </p:txBody>
      </p:sp>
      <p:pic>
        <p:nvPicPr>
          <p:cNvPr id="2" name="Picture 4">
            <a:extLst>
              <a:ext uri="{FF2B5EF4-FFF2-40B4-BE49-F238E27FC236}">
                <a16:creationId xmlns:a16="http://schemas.microsoft.com/office/drawing/2014/main" id="{2F8B436E-81EC-4942-AE9A-2B1F9266CA9E}"/>
              </a:ext>
            </a:extLst>
          </p:cNvPr>
          <p:cNvPicPr>
            <a:picLocks noChangeAspect="1"/>
          </p:cNvPicPr>
          <p:nvPr/>
        </p:nvPicPr>
        <p:blipFill rotWithShape="1">
          <a:blip r:embed="rId2"/>
          <a:srcRect t="11311" r="139" b="-257"/>
          <a:stretch/>
        </p:blipFill>
        <p:spPr>
          <a:xfrm>
            <a:off x="900023" y="1167943"/>
            <a:ext cx="10363204" cy="4981352"/>
          </a:xfrm>
          <a:prstGeom prst="rect">
            <a:avLst/>
          </a:prstGeom>
        </p:spPr>
      </p:pic>
    </p:spTree>
    <p:extLst>
      <p:ext uri="{BB962C8B-B14F-4D97-AF65-F5344CB8AC3E}">
        <p14:creationId xmlns:p14="http://schemas.microsoft.com/office/powerpoint/2010/main" val="394201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rmAutofit/>
          </a:bodyPr>
          <a:lstStyle/>
          <a:p>
            <a:pPr algn="ctr"/>
            <a:r>
              <a:rPr lang="en-US" dirty="0">
                <a:solidFill>
                  <a:srgbClr val="7030A0"/>
                </a:solidFill>
                <a:latin typeface="+mn-lt"/>
                <a:cs typeface="Calibri"/>
              </a:rPr>
              <a:t>Application and use case</a:t>
            </a:r>
          </a:p>
        </p:txBody>
      </p:sp>
      <p:sp>
        <p:nvSpPr>
          <p:cNvPr id="5" name="Content Placeholder 4">
            <a:extLst>
              <a:ext uri="{FF2B5EF4-FFF2-40B4-BE49-F238E27FC236}">
                <a16:creationId xmlns:a16="http://schemas.microsoft.com/office/drawing/2014/main" id="{0F48B146-73F4-492F-A7A2-08E1B4CB2562}"/>
              </a:ext>
            </a:extLst>
          </p:cNvPr>
          <p:cNvSpPr>
            <a:spLocks noGrp="1"/>
          </p:cNvSpPr>
          <p:nvPr>
            <p:ph sz="half" idx="2"/>
          </p:nvPr>
        </p:nvSpPr>
        <p:spPr>
          <a:xfrm>
            <a:off x="313542" y="2260662"/>
            <a:ext cx="11402073" cy="3713342"/>
          </a:xfrm>
        </p:spPr>
        <p:txBody>
          <a:bodyPr vert="horz" lIns="91440" tIns="45720" rIns="91440" bIns="45720" rtlCol="0" anchor="t">
            <a:normAutofit/>
          </a:bodyPr>
          <a:lstStyle/>
          <a:p>
            <a:pPr marL="514350" indent="-514350" algn="just">
              <a:lnSpc>
                <a:spcPct val="100000"/>
              </a:lnSpc>
              <a:buAutoNum type="arabicPeriod"/>
            </a:pPr>
            <a:r>
              <a:rPr lang="en-IN" dirty="0">
                <a:ea typeface="+mn-lt"/>
                <a:cs typeface="+mn-lt"/>
              </a:rPr>
              <a:t>reduce the workload of pathologists by acting as a screening device and also reduce the subjectivity in diagnosis.</a:t>
            </a:r>
            <a:endParaRPr lang="en-US" dirty="0">
              <a:cs typeface="Calibri"/>
            </a:endParaRPr>
          </a:p>
          <a:p>
            <a:pPr marL="514350" indent="-514350" algn="just">
              <a:lnSpc>
                <a:spcPct val="150000"/>
              </a:lnSpc>
              <a:buAutoNum type="arabicPeriod"/>
            </a:pPr>
            <a:r>
              <a:rPr lang="en-US" dirty="0">
                <a:cs typeface="Calibri"/>
              </a:rPr>
              <a:t>Inclusion of feature in Scanning Devices for Quick analysis</a:t>
            </a:r>
          </a:p>
          <a:p>
            <a:pPr marL="514350" indent="-514350" algn="just">
              <a:lnSpc>
                <a:spcPct val="100000"/>
              </a:lnSpc>
              <a:buAutoNum type="arabicPeriod"/>
            </a:pPr>
            <a:r>
              <a:rPr lang="en-IN" dirty="0">
                <a:ea typeface="+mn-lt"/>
                <a:cs typeface="+mn-lt"/>
              </a:rPr>
              <a:t>possibility of evaluating the feasibility of applying deep learning techniques to improving the efficiency and quality of histologic diagnosis.</a:t>
            </a:r>
            <a:endParaRPr lang="en-US" dirty="0">
              <a:cs typeface="Calibri"/>
            </a:endParaRPr>
          </a:p>
        </p:txBody>
      </p:sp>
      <p:sp>
        <p:nvSpPr>
          <p:cNvPr id="3" name="Slide Number Placeholder 2">
            <a:extLst>
              <a:ext uri="{FF2B5EF4-FFF2-40B4-BE49-F238E27FC236}">
                <a16:creationId xmlns:a16="http://schemas.microsoft.com/office/drawing/2014/main" id="{74F73A17-263B-48FD-9525-89A5EDBA81B9}"/>
              </a:ext>
            </a:extLst>
          </p:cNvPr>
          <p:cNvSpPr>
            <a:spLocks noGrp="1"/>
          </p:cNvSpPr>
          <p:nvPr>
            <p:ph type="sldNum" sz="quarter" idx="12"/>
          </p:nvPr>
        </p:nvSpPr>
        <p:spPr/>
        <p:txBody>
          <a:bodyPr/>
          <a:lstStyle/>
          <a:p>
            <a:fld id="{9D3FF152-60F5-4862-82F9-1190556AA56F}" type="slidenum">
              <a:rPr lang="en-IN" sz="1500" b="1" dirty="0">
                <a:solidFill>
                  <a:schemeClr val="tx1"/>
                </a:solidFill>
              </a:rPr>
              <a:t>12</a:t>
            </a:fld>
            <a:endParaRPr lang="en-IN" sz="1500" b="1">
              <a:solidFill>
                <a:schemeClr val="tx1"/>
              </a:solidFill>
              <a:cs typeface="Calibri"/>
            </a:endParaRPr>
          </a:p>
        </p:txBody>
      </p:sp>
    </p:spTree>
    <p:extLst>
      <p:ext uri="{BB962C8B-B14F-4D97-AF65-F5344CB8AC3E}">
        <p14:creationId xmlns:p14="http://schemas.microsoft.com/office/powerpoint/2010/main" val="399712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152650" y="165991"/>
            <a:ext cx="7886700" cy="530258"/>
          </a:xfrm>
        </p:spPr>
        <p:txBody>
          <a:bodyPr>
            <a:normAutofit fontScale="90000"/>
          </a:bodyPr>
          <a:lstStyle/>
          <a:p>
            <a:pPr algn="ctr"/>
            <a:r>
              <a:rPr lang="en-US" dirty="0">
                <a:solidFill>
                  <a:srgbClr val="7030A0"/>
                </a:solidFill>
                <a:latin typeface="+mn-lt"/>
              </a:rPr>
              <a:t>INTRODUCTION</a:t>
            </a:r>
            <a:endParaRPr lang="en-IN" dirty="0">
              <a:solidFill>
                <a:srgbClr val="7030A0"/>
              </a:solidFill>
              <a:latin typeface="+mn-lt"/>
            </a:endParaRPr>
          </a:p>
        </p:txBody>
      </p:sp>
      <p:sp>
        <p:nvSpPr>
          <p:cNvPr id="3" name="Rectangle 2"/>
          <p:cNvSpPr/>
          <p:nvPr/>
        </p:nvSpPr>
        <p:spPr>
          <a:xfrm>
            <a:off x="581548" y="954157"/>
            <a:ext cx="11074014" cy="5401479"/>
          </a:xfrm>
          <a:prstGeom prst="rect">
            <a:avLst/>
          </a:prstGeom>
        </p:spPr>
        <p:txBody>
          <a:bodyPr wrap="square" lIns="91440" tIns="45720" rIns="91440" bIns="45720" anchor="t">
            <a:spAutoFit/>
          </a:bodyPr>
          <a:lstStyle/>
          <a:p>
            <a:pPr algn="just"/>
            <a:r>
              <a:rPr lang="en-IN" sz="2300" dirty="0">
                <a:ea typeface="+mn-lt"/>
                <a:cs typeface="+mn-lt"/>
              </a:rPr>
              <a:t>With the development of targeted therapies, many treatments are based on molecular studies, which require sampling tumour tissue from paraffin blocks for sequencing. </a:t>
            </a:r>
            <a:r>
              <a:rPr lang="en-IN" sz="2300" b="1" dirty="0">
                <a:ea typeface="+mn-lt"/>
                <a:cs typeface="+mn-lt"/>
              </a:rPr>
              <a:t>An automated solution could potentially reduce the workload of pathologists by acting as a screening device and may reduce the subjectivity in diagnosis.</a:t>
            </a:r>
            <a:r>
              <a:rPr lang="en-IN" sz="2300" dirty="0">
                <a:ea typeface="+mn-lt"/>
                <a:cs typeface="+mn-lt"/>
              </a:rPr>
              <a:t> In tissue-based diagnostics, </a:t>
            </a:r>
            <a:r>
              <a:rPr lang="en-IN" sz="2300" b="1" dirty="0">
                <a:ea typeface="+mn-lt"/>
                <a:cs typeface="+mn-lt"/>
              </a:rPr>
              <a:t>most of the work still needs to be done manually by a pathologist</a:t>
            </a:r>
            <a:r>
              <a:rPr lang="en-IN" sz="2300" dirty="0">
                <a:ea typeface="+mn-lt"/>
                <a:cs typeface="+mn-lt"/>
              </a:rPr>
              <a:t> using a microscope to examine stained slides. The foundation of such tasks is to accurately distinguish cancer/malignant cells from normal/benign cells. However, the determination of </a:t>
            </a:r>
            <a:r>
              <a:rPr lang="en-IN" sz="2300" b="1" dirty="0">
                <a:ea typeface="+mn-lt"/>
                <a:cs typeface="+mn-lt"/>
              </a:rPr>
              <a:t>tumour content is poorly reproducible with significant variation</a:t>
            </a:r>
            <a:r>
              <a:rPr lang="en-IN" sz="2300" dirty="0">
                <a:ea typeface="+mn-lt"/>
                <a:cs typeface="+mn-lt"/>
              </a:rPr>
              <a:t>. As the size of tumour regions can be very small, pathologists are often required to use high magnification for detecting tumour cells. This requirement significantly increases the workload for pathologists. As digital pathology </a:t>
            </a:r>
            <a:r>
              <a:rPr lang="en-IN" sz="2300" b="1" dirty="0">
                <a:ea typeface="+mn-lt"/>
                <a:cs typeface="+mn-lt"/>
              </a:rPr>
              <a:t>datasets have become publicly available</a:t>
            </a:r>
            <a:r>
              <a:rPr lang="en-IN" sz="2300" dirty="0">
                <a:ea typeface="+mn-lt"/>
                <a:cs typeface="+mn-lt"/>
              </a:rPr>
              <a:t> and have opened up the possibility of evaluating the feasibility of applying deep learning techniques to improving the efficiency and quality of histologic diagnosis. In this project we introduce an </a:t>
            </a:r>
            <a:r>
              <a:rPr lang="en-IN" sz="2300" b="1" dirty="0">
                <a:ea typeface="+mn-lt"/>
                <a:cs typeface="+mn-lt"/>
              </a:rPr>
              <a:t>application to detect Colorectal cancer based on </a:t>
            </a:r>
            <a:r>
              <a:rPr lang="en-IN" sz="2300" b="1" dirty="0"/>
              <a:t>Convolutional Neural Network and Ranking algorithm. </a:t>
            </a:r>
            <a:endParaRPr lang="en-IN" sz="2300" b="1" dirty="0">
              <a:ea typeface="+mn-lt"/>
              <a:cs typeface="+mn-lt"/>
            </a:endParaRPr>
          </a:p>
        </p:txBody>
      </p:sp>
      <p:sp>
        <p:nvSpPr>
          <p:cNvPr id="4" name="Slide Number Placeholder 3">
            <a:extLst>
              <a:ext uri="{FF2B5EF4-FFF2-40B4-BE49-F238E27FC236}">
                <a16:creationId xmlns:a16="http://schemas.microsoft.com/office/drawing/2014/main" id="{CE39A68D-69D1-466C-84E6-B345EA6BBBE7}"/>
              </a:ext>
            </a:extLst>
          </p:cNvPr>
          <p:cNvSpPr>
            <a:spLocks noGrp="1"/>
          </p:cNvSpPr>
          <p:nvPr>
            <p:ph type="sldNum" sz="quarter" idx="12"/>
          </p:nvPr>
        </p:nvSpPr>
        <p:spPr/>
        <p:txBody>
          <a:bodyPr/>
          <a:lstStyle/>
          <a:p>
            <a:fld id="{9D3FF152-60F5-4862-82F9-1190556AA56F}" type="slidenum">
              <a:rPr lang="en-IN" sz="1600" b="1" dirty="0">
                <a:solidFill>
                  <a:schemeClr val="tx1"/>
                </a:solidFill>
              </a:rPr>
              <a:t>2</a:t>
            </a:fld>
            <a:endParaRPr lang="en-IN" sz="1600" b="1">
              <a:solidFill>
                <a:schemeClr val="tx1"/>
              </a:solidFill>
              <a:cs typeface="Calibri"/>
            </a:endParaRPr>
          </a:p>
        </p:txBody>
      </p:sp>
    </p:spTree>
    <p:extLst>
      <p:ext uri="{BB962C8B-B14F-4D97-AF65-F5344CB8AC3E}">
        <p14:creationId xmlns:p14="http://schemas.microsoft.com/office/powerpoint/2010/main" val="324769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152650" y="165991"/>
            <a:ext cx="7886700" cy="530258"/>
          </a:xfrm>
        </p:spPr>
        <p:txBody>
          <a:bodyPr>
            <a:normAutofit fontScale="90000"/>
          </a:bodyPr>
          <a:lstStyle/>
          <a:p>
            <a:pPr algn="ctr"/>
            <a:r>
              <a:rPr lang="en-US" dirty="0">
                <a:solidFill>
                  <a:srgbClr val="7030A0"/>
                </a:solidFill>
                <a:latin typeface="+mn-lt"/>
              </a:rPr>
              <a:t>Existing System</a:t>
            </a:r>
            <a:endParaRPr lang="en-IN" dirty="0">
              <a:solidFill>
                <a:srgbClr val="7030A0"/>
              </a:solidFill>
              <a:latin typeface="+mn-lt"/>
            </a:endParaRPr>
          </a:p>
        </p:txBody>
      </p:sp>
      <p:sp>
        <p:nvSpPr>
          <p:cNvPr id="3" name="Rectangle 2"/>
          <p:cNvSpPr/>
          <p:nvPr/>
        </p:nvSpPr>
        <p:spPr>
          <a:xfrm>
            <a:off x="825637" y="1330919"/>
            <a:ext cx="10619364" cy="3939540"/>
          </a:xfrm>
          <a:prstGeom prst="rect">
            <a:avLst/>
          </a:prstGeom>
        </p:spPr>
        <p:txBody>
          <a:bodyPr wrap="square" lIns="91440" tIns="45720" rIns="91440" bIns="45720" anchor="t">
            <a:spAutoFit/>
          </a:bodyPr>
          <a:lstStyle/>
          <a:p>
            <a:pPr algn="just"/>
            <a:r>
              <a:rPr lang="en-IN" sz="2500" dirty="0">
                <a:latin typeface="Times New Roman"/>
                <a:ea typeface="+mn-lt"/>
                <a:cs typeface="Times New Roman"/>
              </a:rPr>
              <a:t>In the existing system , the concept of</a:t>
            </a:r>
            <a:r>
              <a:rPr lang="en-IN" sz="2500" dirty="0">
                <a:ea typeface="+mn-lt"/>
                <a:cs typeface="+mn-lt"/>
              </a:rPr>
              <a:t> data mining systems supported on cancer prophecy system merging the prediction scheme with mining tools. The categorization algorithms used in the existing system is called decision tree. The user enters into the cancer prophecy scheme, and then required to retort the queries, connected to genetic and non-genetic skin textures. In that case the prediction structure allots the hazard rate to both query bases on the client retorts. One time the exposure significance is estimated, the series of the coercion preserve is resolute by the forecast structure.</a:t>
            </a:r>
            <a:r>
              <a:rPr lang="en-IN" sz="2500" dirty="0">
                <a:latin typeface="Times New Roman"/>
                <a:ea typeface="+mn-lt"/>
                <a:cs typeface="Times New Roman"/>
              </a:rPr>
              <a:t> Research data shows that the accuracy of cancer prediction system is about 73%.</a:t>
            </a:r>
            <a:r>
              <a:rPr lang="en-IN" sz="2500" dirty="0">
                <a:ea typeface="+mn-lt"/>
                <a:cs typeface="+mn-lt"/>
              </a:rPr>
              <a:t> </a:t>
            </a:r>
            <a:endParaRPr lang="en-US">
              <a:cs typeface="Calibri"/>
            </a:endParaRPr>
          </a:p>
          <a:p>
            <a:pPr algn="just"/>
            <a:endParaRPr lang="en-IN" sz="2500" dirty="0">
              <a:latin typeface="Times New Roman"/>
              <a:cs typeface="Calibri"/>
            </a:endParaRPr>
          </a:p>
        </p:txBody>
      </p:sp>
      <p:sp>
        <p:nvSpPr>
          <p:cNvPr id="4" name="Slide Number Placeholder 3">
            <a:extLst>
              <a:ext uri="{FF2B5EF4-FFF2-40B4-BE49-F238E27FC236}">
                <a16:creationId xmlns:a16="http://schemas.microsoft.com/office/drawing/2014/main" id="{BE67CFA2-B9ED-4DA2-8A2D-D6943212AACB}"/>
              </a:ext>
            </a:extLst>
          </p:cNvPr>
          <p:cNvSpPr>
            <a:spLocks noGrp="1"/>
          </p:cNvSpPr>
          <p:nvPr>
            <p:ph type="sldNum" sz="quarter" idx="12"/>
          </p:nvPr>
        </p:nvSpPr>
        <p:spPr/>
        <p:txBody>
          <a:bodyPr/>
          <a:lstStyle/>
          <a:p>
            <a:fld id="{9D3FF152-60F5-4862-82F9-1190556AA56F}" type="slidenum">
              <a:rPr lang="en-IN" sz="1600" dirty="0">
                <a:solidFill>
                  <a:schemeClr val="tx1"/>
                </a:solidFill>
              </a:rPr>
              <a:t>3</a:t>
            </a:fld>
            <a:endParaRPr lang="en-IN" sz="1600">
              <a:solidFill>
                <a:schemeClr val="tx1"/>
              </a:solidFill>
              <a:cs typeface="Calibri"/>
            </a:endParaRPr>
          </a:p>
        </p:txBody>
      </p:sp>
    </p:spTree>
    <p:extLst>
      <p:ext uri="{BB962C8B-B14F-4D97-AF65-F5344CB8AC3E}">
        <p14:creationId xmlns:p14="http://schemas.microsoft.com/office/powerpoint/2010/main" val="183797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844312" y="281010"/>
            <a:ext cx="10172698" cy="530258"/>
          </a:xfrm>
        </p:spPr>
        <p:txBody>
          <a:bodyPr vert="horz" lIns="91440" tIns="45720" rIns="91440" bIns="45720" rtlCol="0" anchor="ctr">
            <a:noAutofit/>
          </a:bodyPr>
          <a:lstStyle/>
          <a:p>
            <a:pPr algn="ctr"/>
            <a:r>
              <a:rPr lang="en-US" sz="3900" b="1" dirty="0">
                <a:solidFill>
                  <a:srgbClr val="7030A0"/>
                </a:solidFill>
                <a:ea typeface="+mj-lt"/>
                <a:cs typeface="+mj-lt"/>
              </a:rPr>
              <a:t>Objective of the project/</a:t>
            </a:r>
            <a:r>
              <a:rPr lang="en-US" sz="3900" b="1" dirty="0">
                <a:solidFill>
                  <a:srgbClr val="7030A0"/>
                </a:solidFill>
                <a:latin typeface="Calibri Light"/>
                <a:cs typeface="Calibri Light"/>
              </a:rPr>
              <a:t>Proposed System</a:t>
            </a:r>
            <a:endParaRPr lang="en-IN" sz="3900" b="1" dirty="0">
              <a:solidFill>
                <a:srgbClr val="7030A0"/>
              </a:solidFill>
              <a:latin typeface="Calibri Light"/>
              <a:cs typeface="Calibri Light"/>
            </a:endParaRPr>
          </a:p>
        </p:txBody>
      </p:sp>
      <p:sp>
        <p:nvSpPr>
          <p:cNvPr id="3" name="Rectangle 2"/>
          <p:cNvSpPr/>
          <p:nvPr/>
        </p:nvSpPr>
        <p:spPr>
          <a:xfrm>
            <a:off x="686765" y="1057522"/>
            <a:ext cx="10832750" cy="5047536"/>
          </a:xfrm>
          <a:prstGeom prst="rect">
            <a:avLst/>
          </a:prstGeom>
        </p:spPr>
        <p:txBody>
          <a:bodyPr wrap="square" lIns="91440" tIns="45720" rIns="91440" bIns="45720" anchor="t">
            <a:spAutoFit/>
          </a:bodyPr>
          <a:lstStyle/>
          <a:p>
            <a:pPr algn="just"/>
            <a:r>
              <a:rPr lang="en-IN" sz="2300" dirty="0">
                <a:latin typeface="Times New Roman"/>
                <a:cs typeface="Times New Roman"/>
              </a:rPr>
              <a:t>In this project we build an</a:t>
            </a:r>
            <a:r>
              <a:rPr lang="en-IN" sz="2300" b="1" i="1" dirty="0">
                <a:latin typeface="Times New Roman"/>
                <a:cs typeface="Times New Roman"/>
              </a:rPr>
              <a:t> Web Application powered by Amazon EC2 </a:t>
            </a:r>
            <a:r>
              <a:rPr lang="en-US" sz="2300" dirty="0">
                <a:latin typeface="Times New Roman"/>
                <a:cs typeface="Calibri"/>
              </a:rPr>
              <a:t>Linux instance to </a:t>
            </a:r>
            <a:r>
              <a:rPr lang="en-US" sz="2300" b="1" i="1" dirty="0">
                <a:latin typeface="Times New Roman"/>
                <a:cs typeface="Calibri"/>
              </a:rPr>
              <a:t>display Predicted Result from the SQL Database</a:t>
            </a:r>
            <a:r>
              <a:rPr lang="en-US" sz="2300" i="1" dirty="0">
                <a:latin typeface="Times New Roman"/>
                <a:cs typeface="Calibri"/>
              </a:rPr>
              <a:t>.</a:t>
            </a:r>
            <a:r>
              <a:rPr lang="en-US" sz="2300" dirty="0">
                <a:latin typeface="Times New Roman"/>
                <a:cs typeface="Calibri"/>
              </a:rPr>
              <a:t> The input image data sets are converted to </a:t>
            </a:r>
            <a:r>
              <a:rPr lang="en-US" sz="2300" b="1" i="1" dirty="0">
                <a:latin typeface="Times New Roman"/>
                <a:cs typeface="Calibri"/>
              </a:rPr>
              <a:t>gray scale image and further Segmentation and Morphological filtering is performed on image data</a:t>
            </a:r>
            <a:r>
              <a:rPr lang="en-US" sz="2300" dirty="0">
                <a:latin typeface="Times New Roman"/>
                <a:cs typeface="Calibri"/>
              </a:rPr>
              <a:t> using </a:t>
            </a:r>
            <a:r>
              <a:rPr lang="en-US" sz="2300" b="1" dirty="0">
                <a:latin typeface="Times New Roman"/>
                <a:cs typeface="Calibri"/>
              </a:rPr>
              <a:t>Matlab</a:t>
            </a:r>
            <a:r>
              <a:rPr lang="en-US" sz="2300" dirty="0">
                <a:latin typeface="Times New Roman"/>
                <a:cs typeface="Calibri"/>
              </a:rPr>
              <a:t>. The processed image is converted to dataset after applying Clustering and Ranking Algorithms. extracted facial dataset is passed to an model trained using </a:t>
            </a:r>
            <a:r>
              <a:rPr lang="en-US" sz="2300" b="1" i="1" dirty="0">
                <a:latin typeface="Times New Roman"/>
                <a:cs typeface="Times New Roman"/>
              </a:rPr>
              <a:t>Convolutional neural network</a:t>
            </a:r>
            <a:r>
              <a:rPr lang="en-US" sz="2300" b="1" i="1" dirty="0">
                <a:latin typeface="Times New Roman"/>
                <a:cs typeface="Calibri"/>
              </a:rPr>
              <a:t> (CNN) with increasing EPOCH</a:t>
            </a:r>
            <a:r>
              <a:rPr lang="en-US" sz="2300" b="1" i="1" dirty="0">
                <a:latin typeface="Times New Roman"/>
                <a:cs typeface="Times New Roman"/>
              </a:rPr>
              <a:t>.</a:t>
            </a:r>
            <a:r>
              <a:rPr lang="en-US" sz="2300" dirty="0">
                <a:latin typeface="Times New Roman"/>
                <a:cs typeface="Times New Roman"/>
              </a:rPr>
              <a:t> The model is trained With the help of pre-trained data stored in </a:t>
            </a:r>
            <a:r>
              <a:rPr lang="en-US" sz="2300" b="1" i="1" dirty="0">
                <a:latin typeface="Times New Roman"/>
                <a:cs typeface="Times New Roman"/>
              </a:rPr>
              <a:t>Key-Value pair in Mongo DB.</a:t>
            </a:r>
            <a:r>
              <a:rPr lang="en-US" sz="2300" dirty="0">
                <a:latin typeface="Times New Roman"/>
                <a:cs typeface="Times New Roman"/>
              </a:rPr>
              <a:t> Once the prediction is done the predicted values are stored in LSTM for future and fast processing. Cancer stage identification is done with the help of Ranking result and is </a:t>
            </a:r>
            <a:r>
              <a:rPr lang="en-US" sz="2300" b="1" i="1" dirty="0">
                <a:latin typeface="Times New Roman"/>
                <a:cs typeface="Times New Roman"/>
              </a:rPr>
              <a:t>updated in MySQL</a:t>
            </a:r>
            <a:r>
              <a:rPr lang="en-US" sz="2300" dirty="0">
                <a:latin typeface="Times New Roman"/>
                <a:cs typeface="Times New Roman"/>
              </a:rPr>
              <a:t> Database for backend services like </a:t>
            </a:r>
            <a:r>
              <a:rPr lang="en-US" sz="2300" b="1" i="1" dirty="0">
                <a:latin typeface="Times New Roman"/>
                <a:cs typeface="Times New Roman"/>
              </a:rPr>
              <a:t>Flask to fetch and propagate</a:t>
            </a:r>
            <a:r>
              <a:rPr lang="en-US" sz="2300" dirty="0">
                <a:latin typeface="Times New Roman"/>
                <a:cs typeface="Times New Roman"/>
              </a:rPr>
              <a:t> in user interface portal. </a:t>
            </a:r>
            <a:r>
              <a:rPr lang="en-US" sz="2300" b="1" i="1" dirty="0">
                <a:latin typeface="Times New Roman"/>
                <a:cs typeface="Times New Roman"/>
              </a:rPr>
              <a:t>Performance of the system is increased with encouraging results of initial experiments. </a:t>
            </a:r>
            <a:r>
              <a:rPr lang="en-US" sz="2300" dirty="0">
                <a:latin typeface="Times New Roman"/>
                <a:cs typeface="Times New Roman"/>
              </a:rPr>
              <a:t>The ultimate goal of this project is that </a:t>
            </a:r>
            <a:r>
              <a:rPr lang="en-IN" sz="2300" b="1" dirty="0">
                <a:latin typeface="Times New Roman"/>
                <a:ea typeface="+mn-lt"/>
                <a:cs typeface="+mn-lt"/>
              </a:rPr>
              <a:t>An automated solution could potentially reduce the workload of pathologists by acting as a screening device and may reduce the subjectivity in diagnosis.</a:t>
            </a:r>
            <a:endParaRPr lang="en-US" sz="2300" dirty="0">
              <a:latin typeface="Times New Roman"/>
              <a:cs typeface="Times New Roman"/>
            </a:endParaRPr>
          </a:p>
        </p:txBody>
      </p:sp>
      <p:sp>
        <p:nvSpPr>
          <p:cNvPr id="4" name="Slide Number Placeholder 3">
            <a:extLst>
              <a:ext uri="{FF2B5EF4-FFF2-40B4-BE49-F238E27FC236}">
                <a16:creationId xmlns:a16="http://schemas.microsoft.com/office/drawing/2014/main" id="{0EF293BB-C274-42EE-A3E6-EE0C451CABC0}"/>
              </a:ext>
            </a:extLst>
          </p:cNvPr>
          <p:cNvSpPr>
            <a:spLocks noGrp="1"/>
          </p:cNvSpPr>
          <p:nvPr>
            <p:ph type="sldNum" sz="quarter" idx="12"/>
          </p:nvPr>
        </p:nvSpPr>
        <p:spPr/>
        <p:txBody>
          <a:bodyPr/>
          <a:lstStyle/>
          <a:p>
            <a:fld id="{9D3FF152-60F5-4862-82F9-1190556AA56F}" type="slidenum">
              <a:rPr lang="en-IN" sz="1600" b="1" dirty="0">
                <a:solidFill>
                  <a:schemeClr val="tx1"/>
                </a:solidFill>
              </a:rPr>
              <a:t>4</a:t>
            </a:fld>
            <a:endParaRPr lang="en-IN" sz="1600" b="1">
              <a:solidFill>
                <a:schemeClr val="tx1"/>
              </a:solidFill>
              <a:cs typeface="Calibri"/>
            </a:endParaRPr>
          </a:p>
        </p:txBody>
      </p:sp>
    </p:spTree>
    <p:extLst>
      <p:ext uri="{BB962C8B-B14F-4D97-AF65-F5344CB8AC3E}">
        <p14:creationId xmlns:p14="http://schemas.microsoft.com/office/powerpoint/2010/main" val="198075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6AE6B9-8737-44FA-AC7A-BAC92B006926}"/>
              </a:ext>
            </a:extLst>
          </p:cNvPr>
          <p:cNvSpPr>
            <a:spLocks noGrp="1"/>
          </p:cNvSpPr>
          <p:nvPr>
            <p:ph type="sldNum" sz="quarter" idx="12"/>
          </p:nvPr>
        </p:nvSpPr>
        <p:spPr/>
        <p:txBody>
          <a:bodyPr/>
          <a:lstStyle/>
          <a:p>
            <a:fld id="{9D3FF152-60F5-4862-82F9-1190556AA56F}" type="slidenum">
              <a:rPr lang="en-IN" smtClean="0"/>
              <a:t>5</a:t>
            </a:fld>
            <a:endParaRPr lang="en-IN"/>
          </a:p>
        </p:txBody>
      </p:sp>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152650" y="50972"/>
            <a:ext cx="7886700" cy="530258"/>
          </a:xfrm>
        </p:spPr>
        <p:txBody>
          <a:bodyPr>
            <a:normAutofit fontScale="90000"/>
          </a:bodyPr>
          <a:lstStyle/>
          <a:p>
            <a:pPr algn="ctr"/>
            <a:r>
              <a:rPr lang="en-US" dirty="0">
                <a:solidFill>
                  <a:srgbClr val="7030A0"/>
                </a:solidFill>
                <a:latin typeface="+mn-lt"/>
              </a:rPr>
              <a:t>Block diagram of Methodology used</a:t>
            </a:r>
            <a:endParaRPr lang="en-IN" dirty="0">
              <a:solidFill>
                <a:srgbClr val="7030A0"/>
              </a:solidFill>
              <a:latin typeface="+mn-lt"/>
            </a:endParaRPr>
          </a:p>
        </p:txBody>
      </p:sp>
      <p:pic>
        <p:nvPicPr>
          <p:cNvPr id="7" name="Picture 7">
            <a:extLst>
              <a:ext uri="{FF2B5EF4-FFF2-40B4-BE49-F238E27FC236}">
                <a16:creationId xmlns:a16="http://schemas.microsoft.com/office/drawing/2014/main" id="{663660A2-F441-4650-B5B2-0D6A249D7C3C}"/>
              </a:ext>
            </a:extLst>
          </p:cNvPr>
          <p:cNvPicPr>
            <a:picLocks noChangeAspect="1"/>
          </p:cNvPicPr>
          <p:nvPr/>
        </p:nvPicPr>
        <p:blipFill rotWithShape="1">
          <a:blip r:embed="rId2"/>
          <a:srcRect l="9271" r="6304" b="-262"/>
          <a:stretch/>
        </p:blipFill>
        <p:spPr>
          <a:xfrm>
            <a:off x="382440" y="796394"/>
            <a:ext cx="11427580" cy="5495256"/>
          </a:xfrm>
          <a:prstGeom prst="rect">
            <a:avLst/>
          </a:prstGeom>
        </p:spPr>
      </p:pic>
    </p:spTree>
    <p:extLst>
      <p:ext uri="{BB962C8B-B14F-4D97-AF65-F5344CB8AC3E}">
        <p14:creationId xmlns:p14="http://schemas.microsoft.com/office/powerpoint/2010/main" val="273292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637ABE-0D7D-41A9-AB76-A667F2E3B85F}"/>
              </a:ext>
            </a:extLst>
          </p:cNvPr>
          <p:cNvSpPr>
            <a:spLocks noGrp="1"/>
          </p:cNvSpPr>
          <p:nvPr>
            <p:ph type="sldNum" sz="quarter" idx="12"/>
          </p:nvPr>
        </p:nvSpPr>
        <p:spPr/>
        <p:txBody>
          <a:bodyPr/>
          <a:lstStyle/>
          <a:p>
            <a:fld id="{9D3FF152-60F5-4862-82F9-1190556AA56F}" type="slidenum">
              <a:rPr lang="en-IN" sz="1400" smtClean="0">
                <a:solidFill>
                  <a:srgbClr val="000000"/>
                </a:solidFill>
              </a:rPr>
              <a:t>6</a:t>
            </a:fld>
            <a:endParaRPr lang="en-IN" sz="1400">
              <a:solidFill>
                <a:srgbClr val="000000"/>
              </a:solidFill>
            </a:endParaRPr>
          </a:p>
        </p:txBody>
      </p:sp>
      <p:sp>
        <p:nvSpPr>
          <p:cNvPr id="5" name="CustomShape 14">
            <a:extLst>
              <a:ext uri="{FF2B5EF4-FFF2-40B4-BE49-F238E27FC236}">
                <a16:creationId xmlns:a16="http://schemas.microsoft.com/office/drawing/2014/main" id="{C4FB41E6-20B1-463A-8FA2-059C053B51B3}"/>
              </a:ext>
            </a:extLst>
          </p:cNvPr>
          <p:cNvSpPr/>
          <p:nvPr/>
        </p:nvSpPr>
        <p:spPr>
          <a:xfrm>
            <a:off x="1366111" y="181155"/>
            <a:ext cx="8354291" cy="6927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IN" sz="4400" b="1" strike="noStrike" spc="-1" dirty="0">
                <a:solidFill>
                  <a:srgbClr val="000000"/>
                </a:solidFill>
                <a:latin typeface="Times New Roman" panose="02020603050405020304" pitchFamily="18" charset="0"/>
                <a:ea typeface="Rajdhani"/>
                <a:cs typeface="Times New Roman" panose="02020603050405020304" pitchFamily="18" charset="0"/>
              </a:rPr>
              <a:t>TECHNOLOGY STACK</a:t>
            </a:r>
            <a:endParaRPr lang="en-IN" sz="4400" b="0" strike="noStrike" spc="-1" dirty="0">
              <a:solidFill>
                <a:srgbClr val="000000"/>
              </a:solidFill>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3E1670D6-E2C5-40DC-9FE8-9F1CB453FC76}"/>
              </a:ext>
            </a:extLst>
          </p:cNvPr>
          <p:cNvGrpSpPr/>
          <p:nvPr/>
        </p:nvGrpSpPr>
        <p:grpSpPr>
          <a:xfrm>
            <a:off x="1678230" y="1821481"/>
            <a:ext cx="8243455" cy="1200329"/>
            <a:chOff x="484909" y="1260764"/>
            <a:chExt cx="6176464" cy="1200329"/>
          </a:xfrm>
        </p:grpSpPr>
        <p:sp>
          <p:nvSpPr>
            <p:cNvPr id="24" name="TextBox 2">
              <a:extLst>
                <a:ext uri="{FF2B5EF4-FFF2-40B4-BE49-F238E27FC236}">
                  <a16:creationId xmlns:a16="http://schemas.microsoft.com/office/drawing/2014/main" id="{06DB824D-D4D2-44E1-B472-7E2886F1D867}"/>
                </a:ext>
              </a:extLst>
            </p:cNvPr>
            <p:cNvSpPr txBox="1"/>
            <p:nvPr/>
          </p:nvSpPr>
          <p:spPr>
            <a:xfrm>
              <a:off x="2694736" y="1260764"/>
              <a:ext cx="3966637" cy="120032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b="1" strike="noStrike" spc="-1" dirty="0">
                  <a:solidFill>
                    <a:srgbClr val="000000"/>
                  </a:solidFill>
                  <a:latin typeface="Times New Roman" panose="02020603050405020304" pitchFamily="18" charset="0"/>
                  <a:ea typeface="Rajdhani"/>
                  <a:cs typeface="Times New Roman" panose="02020603050405020304" pitchFamily="18" charset="0"/>
                </a:rPr>
                <a:t>Long Short-Term Memory </a:t>
              </a:r>
              <a:r>
                <a:rPr lang="en-IN" sz="2000" b="1" i="1" strike="noStrike" spc="-1" dirty="0">
                  <a:solidFill>
                    <a:srgbClr val="000000"/>
                  </a:solidFill>
                  <a:latin typeface="Times New Roman" panose="02020603050405020304" pitchFamily="18" charset="0"/>
                  <a:ea typeface="Rajdhani"/>
                  <a:cs typeface="Times New Roman" panose="02020603050405020304" pitchFamily="18" charset="0"/>
                </a:rPr>
                <a:t>(LSTM)</a:t>
              </a:r>
            </a:p>
            <a:p>
              <a:pPr algn="ctr"/>
              <a:r>
                <a:rPr lang="en-IN" sz="2000" b="1" i="1" strike="noStrike" spc="-1" dirty="0">
                  <a:solidFill>
                    <a:srgbClr val="000000"/>
                  </a:solidFill>
                  <a:latin typeface="Times New Roman" panose="02020603050405020304" pitchFamily="18" charset="0"/>
                  <a:ea typeface="Rajdhani"/>
                  <a:cs typeface="Times New Roman" panose="02020603050405020304" pitchFamily="18" charset="0"/>
                </a:rPr>
                <a:t> </a:t>
              </a:r>
              <a:r>
                <a:rPr lang="en-IN" sz="2800" b="1" i="1" spc="-1" dirty="0">
                  <a:solidFill>
                    <a:srgbClr val="000000"/>
                  </a:solidFill>
                  <a:latin typeface="Rajdhani"/>
                  <a:ea typeface="Rajdhani"/>
                </a:rPr>
                <a:t>+</a:t>
              </a:r>
            </a:p>
            <a:p>
              <a:pPr algn="ctr"/>
              <a:r>
                <a:rPr lang="en-IN" sz="2800" b="1" strike="noStrike" spc="-1" dirty="0">
                  <a:solidFill>
                    <a:srgbClr val="000000"/>
                  </a:solidFill>
                  <a:latin typeface="Rajdhani"/>
                  <a:ea typeface="Rajdhani"/>
                </a:rPr>
                <a:t> </a:t>
              </a:r>
              <a:r>
                <a:rPr lang="en-IN" sz="2800" b="1" spc="-1" dirty="0">
                  <a:solidFill>
                    <a:srgbClr val="000000"/>
                  </a:solidFill>
                  <a:latin typeface="Times New Roman" panose="02020603050405020304" pitchFamily="18" charset="0"/>
                  <a:ea typeface="Rajdhani"/>
                  <a:cs typeface="Times New Roman" panose="02020603050405020304" pitchFamily="18" charset="0"/>
                </a:rPr>
                <a:t>Convolutional</a:t>
              </a:r>
              <a:r>
                <a:rPr lang="en-IN" sz="2800" b="1" strike="noStrike" spc="-1" dirty="0">
                  <a:solidFill>
                    <a:srgbClr val="000000"/>
                  </a:solidFill>
                  <a:latin typeface="Times New Roman" panose="02020603050405020304" pitchFamily="18" charset="0"/>
                  <a:ea typeface="Rajdhani"/>
                  <a:cs typeface="Times New Roman" panose="02020603050405020304" pitchFamily="18" charset="0"/>
                </a:rPr>
                <a:t> Neural Networks </a:t>
              </a:r>
              <a:r>
                <a:rPr lang="en-IN" sz="2000" b="1" i="1" strike="noStrike" spc="-1" dirty="0">
                  <a:solidFill>
                    <a:srgbClr val="000000"/>
                  </a:solidFill>
                  <a:latin typeface="Times New Roman" panose="02020603050405020304" pitchFamily="18" charset="0"/>
                  <a:ea typeface="Rajdhani"/>
                  <a:cs typeface="Times New Roman" panose="02020603050405020304" pitchFamily="18" charset="0"/>
                </a:rPr>
                <a:t>(</a:t>
              </a:r>
              <a:r>
                <a:rPr lang="en-IN" sz="2000" b="1" i="1" spc="-1" dirty="0">
                  <a:solidFill>
                    <a:srgbClr val="000000"/>
                  </a:solidFill>
                  <a:latin typeface="Times New Roman" panose="02020603050405020304" pitchFamily="18" charset="0"/>
                  <a:ea typeface="Rajdhani"/>
                  <a:cs typeface="Times New Roman" panose="02020603050405020304" pitchFamily="18" charset="0"/>
                </a:rPr>
                <a:t>C</a:t>
              </a:r>
              <a:r>
                <a:rPr lang="en-IN" sz="2000" b="1" i="1" strike="noStrike" spc="-1" dirty="0">
                  <a:solidFill>
                    <a:srgbClr val="000000"/>
                  </a:solidFill>
                  <a:latin typeface="Times New Roman" panose="02020603050405020304" pitchFamily="18" charset="0"/>
                  <a:ea typeface="Rajdhani"/>
                  <a:cs typeface="Times New Roman" panose="02020603050405020304" pitchFamily="18" charset="0"/>
                </a:rPr>
                <a:t>NN)</a:t>
              </a:r>
              <a:r>
                <a:rPr lang="en-US" sz="2800" dirty="0">
                  <a:solidFill>
                    <a:srgbClr val="000000"/>
                  </a:solidFill>
                  <a:sym typeface="Wingdings" panose="05000000000000000000" pitchFamily="2" charset="2"/>
                </a:rPr>
                <a:t> </a:t>
              </a:r>
              <a:endParaRPr lang="en-US" sz="2800" dirty="0">
                <a:solidFill>
                  <a:srgbClr val="000000"/>
                </a:solidFill>
              </a:endParaRPr>
            </a:p>
          </p:txBody>
        </p:sp>
        <p:sp>
          <p:nvSpPr>
            <p:cNvPr id="25" name="TextBox 3">
              <a:extLst>
                <a:ext uri="{FF2B5EF4-FFF2-40B4-BE49-F238E27FC236}">
                  <a16:creationId xmlns:a16="http://schemas.microsoft.com/office/drawing/2014/main" id="{2870885B-9629-43D4-B6C6-14942318820C}"/>
                </a:ext>
              </a:extLst>
            </p:cNvPr>
            <p:cNvSpPr txBox="1"/>
            <p:nvPr/>
          </p:nvSpPr>
          <p:spPr>
            <a:xfrm>
              <a:off x="484909" y="1537763"/>
              <a:ext cx="2396837" cy="461665"/>
            </a:xfrm>
            <a:prstGeom prst="rect">
              <a:avLst/>
            </a:prstGeom>
            <a:noFill/>
            <a:ln>
              <a:noFill/>
            </a:ln>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0000"/>
                  </a:solidFill>
                </a:rPr>
                <a:t>Deep Learning    -&gt;</a:t>
              </a:r>
            </a:p>
          </p:txBody>
        </p:sp>
      </p:grpSp>
      <p:grpSp>
        <p:nvGrpSpPr>
          <p:cNvPr id="26" name="Group 25">
            <a:extLst>
              <a:ext uri="{FF2B5EF4-FFF2-40B4-BE49-F238E27FC236}">
                <a16:creationId xmlns:a16="http://schemas.microsoft.com/office/drawing/2014/main" id="{0913694A-5A63-4040-83F3-E1910A8BB6E5}"/>
              </a:ext>
            </a:extLst>
          </p:cNvPr>
          <p:cNvGrpSpPr/>
          <p:nvPr/>
        </p:nvGrpSpPr>
        <p:grpSpPr>
          <a:xfrm>
            <a:off x="1850757" y="4221952"/>
            <a:ext cx="8302075" cy="954107"/>
            <a:chOff x="1850757" y="4221952"/>
            <a:chExt cx="7726981" cy="954107"/>
          </a:xfrm>
        </p:grpSpPr>
        <p:grpSp>
          <p:nvGrpSpPr>
            <p:cNvPr id="27" name="Group 26">
              <a:extLst>
                <a:ext uri="{FF2B5EF4-FFF2-40B4-BE49-F238E27FC236}">
                  <a16:creationId xmlns:a16="http://schemas.microsoft.com/office/drawing/2014/main" id="{FEF9FDC9-B8C8-4B62-A77C-A201DAD9D283}"/>
                </a:ext>
              </a:extLst>
            </p:cNvPr>
            <p:cNvGrpSpPr/>
            <p:nvPr/>
          </p:nvGrpSpPr>
          <p:grpSpPr>
            <a:xfrm>
              <a:off x="1850757" y="4366562"/>
              <a:ext cx="7726981" cy="584776"/>
              <a:chOff x="1850757" y="4366574"/>
              <a:chExt cx="5168997" cy="326720"/>
            </a:xfrm>
          </p:grpSpPr>
          <p:sp>
            <p:nvSpPr>
              <p:cNvPr id="30" name="TextBox 8">
                <a:extLst>
                  <a:ext uri="{FF2B5EF4-FFF2-40B4-BE49-F238E27FC236}">
                    <a16:creationId xmlns:a16="http://schemas.microsoft.com/office/drawing/2014/main" id="{DC7F527D-FA9D-4975-838A-B5FD6CCBBE3C}"/>
                  </a:ext>
                </a:extLst>
              </p:cNvPr>
              <p:cNvSpPr txBox="1"/>
              <p:nvPr/>
            </p:nvSpPr>
            <p:spPr>
              <a:xfrm>
                <a:off x="3348757" y="4399431"/>
                <a:ext cx="498763" cy="25793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0000"/>
                    </a:solidFill>
                  </a:rPr>
                  <a:t>-&gt;</a:t>
                </a:r>
                <a:endParaRPr lang="en-US" sz="2800" dirty="0">
                  <a:solidFill>
                    <a:srgbClr val="000000"/>
                  </a:solidFill>
                  <a:sym typeface="Wingdings" panose="05000000000000000000" pitchFamily="2" charset="2"/>
                </a:endParaRPr>
              </a:p>
            </p:txBody>
          </p:sp>
          <p:sp>
            <p:nvSpPr>
              <p:cNvPr id="31" name="TextBox 9">
                <a:extLst>
                  <a:ext uri="{FF2B5EF4-FFF2-40B4-BE49-F238E27FC236}">
                    <a16:creationId xmlns:a16="http://schemas.microsoft.com/office/drawing/2014/main" id="{0065C86F-D725-454D-A888-BAFB53106E48}"/>
                  </a:ext>
                </a:extLst>
              </p:cNvPr>
              <p:cNvSpPr txBox="1"/>
              <p:nvPr/>
            </p:nvSpPr>
            <p:spPr>
              <a:xfrm>
                <a:off x="1850757" y="4366574"/>
                <a:ext cx="1488550" cy="326720"/>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rgbClr val="000000"/>
                    </a:solidFill>
                  </a:rPr>
                  <a:t>Front end</a:t>
                </a:r>
                <a:endParaRPr lang="en-US" dirty="0"/>
              </a:p>
            </p:txBody>
          </p:sp>
          <p:sp>
            <p:nvSpPr>
              <p:cNvPr id="32" name="TextBox 10">
                <a:extLst>
                  <a:ext uri="{FF2B5EF4-FFF2-40B4-BE49-F238E27FC236}">
                    <a16:creationId xmlns:a16="http://schemas.microsoft.com/office/drawing/2014/main" id="{763A920B-353A-470B-8368-93DCAF70B6C2}"/>
                  </a:ext>
                </a:extLst>
              </p:cNvPr>
              <p:cNvSpPr txBox="1"/>
              <p:nvPr/>
            </p:nvSpPr>
            <p:spPr>
              <a:xfrm>
                <a:off x="4845264" y="4412375"/>
                <a:ext cx="2174490" cy="257936"/>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0000"/>
                    </a:solidFill>
                  </a:rPr>
                  <a:t>Flask + Amazon EC2</a:t>
                </a:r>
              </a:p>
            </p:txBody>
          </p:sp>
        </p:grpSp>
        <p:sp>
          <p:nvSpPr>
            <p:cNvPr id="28" name="TextBox 6">
              <a:extLst>
                <a:ext uri="{FF2B5EF4-FFF2-40B4-BE49-F238E27FC236}">
                  <a16:creationId xmlns:a16="http://schemas.microsoft.com/office/drawing/2014/main" id="{F27C64A3-06B2-4ED2-A90C-AF7F87D407E6}"/>
                </a:ext>
              </a:extLst>
            </p:cNvPr>
            <p:cNvSpPr txBox="1"/>
            <p:nvPr/>
          </p:nvSpPr>
          <p:spPr>
            <a:xfrm>
              <a:off x="4781623" y="4221952"/>
              <a:ext cx="1187690" cy="95410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0000"/>
                  </a:solidFill>
                </a:rPr>
                <a:t>Web page</a:t>
              </a:r>
              <a:endParaRPr lang="en-US" sz="2800">
                <a:cs typeface="Calibri"/>
              </a:endParaRPr>
            </a:p>
          </p:txBody>
        </p:sp>
        <p:sp>
          <p:nvSpPr>
            <p:cNvPr id="29" name="TextBox 7">
              <a:extLst>
                <a:ext uri="{FF2B5EF4-FFF2-40B4-BE49-F238E27FC236}">
                  <a16:creationId xmlns:a16="http://schemas.microsoft.com/office/drawing/2014/main" id="{BD0EE340-6B2D-424E-932F-7EE203187E3C}"/>
                </a:ext>
              </a:extLst>
            </p:cNvPr>
            <p:cNvSpPr txBox="1"/>
            <p:nvPr/>
          </p:nvSpPr>
          <p:spPr>
            <a:xfrm>
              <a:off x="5967754" y="4265081"/>
              <a:ext cx="519143" cy="76944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rgbClr val="000000"/>
                  </a:solidFill>
                </a:rPr>
                <a:t>{</a:t>
              </a:r>
            </a:p>
          </p:txBody>
        </p:sp>
      </p:grpSp>
    </p:spTree>
    <p:extLst>
      <p:ext uri="{BB962C8B-B14F-4D97-AF65-F5344CB8AC3E}">
        <p14:creationId xmlns:p14="http://schemas.microsoft.com/office/powerpoint/2010/main" val="371033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A2CB90-BB15-4A9D-871E-CE6EE2069807}"/>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6" name="Title 1">
            <a:extLst>
              <a:ext uri="{FF2B5EF4-FFF2-40B4-BE49-F238E27FC236}">
                <a16:creationId xmlns:a16="http://schemas.microsoft.com/office/drawing/2014/main" id="{FC247267-98B1-4F52-9630-7EC20F486FF5}"/>
              </a:ext>
            </a:extLst>
          </p:cNvPr>
          <p:cNvSpPr>
            <a:spLocks noGrp="1"/>
          </p:cNvSpPr>
          <p:nvPr>
            <p:ph type="title"/>
          </p:nvPr>
        </p:nvSpPr>
        <p:spPr>
          <a:xfrm>
            <a:off x="844312" y="281010"/>
            <a:ext cx="10172698" cy="530258"/>
          </a:xfrm>
        </p:spPr>
        <p:txBody>
          <a:bodyPr vert="horz" lIns="91440" tIns="45720" rIns="91440" bIns="45720" rtlCol="0" anchor="ctr">
            <a:noAutofit/>
          </a:bodyPr>
          <a:lstStyle/>
          <a:p>
            <a:pPr algn="ctr"/>
            <a:r>
              <a:rPr lang="en-US" sz="3900" b="1" dirty="0">
                <a:solidFill>
                  <a:srgbClr val="7030A0"/>
                </a:solidFill>
                <a:latin typeface="Calibri Light"/>
                <a:cs typeface="Calibri Light"/>
              </a:rPr>
              <a:t>Proposed System</a:t>
            </a:r>
            <a:endParaRPr lang="en-IN" sz="3900" b="1" dirty="0">
              <a:solidFill>
                <a:srgbClr val="7030A0"/>
              </a:solidFill>
              <a:latin typeface="Calibri Light"/>
              <a:cs typeface="Calibri Light"/>
            </a:endParaRPr>
          </a:p>
        </p:txBody>
      </p:sp>
      <p:sp>
        <p:nvSpPr>
          <p:cNvPr id="8" name="Rectangle 7">
            <a:extLst>
              <a:ext uri="{FF2B5EF4-FFF2-40B4-BE49-F238E27FC236}">
                <a16:creationId xmlns:a16="http://schemas.microsoft.com/office/drawing/2014/main" id="{B8665B56-CA9B-4649-8CB8-AAE2CD95A4AA}"/>
              </a:ext>
            </a:extLst>
          </p:cNvPr>
          <p:cNvSpPr/>
          <p:nvPr/>
        </p:nvSpPr>
        <p:spPr>
          <a:xfrm>
            <a:off x="686765" y="1057522"/>
            <a:ext cx="10832750" cy="4832092"/>
          </a:xfrm>
          <a:prstGeom prst="rect">
            <a:avLst/>
          </a:prstGeom>
        </p:spPr>
        <p:txBody>
          <a:bodyPr wrap="square" lIns="91440" tIns="45720" rIns="91440" bIns="45720" anchor="t">
            <a:spAutoFit/>
          </a:bodyPr>
          <a:lstStyle/>
          <a:p>
            <a:pPr marL="342900" indent="-342900" algn="just">
              <a:buFont typeface="Arial"/>
              <a:buChar char="•"/>
            </a:pPr>
            <a:r>
              <a:rPr lang="en-IN" sz="2800" dirty="0">
                <a:latin typeface="Times New Roman"/>
                <a:cs typeface="Calibri"/>
              </a:rPr>
              <a:t>Proposed a CNN + LSTM simulator model using python to identify colorectal cancer affected  tumour tissue</a:t>
            </a:r>
          </a:p>
          <a:p>
            <a:pPr marL="342900" indent="-342900" algn="just">
              <a:buFont typeface="Arial"/>
              <a:buChar char="•"/>
            </a:pPr>
            <a:endParaRPr lang="en-IN" sz="2800" dirty="0">
              <a:latin typeface="Times New Roman"/>
              <a:cs typeface="Calibri"/>
            </a:endParaRPr>
          </a:p>
          <a:p>
            <a:pPr marL="342900" indent="-342900" algn="just">
              <a:buFont typeface="Arial"/>
              <a:buChar char="•"/>
            </a:pPr>
            <a:r>
              <a:rPr lang="en-IN" sz="2800" dirty="0">
                <a:latin typeface="Times New Roman"/>
                <a:cs typeface="Calibri"/>
              </a:rPr>
              <a:t>Tissues are classified into 7 types Tumour, Stroma, </a:t>
            </a:r>
            <a:r>
              <a:rPr lang="en-IN" sz="2800" dirty="0" err="1">
                <a:latin typeface="Times New Roman"/>
                <a:cs typeface="Calibri"/>
              </a:rPr>
              <a:t>Lympho</a:t>
            </a:r>
            <a:r>
              <a:rPr lang="en-IN" sz="2800" dirty="0">
                <a:latin typeface="Times New Roman"/>
                <a:cs typeface="Calibri"/>
              </a:rPr>
              <a:t>, Adipose, Complex, Debris, Mucosa</a:t>
            </a:r>
          </a:p>
          <a:p>
            <a:pPr marL="342900" indent="-342900" algn="just">
              <a:buFont typeface="Arial"/>
              <a:buChar char="•"/>
            </a:pPr>
            <a:endParaRPr lang="en-IN" sz="2800" dirty="0">
              <a:latin typeface="Times New Roman"/>
              <a:cs typeface="Calibri"/>
            </a:endParaRPr>
          </a:p>
          <a:p>
            <a:pPr marL="342900" indent="-342900" algn="just">
              <a:buFont typeface="Arial"/>
              <a:buChar char="•"/>
            </a:pPr>
            <a:r>
              <a:rPr lang="en-IN" sz="2800" dirty="0">
                <a:latin typeface="Times New Roman"/>
                <a:cs typeface="Calibri"/>
              </a:rPr>
              <a:t>These seven types are used to identify the stage </a:t>
            </a:r>
          </a:p>
          <a:p>
            <a:pPr marL="342900" indent="-342900" algn="just">
              <a:buFont typeface="Arial"/>
              <a:buChar char="•"/>
            </a:pPr>
            <a:endParaRPr lang="en-IN" sz="2800" dirty="0">
              <a:latin typeface="Times New Roman"/>
              <a:cs typeface="Calibri"/>
            </a:endParaRPr>
          </a:p>
          <a:p>
            <a:pPr marL="342900" indent="-342900" algn="just">
              <a:buFont typeface="Arial"/>
              <a:buChar char="•"/>
            </a:pPr>
            <a:r>
              <a:rPr lang="en-IN" sz="2800" dirty="0">
                <a:latin typeface="Times New Roman"/>
                <a:cs typeface="Calibri"/>
              </a:rPr>
              <a:t>According to datasheet from cancer.net stage of cancer is classified as three types  Tumour(T), Node(N), Metastasis(M).</a:t>
            </a:r>
          </a:p>
          <a:p>
            <a:pPr algn="just"/>
            <a:endParaRPr lang="en-IN" sz="2800" dirty="0">
              <a:latin typeface="Times New Roman"/>
              <a:cs typeface="Calibri"/>
            </a:endParaRPr>
          </a:p>
        </p:txBody>
      </p:sp>
      <p:sp>
        <p:nvSpPr>
          <p:cNvPr id="10" name="Slide Number Placeholder 3">
            <a:extLst>
              <a:ext uri="{FF2B5EF4-FFF2-40B4-BE49-F238E27FC236}">
                <a16:creationId xmlns:a16="http://schemas.microsoft.com/office/drawing/2014/main" id="{7B64E91E-F62D-4928-B852-F511E774A8AF}"/>
              </a:ext>
            </a:extLst>
          </p:cNvPr>
          <p:cNvSpPr txBox="1">
            <a:spLocks/>
          </p:cNvSpPr>
          <p:nvPr/>
        </p:nvSpPr>
        <p:spPr>
          <a:xfrm>
            <a:off x="8604849" y="63506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3FF152-60F5-4862-82F9-1190556AA56F}" type="slidenum">
              <a:rPr lang="en-IN" sz="1600" b="1" dirty="0">
                <a:solidFill>
                  <a:schemeClr val="tx1"/>
                </a:solidFill>
              </a:rPr>
              <a:pPr/>
              <a:t>7</a:t>
            </a:fld>
            <a:endParaRPr lang="en-IN" sz="1600" b="1">
              <a:solidFill>
                <a:schemeClr val="tx1"/>
              </a:solidFill>
              <a:cs typeface="Calibri"/>
            </a:endParaRPr>
          </a:p>
        </p:txBody>
      </p:sp>
    </p:spTree>
    <p:extLst>
      <p:ext uri="{BB962C8B-B14F-4D97-AF65-F5344CB8AC3E}">
        <p14:creationId xmlns:p14="http://schemas.microsoft.com/office/powerpoint/2010/main" val="265836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A2CB90-BB15-4A9D-871E-CE6EE2069807}"/>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6" name="Title 1">
            <a:extLst>
              <a:ext uri="{FF2B5EF4-FFF2-40B4-BE49-F238E27FC236}">
                <a16:creationId xmlns:a16="http://schemas.microsoft.com/office/drawing/2014/main" id="{FC247267-98B1-4F52-9630-7EC20F486FF5}"/>
              </a:ext>
            </a:extLst>
          </p:cNvPr>
          <p:cNvSpPr>
            <a:spLocks noGrp="1"/>
          </p:cNvSpPr>
          <p:nvPr>
            <p:ph type="title"/>
          </p:nvPr>
        </p:nvSpPr>
        <p:spPr>
          <a:xfrm>
            <a:off x="844312" y="281010"/>
            <a:ext cx="10172698" cy="530258"/>
          </a:xfrm>
        </p:spPr>
        <p:txBody>
          <a:bodyPr vert="horz" lIns="91440" tIns="45720" rIns="91440" bIns="45720" rtlCol="0" anchor="ctr">
            <a:noAutofit/>
          </a:bodyPr>
          <a:lstStyle/>
          <a:p>
            <a:pPr algn="ctr"/>
            <a:r>
              <a:rPr lang="en-US" sz="3900" b="1" dirty="0">
                <a:solidFill>
                  <a:srgbClr val="7030A0"/>
                </a:solidFill>
                <a:latin typeface="Calibri Light"/>
                <a:cs typeface="Calibri Light"/>
              </a:rPr>
              <a:t>Proposed System</a:t>
            </a:r>
            <a:endParaRPr lang="en-IN" sz="3900" b="1" dirty="0">
              <a:solidFill>
                <a:srgbClr val="7030A0"/>
              </a:solidFill>
              <a:latin typeface="Calibri Light"/>
              <a:cs typeface="Calibri Light"/>
            </a:endParaRPr>
          </a:p>
        </p:txBody>
      </p:sp>
      <p:sp>
        <p:nvSpPr>
          <p:cNvPr id="8" name="Rectangle 7">
            <a:extLst>
              <a:ext uri="{FF2B5EF4-FFF2-40B4-BE49-F238E27FC236}">
                <a16:creationId xmlns:a16="http://schemas.microsoft.com/office/drawing/2014/main" id="{B8665B56-CA9B-4649-8CB8-AAE2CD95A4AA}"/>
              </a:ext>
            </a:extLst>
          </p:cNvPr>
          <p:cNvSpPr/>
          <p:nvPr/>
        </p:nvSpPr>
        <p:spPr>
          <a:xfrm>
            <a:off x="686765" y="1057522"/>
            <a:ext cx="10832750" cy="3970318"/>
          </a:xfrm>
          <a:prstGeom prst="rect">
            <a:avLst/>
          </a:prstGeom>
        </p:spPr>
        <p:txBody>
          <a:bodyPr wrap="square" lIns="91440" tIns="45720" rIns="91440" bIns="45720" anchor="t">
            <a:spAutoFit/>
          </a:bodyPr>
          <a:lstStyle/>
          <a:p>
            <a:pPr marL="342900" indent="-342900" algn="just">
              <a:buFont typeface="Arial"/>
              <a:buChar char="•"/>
            </a:pPr>
            <a:r>
              <a:rPr lang="en-IN" sz="2800" dirty="0">
                <a:latin typeface="Times New Roman"/>
                <a:cs typeface="Calibri"/>
              </a:rPr>
              <a:t>Stages are classified based on similarity in multiple tissue types</a:t>
            </a:r>
          </a:p>
          <a:p>
            <a:pPr marL="342900" indent="-342900" algn="just">
              <a:buFont typeface="Arial"/>
              <a:buChar char="•"/>
            </a:pPr>
            <a:endParaRPr lang="en-IN" sz="2800" dirty="0">
              <a:latin typeface="Times New Roman"/>
              <a:cs typeface="Calibri"/>
            </a:endParaRPr>
          </a:p>
          <a:p>
            <a:pPr marL="342900" indent="-342900" algn="just">
              <a:buFont typeface="Arial"/>
              <a:buChar char="•"/>
            </a:pPr>
            <a:r>
              <a:rPr lang="en-IN" sz="2800" dirty="0">
                <a:latin typeface="Times New Roman"/>
                <a:cs typeface="Calibri"/>
              </a:rPr>
              <a:t>Combination of these 7 types [Tumour, Stroma, </a:t>
            </a:r>
            <a:r>
              <a:rPr lang="en-IN" sz="2800" dirty="0" err="1">
                <a:latin typeface="Times New Roman"/>
                <a:cs typeface="Calibri"/>
              </a:rPr>
              <a:t>Lympho</a:t>
            </a:r>
            <a:r>
              <a:rPr lang="en-IN" sz="2800" dirty="0">
                <a:latin typeface="Times New Roman"/>
                <a:cs typeface="Calibri"/>
              </a:rPr>
              <a:t>, Adipose, Complex, Debris, Mucosa] gives us the stage</a:t>
            </a:r>
          </a:p>
          <a:p>
            <a:pPr marL="342900" indent="-342900" algn="just">
              <a:buFont typeface="Arial"/>
              <a:buChar char="•"/>
            </a:pPr>
            <a:endParaRPr lang="en-IN" sz="2800" dirty="0">
              <a:latin typeface="Times New Roman"/>
              <a:cs typeface="Calibri"/>
            </a:endParaRPr>
          </a:p>
          <a:p>
            <a:pPr marL="342900" indent="-342900" algn="just">
              <a:buFont typeface="Arial"/>
              <a:buChar char="•"/>
            </a:pPr>
            <a:r>
              <a:rPr lang="en-IN" sz="2800" dirty="0">
                <a:latin typeface="Times New Roman"/>
                <a:cs typeface="Calibri"/>
              </a:rPr>
              <a:t>This is achieved using CNN and LSTM where CNN trains the model to predict the tumour similarity and LSTM helps in </a:t>
            </a:r>
            <a:r>
              <a:rPr lang="en-IN" sz="2800" dirty="0" err="1">
                <a:latin typeface="Times New Roman"/>
                <a:cs typeface="Calibri"/>
              </a:rPr>
              <a:t>identifing</a:t>
            </a:r>
            <a:endParaRPr lang="en-IN" sz="2800" dirty="0">
              <a:latin typeface="Times New Roman"/>
              <a:cs typeface="Calibri"/>
            </a:endParaRPr>
          </a:p>
          <a:p>
            <a:pPr marL="342900" indent="-342900" algn="just">
              <a:buFont typeface="Arial"/>
              <a:buChar char="•"/>
            </a:pPr>
            <a:endParaRPr lang="en-IN" sz="2800" dirty="0">
              <a:latin typeface="Times New Roman"/>
              <a:cs typeface="Calibri"/>
            </a:endParaRPr>
          </a:p>
          <a:p>
            <a:pPr algn="just"/>
            <a:endParaRPr lang="en-IN" sz="2800" dirty="0">
              <a:latin typeface="Times New Roman"/>
              <a:cs typeface="Calibri"/>
            </a:endParaRPr>
          </a:p>
        </p:txBody>
      </p:sp>
      <p:sp>
        <p:nvSpPr>
          <p:cNvPr id="10" name="Slide Number Placeholder 3">
            <a:extLst>
              <a:ext uri="{FF2B5EF4-FFF2-40B4-BE49-F238E27FC236}">
                <a16:creationId xmlns:a16="http://schemas.microsoft.com/office/drawing/2014/main" id="{7B64E91E-F62D-4928-B852-F511E774A8AF}"/>
              </a:ext>
            </a:extLst>
          </p:cNvPr>
          <p:cNvSpPr txBox="1">
            <a:spLocks/>
          </p:cNvSpPr>
          <p:nvPr/>
        </p:nvSpPr>
        <p:spPr>
          <a:xfrm>
            <a:off x="8604849" y="63506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3FF152-60F5-4862-82F9-1190556AA56F}" type="slidenum">
              <a:rPr lang="en-IN" sz="1600" b="1" dirty="0">
                <a:solidFill>
                  <a:schemeClr val="tx1"/>
                </a:solidFill>
              </a:rPr>
              <a:pPr/>
              <a:t>8</a:t>
            </a:fld>
            <a:endParaRPr lang="en-IN" sz="1600" b="1">
              <a:solidFill>
                <a:schemeClr val="tx1"/>
              </a:solidFill>
              <a:cs typeface="Calibri"/>
            </a:endParaRPr>
          </a:p>
        </p:txBody>
      </p:sp>
    </p:spTree>
    <p:extLst>
      <p:ext uri="{BB962C8B-B14F-4D97-AF65-F5344CB8AC3E}">
        <p14:creationId xmlns:p14="http://schemas.microsoft.com/office/powerpoint/2010/main" val="127878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A2CB90-BB15-4A9D-871E-CE6EE2069807}"/>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6" name="Title 1">
            <a:extLst>
              <a:ext uri="{FF2B5EF4-FFF2-40B4-BE49-F238E27FC236}">
                <a16:creationId xmlns:a16="http://schemas.microsoft.com/office/drawing/2014/main" id="{FC247267-98B1-4F52-9630-7EC20F486FF5}"/>
              </a:ext>
            </a:extLst>
          </p:cNvPr>
          <p:cNvSpPr>
            <a:spLocks noGrp="1"/>
          </p:cNvSpPr>
          <p:nvPr>
            <p:ph type="title"/>
          </p:nvPr>
        </p:nvSpPr>
        <p:spPr>
          <a:xfrm>
            <a:off x="844312" y="281010"/>
            <a:ext cx="10172698" cy="530258"/>
          </a:xfrm>
        </p:spPr>
        <p:txBody>
          <a:bodyPr vert="horz" lIns="91440" tIns="45720" rIns="91440" bIns="45720" rtlCol="0" anchor="ctr">
            <a:noAutofit/>
          </a:bodyPr>
          <a:lstStyle/>
          <a:p>
            <a:pPr algn="ctr"/>
            <a:r>
              <a:rPr lang="en-US" sz="3900" b="1" dirty="0">
                <a:solidFill>
                  <a:srgbClr val="7030A0"/>
                </a:solidFill>
                <a:latin typeface="Calibri Light"/>
                <a:cs typeface="Calibri Light"/>
              </a:rPr>
              <a:t>System </a:t>
            </a:r>
            <a:r>
              <a:rPr lang="en-US" sz="3900" b="1" dirty="0">
                <a:solidFill>
                  <a:srgbClr val="7030A0"/>
                </a:solidFill>
                <a:ea typeface="+mj-lt"/>
                <a:cs typeface="+mj-lt"/>
              </a:rPr>
              <a:t>Progress</a:t>
            </a:r>
            <a:endParaRPr lang="en-IN" sz="3900" b="1" dirty="0">
              <a:solidFill>
                <a:srgbClr val="7030A0"/>
              </a:solidFill>
              <a:ea typeface="+mj-lt"/>
              <a:cs typeface="+mj-lt"/>
            </a:endParaRPr>
          </a:p>
        </p:txBody>
      </p:sp>
      <p:sp>
        <p:nvSpPr>
          <p:cNvPr id="10" name="Slide Number Placeholder 3">
            <a:extLst>
              <a:ext uri="{FF2B5EF4-FFF2-40B4-BE49-F238E27FC236}">
                <a16:creationId xmlns:a16="http://schemas.microsoft.com/office/drawing/2014/main" id="{7B64E91E-F62D-4928-B852-F511E774A8AF}"/>
              </a:ext>
            </a:extLst>
          </p:cNvPr>
          <p:cNvSpPr txBox="1">
            <a:spLocks/>
          </p:cNvSpPr>
          <p:nvPr/>
        </p:nvSpPr>
        <p:spPr>
          <a:xfrm>
            <a:off x="8604849" y="63506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3FF152-60F5-4862-82F9-1190556AA56F}" type="slidenum">
              <a:rPr lang="en-IN" sz="1600" b="1" dirty="0">
                <a:solidFill>
                  <a:schemeClr val="tx1"/>
                </a:solidFill>
              </a:rPr>
              <a:pPr/>
              <a:t>9</a:t>
            </a:fld>
            <a:endParaRPr lang="en-IN" sz="1600" b="1">
              <a:solidFill>
                <a:schemeClr val="tx1"/>
              </a:solidFill>
              <a:cs typeface="Calibri"/>
            </a:endParaRPr>
          </a:p>
        </p:txBody>
      </p:sp>
      <p:pic>
        <p:nvPicPr>
          <p:cNvPr id="2" name="Picture 2">
            <a:extLst>
              <a:ext uri="{FF2B5EF4-FFF2-40B4-BE49-F238E27FC236}">
                <a16:creationId xmlns:a16="http://schemas.microsoft.com/office/drawing/2014/main" id="{B5556F4D-E8DC-43CA-84EB-C9A374DBC5A6}"/>
              </a:ext>
            </a:extLst>
          </p:cNvPr>
          <p:cNvPicPr>
            <a:picLocks noChangeAspect="1"/>
          </p:cNvPicPr>
          <p:nvPr/>
        </p:nvPicPr>
        <p:blipFill rotWithShape="1">
          <a:blip r:embed="rId2"/>
          <a:srcRect t="11021" r="132" b="-269"/>
          <a:stretch/>
        </p:blipFill>
        <p:spPr>
          <a:xfrm>
            <a:off x="785004" y="1166872"/>
            <a:ext cx="10852041" cy="5098307"/>
          </a:xfrm>
          <a:prstGeom prst="rect">
            <a:avLst/>
          </a:prstGeom>
        </p:spPr>
      </p:pic>
    </p:spTree>
    <p:extLst>
      <p:ext uri="{BB962C8B-B14F-4D97-AF65-F5344CB8AC3E}">
        <p14:creationId xmlns:p14="http://schemas.microsoft.com/office/powerpoint/2010/main" val="3826809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radientVTI">
  <a:themeElements>
    <a:clrScheme name="AnalogousFromLightSeedRightStep">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office theme</vt:lpstr>
      <vt:lpstr>Office Theme</vt:lpstr>
      <vt:lpstr>GradientVTI</vt:lpstr>
      <vt:lpstr>PowerPoint Presentation</vt:lpstr>
      <vt:lpstr>INTRODUCTION</vt:lpstr>
      <vt:lpstr>Existing System</vt:lpstr>
      <vt:lpstr>Objective of the project/Proposed System</vt:lpstr>
      <vt:lpstr>Block diagram of Methodology used</vt:lpstr>
      <vt:lpstr>PowerPoint Presentation</vt:lpstr>
      <vt:lpstr>Proposed System</vt:lpstr>
      <vt:lpstr>Proposed System</vt:lpstr>
      <vt:lpstr>System Progress</vt:lpstr>
      <vt:lpstr>System Progress</vt:lpstr>
      <vt:lpstr>System Progress</vt:lpstr>
      <vt:lpstr>Application and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410</cp:revision>
  <dcterms:created xsi:type="dcterms:W3CDTF">2021-03-01T18:06:56Z</dcterms:created>
  <dcterms:modified xsi:type="dcterms:W3CDTF">2021-03-22T16:59:20Z</dcterms:modified>
</cp:coreProperties>
</file>