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1"/>
  </p:notesMasterIdLst>
  <p:handoutMasterIdLst>
    <p:handoutMasterId r:id="rId12"/>
  </p:handoutMasterIdLst>
  <p:sldIdLst>
    <p:sldId id="256" r:id="rId5"/>
    <p:sldId id="257" r:id="rId6"/>
    <p:sldId id="258" r:id="rId7"/>
    <p:sldId id="260" r:id="rId8"/>
    <p:sldId id="259"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6" d="100"/>
          <a:sy n="86" d="100"/>
        </p:scale>
        <p:origin x="562" y="629"/>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7/6/2020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93924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4557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22280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858972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36610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3697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7515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1476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5861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40443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66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703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1943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55935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269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3611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66551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DA1498-92C7-4E4B-8045-C9195F453964}" type="datetimeFigureOut">
              <a:rPr lang="en-US" smtClean="0"/>
              <a:t>7/6/2020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86370553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446550"/>
          </a:xfrm>
        </p:spPr>
        <p:txBody>
          <a:bodyPr lIns="0" tIns="0" rIns="0" bIns="0" anchor="t">
            <a:spAutoFit/>
          </a:bodyPr>
          <a:lstStyle/>
          <a:p>
            <a:r>
              <a:rPr lang="en-US" b="0" i="0" dirty="0">
                <a:solidFill>
                  <a:srgbClr val="1F1F1F"/>
                </a:solidFill>
                <a:effectLst/>
                <a:latin typeface="OpenSans"/>
              </a:rPr>
              <a:t>The Battle of Neighborhoods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934E-3232-4A9B-A71D-6B7251FC8DEB}"/>
              </a:ext>
            </a:extLst>
          </p:cNvPr>
          <p:cNvSpPr>
            <a:spLocks noGrp="1"/>
          </p:cNvSpPr>
          <p:nvPr>
            <p:ph type="title"/>
          </p:nvPr>
        </p:nvSpPr>
        <p:spPr/>
        <p:txBody>
          <a:bodyPr/>
          <a:lstStyle/>
          <a:p>
            <a:r>
              <a:rPr lang="en-US" b="1" dirty="0"/>
              <a:t>Introduction/Business Problem</a:t>
            </a:r>
            <a:endParaRPr lang="en-US" dirty="0"/>
          </a:p>
        </p:txBody>
      </p:sp>
      <p:sp>
        <p:nvSpPr>
          <p:cNvPr id="3" name="Content Placeholder 2">
            <a:extLst>
              <a:ext uri="{FF2B5EF4-FFF2-40B4-BE49-F238E27FC236}">
                <a16:creationId xmlns:a16="http://schemas.microsoft.com/office/drawing/2014/main" id="{D3DC91CE-E73D-4F83-AE47-39B727FD41D4}"/>
              </a:ext>
            </a:extLst>
          </p:cNvPr>
          <p:cNvSpPr>
            <a:spLocks noGrp="1"/>
          </p:cNvSpPr>
          <p:nvPr>
            <p:ph idx="1"/>
          </p:nvPr>
        </p:nvSpPr>
        <p:spPr/>
        <p:txBody>
          <a:bodyPr>
            <a:normAutofit fontScale="70000" lnSpcReduction="20000"/>
          </a:bodyPr>
          <a:lstStyle/>
          <a:p>
            <a:endParaRPr lang="tr-TR" dirty="0"/>
          </a:p>
          <a:p>
            <a:r>
              <a:rPr lang="en-US" dirty="0"/>
              <a:t>As of 2020,City of San Francisco has the highest salaries, disposable income, and median home prices in the world at $1.7 million, as well as the highest median rents. San Francisco Bay Area in Northern California serves as a global center for high technology, innovation, venture capital, and social media. </a:t>
            </a:r>
          </a:p>
          <a:p>
            <a:pPr algn="l"/>
            <a:r>
              <a:rPr lang="en-US" b="1" i="0" dirty="0">
                <a:solidFill>
                  <a:srgbClr val="000000"/>
                </a:solidFill>
                <a:effectLst/>
                <a:latin typeface="inherit"/>
              </a:rPr>
              <a:t>Business Problem</a:t>
            </a:r>
          </a:p>
          <a:p>
            <a:pPr algn="l"/>
            <a:r>
              <a:rPr lang="en-US" b="0" i="0" dirty="0">
                <a:solidFill>
                  <a:srgbClr val="000000"/>
                </a:solidFill>
                <a:effectLst/>
                <a:latin typeface="Helvetica Neue"/>
              </a:rPr>
              <a:t>Given high median rents and salaries, San Francisco will attract lot of people expecting good food and </a:t>
            </a:r>
            <a:r>
              <a:rPr lang="en-US" b="0" i="0" dirty="0" err="1">
                <a:solidFill>
                  <a:srgbClr val="000000"/>
                </a:solidFill>
                <a:effectLst/>
                <a:latin typeface="Helvetica Neue"/>
              </a:rPr>
              <a:t>entertainement</a:t>
            </a:r>
            <a:r>
              <a:rPr lang="en-US" b="0" i="0" dirty="0">
                <a:solidFill>
                  <a:srgbClr val="000000"/>
                </a:solidFill>
                <a:effectLst/>
                <a:latin typeface="Helvetica Neue"/>
              </a:rPr>
              <a:t>. The high consumer spending capacity calls for need of niche and high quality product experience. This will open opportunities for entrepreneurs to setup a </a:t>
            </a:r>
            <a:r>
              <a:rPr lang="en-US" b="0" i="0" dirty="0" err="1">
                <a:solidFill>
                  <a:srgbClr val="000000"/>
                </a:solidFill>
                <a:effectLst/>
                <a:latin typeface="Helvetica Neue"/>
              </a:rPr>
              <a:t>restuarant</a:t>
            </a:r>
            <a:r>
              <a:rPr lang="en-US" b="0" i="0" dirty="0">
                <a:solidFill>
                  <a:srgbClr val="000000"/>
                </a:solidFill>
                <a:effectLst/>
                <a:latin typeface="Helvetica Neue"/>
              </a:rPr>
              <a:t>/food chain.</a:t>
            </a:r>
          </a:p>
          <a:p>
            <a:pPr algn="l"/>
            <a:r>
              <a:rPr lang="en-US" b="1" i="0" dirty="0">
                <a:solidFill>
                  <a:srgbClr val="000000"/>
                </a:solidFill>
                <a:effectLst/>
                <a:latin typeface="inherit"/>
              </a:rPr>
              <a:t>Suitable Restaurant and Location</a:t>
            </a:r>
          </a:p>
          <a:p>
            <a:pPr algn="l"/>
            <a:r>
              <a:rPr lang="en-US" b="0" i="0" dirty="0">
                <a:solidFill>
                  <a:srgbClr val="000000"/>
                </a:solidFill>
                <a:effectLst/>
                <a:latin typeface="Helvetica Neue"/>
              </a:rPr>
              <a:t>Since lots of restaurants exist in San Francisco, we will try to detect locations that are not already crowded with restaurants. We are also particularly interested in areas with no Italian or sushi restaurants in vicinity. We would also prefer locations as close to city center as possible, assuming that first two conditions are met.</a:t>
            </a:r>
          </a:p>
          <a:p>
            <a:pPr algn="l"/>
            <a:r>
              <a:rPr lang="en-US" b="1" i="0" dirty="0">
                <a:solidFill>
                  <a:srgbClr val="000000"/>
                </a:solidFill>
                <a:effectLst/>
                <a:latin typeface="inherit"/>
              </a:rPr>
              <a:t>Target Audience</a:t>
            </a:r>
          </a:p>
          <a:p>
            <a:pPr algn="l"/>
            <a:r>
              <a:rPr lang="en-US" b="0" i="0" dirty="0">
                <a:solidFill>
                  <a:srgbClr val="000000"/>
                </a:solidFill>
                <a:effectLst/>
                <a:latin typeface="Helvetica Neue"/>
              </a:rPr>
              <a:t>Anyone looking to open a restaurant in San </a:t>
            </a:r>
            <a:r>
              <a:rPr lang="en-US" b="0" i="0" dirty="0" err="1">
                <a:solidFill>
                  <a:srgbClr val="000000"/>
                </a:solidFill>
                <a:effectLst/>
                <a:latin typeface="Helvetica Neue"/>
              </a:rPr>
              <a:t>Fransisco</a:t>
            </a:r>
            <a:r>
              <a:rPr lang="en-US" b="0" i="0" dirty="0">
                <a:solidFill>
                  <a:srgbClr val="000000"/>
                </a:solidFill>
                <a:effectLst/>
                <a:latin typeface="Helvetica Neue"/>
              </a:rPr>
              <a:t> Bay area. The objective is to locate and recommend to the target audience which neighborhood of San Francisco city will be best choice to start a </a:t>
            </a:r>
            <a:r>
              <a:rPr lang="en-US" b="0" i="0" dirty="0" err="1">
                <a:solidFill>
                  <a:srgbClr val="000000"/>
                </a:solidFill>
                <a:effectLst/>
                <a:latin typeface="Helvetica Neue"/>
              </a:rPr>
              <a:t>itlaian</a:t>
            </a:r>
            <a:r>
              <a:rPr lang="en-US" b="0" i="0" dirty="0">
                <a:solidFill>
                  <a:srgbClr val="000000"/>
                </a:solidFill>
                <a:effectLst/>
                <a:latin typeface="Helvetica Neue"/>
              </a:rPr>
              <a:t>/sushi restaurant.</a:t>
            </a:r>
          </a:p>
          <a:p>
            <a:endParaRPr lang="tr-TR" dirty="0"/>
          </a:p>
          <a:p>
            <a:endParaRPr lang="en-US" dirty="0"/>
          </a:p>
        </p:txBody>
      </p:sp>
    </p:spTree>
    <p:extLst>
      <p:ext uri="{BB962C8B-B14F-4D97-AF65-F5344CB8AC3E}">
        <p14:creationId xmlns:p14="http://schemas.microsoft.com/office/powerpoint/2010/main" val="220101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9602-37B9-4875-91B4-7A9E07CAF8D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483ED3F-6F8E-4B6E-97CC-D8D96D4AC93E}"/>
              </a:ext>
            </a:extLst>
          </p:cNvPr>
          <p:cNvSpPr>
            <a:spLocks noGrp="1"/>
          </p:cNvSpPr>
          <p:nvPr>
            <p:ph idx="1"/>
          </p:nvPr>
        </p:nvSpPr>
        <p:spPr/>
        <p:txBody>
          <a:bodyPr/>
          <a:lstStyle/>
          <a:p>
            <a:r>
              <a:rPr lang="en-US" dirty="0"/>
              <a:t>Boroughs and </a:t>
            </a:r>
            <a:r>
              <a:rPr lang="en-US" dirty="0" err="1"/>
              <a:t>Neighbourhood</a:t>
            </a:r>
            <a:r>
              <a:rPr lang="en-US" dirty="0"/>
              <a:t> data</a:t>
            </a:r>
          </a:p>
          <a:p>
            <a:r>
              <a:rPr lang="en-US" dirty="0"/>
              <a:t>Google Maps API</a:t>
            </a:r>
          </a:p>
          <a:p>
            <a:r>
              <a:rPr lang="en-US" dirty="0"/>
              <a:t>Restaurants and Profile data – </a:t>
            </a:r>
            <a:r>
              <a:rPr lang="en-US" dirty="0" err="1"/>
              <a:t>FoureSquare</a:t>
            </a:r>
            <a:endParaRPr lang="en-US" dirty="0"/>
          </a:p>
          <a:p>
            <a:endParaRPr lang="en-US" dirty="0"/>
          </a:p>
          <a:p>
            <a:endParaRPr lang="en-US" dirty="0"/>
          </a:p>
        </p:txBody>
      </p:sp>
    </p:spTree>
    <p:extLst>
      <p:ext uri="{BB962C8B-B14F-4D97-AF65-F5344CB8AC3E}">
        <p14:creationId xmlns:p14="http://schemas.microsoft.com/office/powerpoint/2010/main" val="110357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143A-567D-4466-A7A3-0417D2AEDB6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543B506-16E5-421E-85FA-25EB06F7A814}"/>
              </a:ext>
            </a:extLst>
          </p:cNvPr>
          <p:cNvSpPr>
            <a:spLocks noGrp="1"/>
          </p:cNvSpPr>
          <p:nvPr>
            <p:ph idx="1"/>
          </p:nvPr>
        </p:nvSpPr>
        <p:spPr/>
        <p:txBody>
          <a:bodyPr/>
          <a:lstStyle/>
          <a:p>
            <a:r>
              <a:rPr lang="en-US" dirty="0"/>
              <a:t>Focus on restaurants in San Francisco center – Corbett Ave</a:t>
            </a:r>
          </a:p>
          <a:p>
            <a:r>
              <a:rPr lang="en-US" dirty="0"/>
              <a:t>Calculate restaurant density</a:t>
            </a:r>
          </a:p>
          <a:p>
            <a:r>
              <a:rPr lang="en-US" dirty="0"/>
              <a:t>Cluster the areas based on restaurant density and profiles</a:t>
            </a:r>
          </a:p>
          <a:p>
            <a:endParaRPr lang="en-US" dirty="0"/>
          </a:p>
        </p:txBody>
      </p:sp>
      <p:pic>
        <p:nvPicPr>
          <p:cNvPr id="6" name="Picture 5">
            <a:extLst>
              <a:ext uri="{FF2B5EF4-FFF2-40B4-BE49-F238E27FC236}">
                <a16:creationId xmlns:a16="http://schemas.microsoft.com/office/drawing/2014/main" id="{16A39940-30F1-46DA-8872-6F5AFD69237C}"/>
              </a:ext>
            </a:extLst>
          </p:cNvPr>
          <p:cNvPicPr/>
          <p:nvPr/>
        </p:nvPicPr>
        <p:blipFill>
          <a:blip r:embed="rId2"/>
          <a:stretch>
            <a:fillRect/>
          </a:stretch>
        </p:blipFill>
        <p:spPr>
          <a:xfrm>
            <a:off x="1234440" y="3792855"/>
            <a:ext cx="5303520" cy="2415540"/>
          </a:xfrm>
          <a:prstGeom prst="rect">
            <a:avLst/>
          </a:prstGeom>
        </p:spPr>
      </p:pic>
    </p:spTree>
    <p:extLst>
      <p:ext uri="{BB962C8B-B14F-4D97-AF65-F5344CB8AC3E}">
        <p14:creationId xmlns:p14="http://schemas.microsoft.com/office/powerpoint/2010/main" val="329578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59FB-1937-47DF-B1FF-2955097E1471}"/>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10AA8502-E4DB-4941-BAF7-1FA5EF75853F}"/>
              </a:ext>
            </a:extLst>
          </p:cNvPr>
          <p:cNvPicPr>
            <a:picLocks noGrp="1" noChangeAspect="1"/>
          </p:cNvPicPr>
          <p:nvPr>
            <p:ph idx="1"/>
          </p:nvPr>
        </p:nvPicPr>
        <p:blipFill>
          <a:blip r:embed="rId2"/>
          <a:stretch>
            <a:fillRect/>
          </a:stretch>
        </p:blipFill>
        <p:spPr>
          <a:xfrm>
            <a:off x="2504383" y="2603500"/>
            <a:ext cx="6127547" cy="3416300"/>
          </a:xfrm>
        </p:spPr>
      </p:pic>
    </p:spTree>
    <p:extLst>
      <p:ext uri="{BB962C8B-B14F-4D97-AF65-F5344CB8AC3E}">
        <p14:creationId xmlns:p14="http://schemas.microsoft.com/office/powerpoint/2010/main" val="345893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2CD5-6C55-4204-88E9-C2189512E9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5EF755E-A7EE-41F0-9EC5-D2449574005D}"/>
              </a:ext>
            </a:extLst>
          </p:cNvPr>
          <p:cNvSpPr>
            <a:spLocks noGrp="1"/>
          </p:cNvSpPr>
          <p:nvPr>
            <p:ph idx="1"/>
          </p:nvPr>
        </p:nvSpPr>
        <p:spPr/>
        <p:txBody>
          <a:bodyPr/>
          <a:lstStyle/>
          <a:p>
            <a:r>
              <a:rPr lang="en-US" b="0" i="0" dirty="0">
                <a:solidFill>
                  <a:srgbClr val="000000"/>
                </a:solidFill>
                <a:effectLst/>
                <a:latin typeface="Helvetica Neue"/>
              </a:rPr>
              <a:t>Final </a:t>
            </a:r>
            <a:r>
              <a:rPr lang="en-US" b="0" i="0" dirty="0" err="1">
                <a:solidFill>
                  <a:srgbClr val="000000"/>
                </a:solidFill>
                <a:effectLst/>
                <a:latin typeface="Helvetica Neue"/>
              </a:rPr>
              <a:t>decission</a:t>
            </a:r>
            <a:r>
              <a:rPr lang="en-US" b="0" i="0" dirty="0">
                <a:solidFill>
                  <a:srgbClr val="000000"/>
                </a:solidFill>
                <a:effectLst/>
                <a:latin typeface="Helvetica Neue"/>
              </a:rPr>
              <a:t>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US" dirty="0"/>
          </a:p>
        </p:txBody>
      </p:sp>
    </p:spTree>
    <p:extLst>
      <p:ext uri="{BB962C8B-B14F-4D97-AF65-F5344CB8AC3E}">
        <p14:creationId xmlns:p14="http://schemas.microsoft.com/office/powerpoint/2010/main" val="758620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16c05727-aa75-4e4a-9b5f-8a80a1165891"/>
    <ds:schemaRef ds:uri="http://purl.org/dc/dcmitype/"/>
    <ds:schemaRef ds:uri="http://purl.org/dc/elements/1.1/"/>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8</TotalTime>
  <Words>335</Words>
  <Application>Microsoft Office PowerPoint</Application>
  <PresentationFormat>Widescreen</PresentationFormat>
  <Paragraphs>22</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Century Gothic</vt:lpstr>
      <vt:lpstr>Helvetica Neue</vt:lpstr>
      <vt:lpstr>inherit</vt:lpstr>
      <vt:lpstr>OpenSans</vt:lpstr>
      <vt:lpstr>Wingdings 3</vt:lpstr>
      <vt:lpstr>Ion Boardroom</vt:lpstr>
      <vt:lpstr>The Battle of Neighborhoods Presentation</vt:lpstr>
      <vt:lpstr>Introduction/Business Problem</vt:lpstr>
      <vt:lpstr>Data</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Surya Vamsi Rallabandi</dc:creator>
  <cp:lastModifiedBy>Surya Vamsi Rallabandi</cp:lastModifiedBy>
  <cp:revision>6</cp:revision>
  <dcterms:created xsi:type="dcterms:W3CDTF">2020-07-07T02:48:37Z</dcterms:created>
  <dcterms:modified xsi:type="dcterms:W3CDTF">2020-07-07T03:00:01Z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