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1PJQsEWIH4pLqt5aPIhQ4ZcLE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우리는 SRC 폴더 안에 이러이러한 패키지들이 있다 ~~ resources 는 뷰에 관한 폴더고 html css js img 파일등이 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Config는 DI 컨테이너고 controlle는 url을 매핑에서 뷰로 보내주는 패키지, dto는 컨트롤러 서비스 리포지트리에서 사용하는 패키지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servic는 실제 사용할 로직들을 정리한 패키지 , 리포지트리는 서비스의 인터페이스들이며 엔티티는 실제 디비와 연결하기 위해 작성</a:t>
            </a:r>
            <a:endParaRPr/>
          </a:p>
        </p:txBody>
      </p:sp>
      <p:sp>
        <p:nvSpPr>
          <p:cNvPr id="213" name="Google Shape;21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컨트롤러에서 모델을 통해 뷰로 표현하는 MVC 구조 , 컨트롤러 /서비스 /리포지트리 패키지가 DTO 패키지에 있는 클래스들을 통해 소통하고 작성한 엔티티 클래스는 DB와 소통</a:t>
            </a:r>
            <a:endParaRPr/>
          </a:p>
        </p:txBody>
      </p:sp>
      <p:sp>
        <p:nvSpPr>
          <p:cNvPr id="255" name="Google Shape;25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이미지 슬라이더로 공연 내역 표현</a:t>
            </a:r>
            <a:endParaRPr/>
          </a:p>
        </p:txBody>
      </p:sp>
      <p:sp>
        <p:nvSpPr>
          <p:cNvPr id="277" name="Google Shape;27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로그인을 통해 관리자와 일반 사용자 중 하나로 접속할 수 있다. 각 사용자는 마이 페이지에 들어갈 수 있으며, 관리자와 사용자의 차이는 공연 등록이 가능하다는것</a:t>
            </a:r>
            <a:endParaRPr/>
          </a:p>
        </p:txBody>
      </p:sp>
      <p:sp>
        <p:nvSpPr>
          <p:cNvPr id="287" name="Google Shape;28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관리자는 관리자 페이지에서 공연 등록이 가능하다. -&gt; 공연 등록이 되면 각 카테고리 하나에서 공연 목록이 갱신된다. </a:t>
            </a:r>
            <a:endParaRPr/>
          </a:p>
        </p:txBody>
      </p:sp>
      <p:sp>
        <p:nvSpPr>
          <p:cNvPr id="297" name="Google Shape;29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사용자는 공연 목록에 예매하기 버튼을 눌러 예매를 진행할 수 있다. 날짜와 좌석 등급을 선택하면 잔여 좌석과 가격이 나오며, 다 고른 후 예매를 눌러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예매 신청을 할 수있다. 예매 후 마이 페이지에 가보면 예매 내역을 볼 수 있으며 티켓팅 쿼리가 돌기 전에는 대기 상태로 있는다. </a:t>
            </a:r>
            <a:endParaRPr/>
          </a:p>
        </p:txBody>
      </p:sp>
      <p:sp>
        <p:nvSpPr>
          <p:cNvPr id="307" name="Google Shape;30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이후 티켓 예매 과정 spring cron annotaition을 이용 공연이 얼마남지 않은 좌석id를 받아와서 추첨을 진행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@Scheduled</a:t>
            </a:r>
            <a:r>
              <a:rPr lang="ko-KR"/>
              <a:t>(cron =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"0 0 * * * *"</a:t>
            </a:r>
            <a:r>
              <a:rPr lang="ko-KR"/>
              <a:t>) {아마 한시간마다 ? 확인 필요} 예매가 성공이면 성공 실패하면 환불</a:t>
            </a:r>
            <a:endParaRPr/>
          </a:p>
        </p:txBody>
      </p:sp>
      <p:sp>
        <p:nvSpPr>
          <p:cNvPr id="317" name="Google Shape;31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추첨식으로 선착순이 아닌 예매사이트를 만들자</a:t>
            </a:r>
            <a:endParaRPr/>
          </a:p>
        </p:txBody>
      </p:sp>
      <p:sp>
        <p:nvSpPr>
          <p:cNvPr id="131" name="Google Shape;13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트렐로를 사용해서 기획해봤다.</a:t>
            </a:r>
            <a:endParaRPr/>
          </a:p>
        </p:txBody>
      </p:sp>
      <p:sp>
        <p:nvSpPr>
          <p:cNvPr id="153" name="Google Shape;15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이러이러한 도구들을 썼다. ovenApp.io erd에 썼는지 기억안남, erdcloud 썼던거 같은데 </a:t>
            </a:r>
            <a:endParaRPr/>
          </a:p>
        </p:txBody>
      </p:sp>
      <p:sp>
        <p:nvSpPr>
          <p:cNvPr id="183" name="Google Shape;18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" name="Google Shape;19;p21"/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4.png"/><Relationship Id="rId13" Type="http://schemas.openxmlformats.org/officeDocument/2006/relationships/image" Target="../media/image2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Relationship Id="rId9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464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445340" y="2875002"/>
            <a:ext cx="930132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0" u="none" cap="none" strike="noStrike">
                <a:solidFill>
                  <a:srgbClr val="A1978B"/>
                </a:solidFill>
                <a:latin typeface="Arial Black"/>
                <a:ea typeface="Arial Black"/>
                <a:cs typeface="Arial Black"/>
                <a:sym typeface="Arial Black"/>
              </a:rPr>
              <a:t>Team 4 </a:t>
            </a:r>
            <a:r>
              <a:rPr b="1" i="0" lang="ko-KR" sz="66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Ticketing Web</a:t>
            </a:r>
            <a:endParaRPr b="1" i="0" sz="6000" u="none" cap="none" strike="noStrik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38200" y="2311400"/>
            <a:ext cx="10528200" cy="22353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 flipH="1">
            <a:off x="4960619" y="2408535"/>
            <a:ext cx="2270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디렉터리 구조</a:t>
            </a:r>
            <a:endParaRPr sz="36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Part 3,</a:t>
            </a:r>
            <a:endParaRPr sz="14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10"/>
          <p:cNvGrpSpPr/>
          <p:nvPr/>
        </p:nvGrpSpPr>
        <p:grpSpPr>
          <a:xfrm>
            <a:off x="5067982" y="1810261"/>
            <a:ext cx="2056035" cy="1306734"/>
            <a:chOff x="2385335" y="3050070"/>
            <a:chExt cx="2023200" cy="1306734"/>
          </a:xfrm>
        </p:grpSpPr>
        <p:sp>
          <p:nvSpPr>
            <p:cNvPr id="219" name="Google Shape;219;p10"/>
            <p:cNvSpPr/>
            <p:nvPr/>
          </p:nvSpPr>
          <p:spPr>
            <a:xfrm>
              <a:off x="2385336" y="3050070"/>
              <a:ext cx="2023199" cy="1109708"/>
            </a:xfrm>
            <a:prstGeom prst="snip1Rect">
              <a:avLst>
                <a:gd fmla="val 50000" name="adj"/>
              </a:avLst>
            </a:prstGeom>
            <a:solidFill>
              <a:srgbClr val="F0882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2385335" y="3230824"/>
              <a:ext cx="2023199" cy="1125980"/>
            </a:xfrm>
            <a:prstGeom prst="rect">
              <a:avLst/>
            </a:prstGeom>
            <a:solidFill>
              <a:srgbClr val="F0882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090C11"/>
                  </a:solidFill>
                  <a:latin typeface="Arial"/>
                  <a:ea typeface="Arial"/>
                  <a:cs typeface="Arial"/>
                  <a:sym typeface="Arial"/>
                </a:rPr>
                <a:t>TicketingWebApp</a:t>
              </a:r>
              <a:endParaRPr sz="1800">
                <a:solidFill>
                  <a:srgbClr val="090C1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10"/>
          <p:cNvGrpSpPr/>
          <p:nvPr/>
        </p:nvGrpSpPr>
        <p:grpSpPr>
          <a:xfrm>
            <a:off x="967236" y="4760502"/>
            <a:ext cx="1186369" cy="873179"/>
            <a:chOff x="2385334" y="3050070"/>
            <a:chExt cx="2023200" cy="1306734"/>
          </a:xfrm>
        </p:grpSpPr>
        <p:sp>
          <p:nvSpPr>
            <p:cNvPr id="222" name="Google Shape;222;p10"/>
            <p:cNvSpPr/>
            <p:nvPr/>
          </p:nvSpPr>
          <p:spPr>
            <a:xfrm>
              <a:off x="2385335" y="3050070"/>
              <a:ext cx="2023199" cy="1109708"/>
            </a:xfrm>
            <a:prstGeom prst="snip1Rect">
              <a:avLst>
                <a:gd fmla="val 50000" name="adj"/>
              </a:avLst>
            </a:prstGeom>
            <a:solidFill>
              <a:srgbClr val="F0882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2385334" y="3230824"/>
              <a:ext cx="2023199" cy="1125980"/>
            </a:xfrm>
            <a:prstGeom prst="rect">
              <a:avLst/>
            </a:prstGeom>
            <a:solidFill>
              <a:srgbClr val="F0882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090C11"/>
                  </a:solidFill>
                  <a:latin typeface="Arial"/>
                  <a:ea typeface="Arial"/>
                  <a:cs typeface="Arial"/>
                  <a:sym typeface="Arial"/>
                </a:rPr>
                <a:t>dto</a:t>
              </a:r>
              <a:endParaRPr sz="1800">
                <a:solidFill>
                  <a:srgbClr val="090C1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10"/>
          <p:cNvGrpSpPr/>
          <p:nvPr/>
        </p:nvGrpSpPr>
        <p:grpSpPr>
          <a:xfrm>
            <a:off x="5504996" y="4760502"/>
            <a:ext cx="1186370" cy="873179"/>
            <a:chOff x="2385334" y="3050070"/>
            <a:chExt cx="2023201" cy="1306734"/>
          </a:xfrm>
        </p:grpSpPr>
        <p:sp>
          <p:nvSpPr>
            <p:cNvPr id="225" name="Google Shape;225;p10"/>
            <p:cNvSpPr/>
            <p:nvPr/>
          </p:nvSpPr>
          <p:spPr>
            <a:xfrm>
              <a:off x="2385336" y="3050070"/>
              <a:ext cx="2023199" cy="1109708"/>
            </a:xfrm>
            <a:prstGeom prst="snip1Rect">
              <a:avLst>
                <a:gd fmla="val 50000" name="adj"/>
              </a:avLst>
            </a:prstGeom>
            <a:solidFill>
              <a:srgbClr val="F0882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2385334" y="3230824"/>
              <a:ext cx="2023199" cy="1125980"/>
            </a:xfrm>
            <a:prstGeom prst="rect">
              <a:avLst/>
            </a:prstGeom>
            <a:solidFill>
              <a:srgbClr val="F0882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090C11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  <a:endParaRPr sz="1800">
                <a:solidFill>
                  <a:srgbClr val="090C1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10"/>
          <p:cNvGrpSpPr/>
          <p:nvPr/>
        </p:nvGrpSpPr>
        <p:grpSpPr>
          <a:xfrm>
            <a:off x="2479823" y="4760502"/>
            <a:ext cx="1186370" cy="873179"/>
            <a:chOff x="2385334" y="3050070"/>
            <a:chExt cx="2023201" cy="1306734"/>
          </a:xfrm>
        </p:grpSpPr>
        <p:sp>
          <p:nvSpPr>
            <p:cNvPr id="228" name="Google Shape;228;p10"/>
            <p:cNvSpPr/>
            <p:nvPr/>
          </p:nvSpPr>
          <p:spPr>
            <a:xfrm>
              <a:off x="2385336" y="3050070"/>
              <a:ext cx="2023199" cy="1109708"/>
            </a:xfrm>
            <a:prstGeom prst="snip1Rect">
              <a:avLst>
                <a:gd fmla="val 50000" name="adj"/>
              </a:avLst>
            </a:prstGeom>
            <a:solidFill>
              <a:srgbClr val="F0882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2385334" y="3230824"/>
              <a:ext cx="2023199" cy="1125980"/>
            </a:xfrm>
            <a:prstGeom prst="rect">
              <a:avLst/>
            </a:prstGeom>
            <a:solidFill>
              <a:srgbClr val="F0882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090C11"/>
                  </a:solidFill>
                  <a:latin typeface="Arial"/>
                  <a:ea typeface="Arial"/>
                  <a:cs typeface="Arial"/>
                  <a:sym typeface="Arial"/>
                </a:rPr>
                <a:t>controller</a:t>
              </a:r>
              <a:endParaRPr sz="1800">
                <a:solidFill>
                  <a:srgbClr val="090C1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10"/>
          <p:cNvGrpSpPr/>
          <p:nvPr/>
        </p:nvGrpSpPr>
        <p:grpSpPr>
          <a:xfrm>
            <a:off x="6895974" y="4760484"/>
            <a:ext cx="1429704" cy="873118"/>
            <a:chOff x="2385336" y="3050070"/>
            <a:chExt cx="2438103" cy="1306671"/>
          </a:xfrm>
        </p:grpSpPr>
        <p:sp>
          <p:nvSpPr>
            <p:cNvPr id="231" name="Google Shape;231;p10"/>
            <p:cNvSpPr/>
            <p:nvPr/>
          </p:nvSpPr>
          <p:spPr>
            <a:xfrm>
              <a:off x="2385336" y="3050070"/>
              <a:ext cx="2023199" cy="1109708"/>
            </a:xfrm>
            <a:prstGeom prst="snip1Rect">
              <a:avLst>
                <a:gd fmla="val 50000" name="adj"/>
              </a:avLst>
            </a:prstGeom>
            <a:solidFill>
              <a:srgbClr val="F0882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2385339" y="3230841"/>
              <a:ext cx="2438100" cy="1125900"/>
            </a:xfrm>
            <a:prstGeom prst="rect">
              <a:avLst/>
            </a:prstGeom>
            <a:solidFill>
              <a:srgbClr val="F0882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090C11"/>
                  </a:solidFill>
                  <a:latin typeface="Arial"/>
                  <a:ea typeface="Arial"/>
                  <a:cs typeface="Arial"/>
                  <a:sym typeface="Arial"/>
                </a:rPr>
                <a:t>repository</a:t>
              </a:r>
              <a:endParaRPr sz="1800">
                <a:solidFill>
                  <a:srgbClr val="090C1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10"/>
          <p:cNvGrpSpPr/>
          <p:nvPr/>
        </p:nvGrpSpPr>
        <p:grpSpPr>
          <a:xfrm>
            <a:off x="10042750" y="4760502"/>
            <a:ext cx="1186370" cy="873179"/>
            <a:chOff x="2385334" y="3050070"/>
            <a:chExt cx="2023201" cy="1306734"/>
          </a:xfrm>
        </p:grpSpPr>
        <p:sp>
          <p:nvSpPr>
            <p:cNvPr id="234" name="Google Shape;234;p10"/>
            <p:cNvSpPr/>
            <p:nvPr/>
          </p:nvSpPr>
          <p:spPr>
            <a:xfrm>
              <a:off x="2385336" y="3050070"/>
              <a:ext cx="2023199" cy="1109708"/>
            </a:xfrm>
            <a:prstGeom prst="snip1Rect">
              <a:avLst>
                <a:gd fmla="val 50000" name="adj"/>
              </a:avLst>
            </a:prstGeom>
            <a:solidFill>
              <a:srgbClr val="F0882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2385334" y="3230824"/>
              <a:ext cx="2023199" cy="1125980"/>
            </a:xfrm>
            <a:prstGeom prst="rect">
              <a:avLst/>
            </a:prstGeom>
            <a:solidFill>
              <a:srgbClr val="F0882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090C11"/>
                  </a:solidFill>
                  <a:latin typeface="Arial"/>
                  <a:ea typeface="Arial"/>
                  <a:cs typeface="Arial"/>
                  <a:sym typeface="Arial"/>
                </a:rPr>
                <a:t>entity</a:t>
              </a:r>
              <a:endParaRPr sz="1800">
                <a:solidFill>
                  <a:srgbClr val="090C1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10"/>
          <p:cNvGrpSpPr/>
          <p:nvPr/>
        </p:nvGrpSpPr>
        <p:grpSpPr>
          <a:xfrm>
            <a:off x="8530166" y="4760502"/>
            <a:ext cx="1186370" cy="873179"/>
            <a:chOff x="2385334" y="3050070"/>
            <a:chExt cx="2023201" cy="1306734"/>
          </a:xfrm>
        </p:grpSpPr>
        <p:sp>
          <p:nvSpPr>
            <p:cNvPr id="237" name="Google Shape;237;p10"/>
            <p:cNvSpPr/>
            <p:nvPr/>
          </p:nvSpPr>
          <p:spPr>
            <a:xfrm>
              <a:off x="2385336" y="3050070"/>
              <a:ext cx="2023199" cy="1109708"/>
            </a:xfrm>
            <a:prstGeom prst="snip1Rect">
              <a:avLst>
                <a:gd fmla="val 50000" name="adj"/>
              </a:avLst>
            </a:prstGeom>
            <a:solidFill>
              <a:srgbClr val="F0882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2385334" y="3230824"/>
              <a:ext cx="2023199" cy="1125980"/>
            </a:xfrm>
            <a:prstGeom prst="rect">
              <a:avLst/>
            </a:prstGeom>
            <a:solidFill>
              <a:srgbClr val="F0882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090C11"/>
                  </a:solidFill>
                  <a:latin typeface="Arial"/>
                  <a:ea typeface="Arial"/>
                  <a:cs typeface="Arial"/>
                  <a:sym typeface="Arial"/>
                </a:rPr>
                <a:t>security</a:t>
              </a:r>
              <a:endParaRPr sz="1800">
                <a:solidFill>
                  <a:srgbClr val="090C1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10"/>
          <p:cNvGrpSpPr/>
          <p:nvPr/>
        </p:nvGrpSpPr>
        <p:grpSpPr>
          <a:xfrm>
            <a:off x="3992410" y="4760502"/>
            <a:ext cx="1186370" cy="873179"/>
            <a:chOff x="2385334" y="3050070"/>
            <a:chExt cx="2023201" cy="1306734"/>
          </a:xfrm>
        </p:grpSpPr>
        <p:sp>
          <p:nvSpPr>
            <p:cNvPr id="240" name="Google Shape;240;p10"/>
            <p:cNvSpPr/>
            <p:nvPr/>
          </p:nvSpPr>
          <p:spPr>
            <a:xfrm>
              <a:off x="2385336" y="3050070"/>
              <a:ext cx="2023199" cy="1109708"/>
            </a:xfrm>
            <a:prstGeom prst="snip1Rect">
              <a:avLst>
                <a:gd fmla="val 50000" name="adj"/>
              </a:avLst>
            </a:prstGeom>
            <a:solidFill>
              <a:srgbClr val="F0882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2385334" y="3230824"/>
              <a:ext cx="2023199" cy="1125980"/>
            </a:xfrm>
            <a:prstGeom prst="rect">
              <a:avLst/>
            </a:prstGeom>
            <a:solidFill>
              <a:srgbClr val="F0882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090C11"/>
                  </a:solidFill>
                  <a:latin typeface="Arial"/>
                  <a:ea typeface="Arial"/>
                  <a:cs typeface="Arial"/>
                  <a:sym typeface="Arial"/>
                </a:rPr>
                <a:t>config</a:t>
              </a:r>
              <a:endParaRPr sz="1800">
                <a:solidFill>
                  <a:srgbClr val="090C1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2" name="Google Shape;242;p10"/>
          <p:cNvCxnSpPr>
            <a:stCxn id="222" idx="3"/>
            <a:endCxn id="220" idx="2"/>
          </p:cNvCxnSpPr>
          <p:nvPr/>
        </p:nvCxnSpPr>
        <p:spPr>
          <a:xfrm flipH="1" rot="10800000">
            <a:off x="1560421" y="3117102"/>
            <a:ext cx="4535700" cy="164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3" name="Google Shape;243;p10"/>
          <p:cNvCxnSpPr>
            <a:stCxn id="228" idx="3"/>
            <a:endCxn id="220" idx="2"/>
          </p:cNvCxnSpPr>
          <p:nvPr/>
        </p:nvCxnSpPr>
        <p:spPr>
          <a:xfrm flipH="1" rot="10800000">
            <a:off x="3073009" y="3117102"/>
            <a:ext cx="3023100" cy="164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4" name="Google Shape;244;p10"/>
          <p:cNvCxnSpPr>
            <a:stCxn id="240" idx="3"/>
            <a:endCxn id="220" idx="2"/>
          </p:cNvCxnSpPr>
          <p:nvPr/>
        </p:nvCxnSpPr>
        <p:spPr>
          <a:xfrm flipH="1" rot="10800000">
            <a:off x="4585596" y="3117102"/>
            <a:ext cx="1510500" cy="164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" name="Google Shape;245;p10"/>
          <p:cNvCxnSpPr>
            <a:stCxn id="220" idx="2"/>
            <a:endCxn id="225" idx="3"/>
          </p:cNvCxnSpPr>
          <p:nvPr/>
        </p:nvCxnSpPr>
        <p:spPr>
          <a:xfrm>
            <a:off x="6095999" y="3116995"/>
            <a:ext cx="2100" cy="164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" name="Google Shape;246;p10"/>
          <p:cNvCxnSpPr>
            <a:stCxn id="220" idx="2"/>
            <a:endCxn id="231" idx="3"/>
          </p:cNvCxnSpPr>
          <p:nvPr/>
        </p:nvCxnSpPr>
        <p:spPr>
          <a:xfrm>
            <a:off x="6095999" y="3116995"/>
            <a:ext cx="1393200" cy="164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" name="Google Shape;247;p10"/>
          <p:cNvCxnSpPr>
            <a:stCxn id="220" idx="2"/>
            <a:endCxn id="237" idx="3"/>
          </p:cNvCxnSpPr>
          <p:nvPr/>
        </p:nvCxnSpPr>
        <p:spPr>
          <a:xfrm>
            <a:off x="6095999" y="3116995"/>
            <a:ext cx="3027300" cy="164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10"/>
          <p:cNvCxnSpPr>
            <a:stCxn id="220" idx="2"/>
            <a:endCxn id="234" idx="3"/>
          </p:cNvCxnSpPr>
          <p:nvPr/>
        </p:nvCxnSpPr>
        <p:spPr>
          <a:xfrm>
            <a:off x="6095999" y="3116995"/>
            <a:ext cx="4539900" cy="164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49" name="Google Shape;249;p10"/>
          <p:cNvGrpSpPr/>
          <p:nvPr/>
        </p:nvGrpSpPr>
        <p:grpSpPr>
          <a:xfrm>
            <a:off x="8286782" y="2287553"/>
            <a:ext cx="1429659" cy="873138"/>
            <a:chOff x="2385318" y="3050070"/>
            <a:chExt cx="2438100" cy="1306672"/>
          </a:xfrm>
        </p:grpSpPr>
        <p:sp>
          <p:nvSpPr>
            <p:cNvPr id="250" name="Google Shape;250;p10"/>
            <p:cNvSpPr/>
            <p:nvPr/>
          </p:nvSpPr>
          <p:spPr>
            <a:xfrm>
              <a:off x="2385335" y="3050070"/>
              <a:ext cx="2023199" cy="1109708"/>
            </a:xfrm>
            <a:prstGeom prst="snip1Rect">
              <a:avLst>
                <a:gd fmla="val 50000" name="adj"/>
              </a:avLst>
            </a:prstGeom>
            <a:solidFill>
              <a:srgbClr val="F0CAB6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2385318" y="3230842"/>
              <a:ext cx="2438100" cy="1125900"/>
            </a:xfrm>
            <a:prstGeom prst="rect">
              <a:avLst/>
            </a:prstGeom>
            <a:solidFill>
              <a:srgbClr val="F3DFBA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090C11"/>
                  </a:solidFill>
                  <a:latin typeface="Arial"/>
                  <a:ea typeface="Arial"/>
                  <a:cs typeface="Arial"/>
                  <a:sym typeface="Arial"/>
                </a:rPr>
                <a:t>resources</a:t>
              </a:r>
              <a:endParaRPr sz="1800">
                <a:solidFill>
                  <a:srgbClr val="090C1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디렉터리 구조</a:t>
            </a:r>
            <a:endParaRPr sz="36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1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Part 3,</a:t>
            </a:r>
            <a:endParaRPr sz="14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p11"/>
          <p:cNvGrpSpPr/>
          <p:nvPr/>
        </p:nvGrpSpPr>
        <p:grpSpPr>
          <a:xfrm>
            <a:off x="257887" y="2078956"/>
            <a:ext cx="11443157" cy="3584998"/>
            <a:chOff x="568612" y="2371919"/>
            <a:chExt cx="11443157" cy="2209882"/>
          </a:xfrm>
        </p:grpSpPr>
        <p:sp>
          <p:nvSpPr>
            <p:cNvPr id="261" name="Google Shape;261;p11"/>
            <p:cNvSpPr/>
            <p:nvPr/>
          </p:nvSpPr>
          <p:spPr>
            <a:xfrm>
              <a:off x="2696060" y="3081959"/>
              <a:ext cx="2023199" cy="694082"/>
            </a:xfrm>
            <a:prstGeom prst="rect">
              <a:avLst/>
            </a:prstGeom>
            <a:solidFill>
              <a:srgbClr val="F0882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090C11"/>
                  </a:solidFill>
                  <a:latin typeface="Arial"/>
                  <a:ea typeface="Arial"/>
                  <a:cs typeface="Arial"/>
                  <a:sym typeface="Arial"/>
                </a:rPr>
                <a:t>controller</a:t>
              </a:r>
              <a:endParaRPr sz="1800">
                <a:solidFill>
                  <a:srgbClr val="090C1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5232810" y="3081959"/>
              <a:ext cx="2023199" cy="694082"/>
            </a:xfrm>
            <a:prstGeom prst="rect">
              <a:avLst/>
            </a:prstGeom>
            <a:solidFill>
              <a:srgbClr val="F0CAB6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090C11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  <a:endParaRPr sz="1800">
                <a:solidFill>
                  <a:srgbClr val="090C1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7769560" y="3081959"/>
              <a:ext cx="2023199" cy="694082"/>
            </a:xfrm>
            <a:prstGeom prst="rect">
              <a:avLst/>
            </a:prstGeom>
            <a:solidFill>
              <a:srgbClr val="A1978B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090C11"/>
                  </a:solidFill>
                  <a:latin typeface="Arial"/>
                  <a:ea typeface="Arial"/>
                  <a:cs typeface="Arial"/>
                  <a:sym typeface="Arial"/>
                </a:rPr>
                <a:t>repository</a:t>
              </a:r>
              <a:endParaRPr sz="1800">
                <a:solidFill>
                  <a:srgbClr val="090C1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568612" y="2655951"/>
              <a:ext cx="1559297" cy="1925850"/>
            </a:xfrm>
            <a:prstGeom prst="rect">
              <a:avLst/>
            </a:prstGeom>
            <a:solidFill>
              <a:srgbClr val="F3DFBA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090C11"/>
                  </a:solidFill>
                  <a:latin typeface="Arial"/>
                  <a:ea typeface="Arial"/>
                  <a:cs typeface="Arial"/>
                  <a:sym typeface="Arial"/>
                </a:rPr>
                <a:t>Resources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C1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10452472" y="2655951"/>
              <a:ext cx="1559297" cy="1925850"/>
            </a:xfrm>
            <a:prstGeom prst="rect">
              <a:avLst/>
            </a:prstGeom>
            <a:solidFill>
              <a:srgbClr val="F3DFBA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090C11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C1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2048702" y="2371922"/>
              <a:ext cx="967666" cy="812697"/>
            </a:xfrm>
            <a:prstGeom prst="ellipse">
              <a:avLst/>
            </a:prstGeom>
            <a:solidFill>
              <a:srgbClr val="FF000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DTO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4520591" y="2371921"/>
              <a:ext cx="967666" cy="812697"/>
            </a:xfrm>
            <a:prstGeom prst="ellipse">
              <a:avLst/>
            </a:prstGeom>
            <a:solidFill>
              <a:srgbClr val="FF000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DTO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6992480" y="2371920"/>
              <a:ext cx="967666" cy="812697"/>
            </a:xfrm>
            <a:prstGeom prst="ellipse">
              <a:avLst/>
            </a:prstGeom>
            <a:solidFill>
              <a:srgbClr val="FF000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DTO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8945452" y="2371919"/>
              <a:ext cx="1559297" cy="812697"/>
            </a:xfrm>
            <a:prstGeom prst="ellipse">
              <a:avLst/>
            </a:prstGeom>
            <a:solidFill>
              <a:srgbClr val="FF0000"/>
            </a:solidFill>
            <a:ln cap="flat" cmpd="sng" w="28575">
              <a:solidFill>
                <a:srgbClr val="090C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entity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0" name="Google Shape;270;p11"/>
            <p:cNvCxnSpPr/>
            <p:nvPr/>
          </p:nvCxnSpPr>
          <p:spPr>
            <a:xfrm>
              <a:off x="2081004" y="3429000"/>
              <a:ext cx="742095" cy="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71" name="Google Shape;271;p11"/>
            <p:cNvCxnSpPr/>
            <p:nvPr/>
          </p:nvCxnSpPr>
          <p:spPr>
            <a:xfrm>
              <a:off x="4625505" y="3423821"/>
              <a:ext cx="789874" cy="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72" name="Google Shape;272;p11"/>
            <p:cNvCxnSpPr/>
            <p:nvPr/>
          </p:nvCxnSpPr>
          <p:spPr>
            <a:xfrm>
              <a:off x="7128769" y="3423821"/>
              <a:ext cx="834501" cy="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73" name="Google Shape;273;p11"/>
            <p:cNvCxnSpPr/>
            <p:nvPr/>
          </p:nvCxnSpPr>
          <p:spPr>
            <a:xfrm>
              <a:off x="9712626" y="3423821"/>
              <a:ext cx="887312" cy="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메인 페이지</a:t>
            </a:r>
            <a:endParaRPr sz="36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2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Part 3,</a:t>
            </a:r>
            <a:endParaRPr sz="14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259" y="1799614"/>
            <a:ext cx="5043469" cy="4019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6127" y="1799613"/>
            <a:ext cx="5043469" cy="4019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3"/>
          <p:cNvSpPr txBox="1"/>
          <p:nvPr/>
        </p:nvSpPr>
        <p:spPr>
          <a:xfrm>
            <a:off x="967218" y="127625"/>
            <a:ext cx="681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시연 - 사용자 로그인</a:t>
            </a:r>
            <a:endParaRPr sz="36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Part 3,</a:t>
            </a:r>
            <a:endParaRPr sz="14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618" y="2065720"/>
            <a:ext cx="5040000" cy="3960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93" name="Google Shape;29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4065" y="2032383"/>
            <a:ext cx="5120009" cy="402667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시연-관리자 기능</a:t>
            </a:r>
            <a:endParaRPr sz="36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Part 3,</a:t>
            </a:r>
            <a:endParaRPr sz="14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195" y="2116275"/>
            <a:ext cx="5050200" cy="396540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303" name="Google Shape;3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3605" y="2116275"/>
            <a:ext cx="5050200" cy="396540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시연-사용자 기능</a:t>
            </a:r>
            <a:endParaRPr sz="36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Part 3,</a:t>
            </a:r>
            <a:endParaRPr sz="14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618" y="1968051"/>
            <a:ext cx="5002782" cy="383604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313" name="Google Shape;3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5600" y="1968051"/>
            <a:ext cx="5002782" cy="383604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6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시연-사용자 기능</a:t>
            </a:r>
            <a:endParaRPr sz="36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6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Part 3,</a:t>
            </a:r>
            <a:endParaRPr sz="14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90057"/>
            <a:ext cx="3820656" cy="3817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16"/>
          <p:cNvCxnSpPr>
            <a:stCxn id="322" idx="3"/>
          </p:cNvCxnSpPr>
          <p:nvPr/>
        </p:nvCxnSpPr>
        <p:spPr>
          <a:xfrm>
            <a:off x="3820656" y="3998616"/>
            <a:ext cx="2168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4" name="Google Shape;324;p16"/>
          <p:cNvSpPr txBox="1"/>
          <p:nvPr/>
        </p:nvSpPr>
        <p:spPr>
          <a:xfrm>
            <a:off x="3960710" y="3429000"/>
            <a:ext cx="17467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@Scheduled</a:t>
            </a:r>
            <a:r>
              <a:rPr b="1" lang="ko-KR" sz="2000">
                <a:solidFill>
                  <a:srgbClr val="090C1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371346" y="2303020"/>
            <a:ext cx="2023199" cy="1125980"/>
          </a:xfrm>
          <a:prstGeom prst="rect">
            <a:avLst/>
          </a:prstGeom>
          <a:solidFill>
            <a:srgbClr val="F0CAB6"/>
          </a:solidFill>
          <a:ln cap="flat" cmpd="sng" w="28575">
            <a:solidFill>
              <a:srgbClr val="090C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90C11"/>
                </a:solidFill>
                <a:latin typeface="Arial"/>
                <a:ea typeface="Arial"/>
                <a:cs typeface="Arial"/>
                <a:sym typeface="Arial"/>
              </a:rPr>
              <a:t>success</a:t>
            </a:r>
            <a:endParaRPr sz="1800">
              <a:solidFill>
                <a:srgbClr val="090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8371346" y="4781195"/>
            <a:ext cx="2023199" cy="1125980"/>
          </a:xfrm>
          <a:prstGeom prst="rect">
            <a:avLst/>
          </a:prstGeom>
          <a:solidFill>
            <a:srgbClr val="F3DFBA"/>
          </a:solidFill>
          <a:ln cap="flat" cmpd="sng" w="28575">
            <a:solidFill>
              <a:srgbClr val="090C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90C11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endParaRPr sz="1800">
              <a:solidFill>
                <a:srgbClr val="090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16"/>
          <p:cNvCxnSpPr>
            <a:endCxn id="325" idx="1"/>
          </p:cNvCxnSpPr>
          <p:nvPr/>
        </p:nvCxnSpPr>
        <p:spPr>
          <a:xfrm flipH="1" rot="10800000">
            <a:off x="5988746" y="2866010"/>
            <a:ext cx="2382600" cy="113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8" name="Google Shape;328;p16"/>
          <p:cNvCxnSpPr>
            <a:endCxn id="326" idx="1"/>
          </p:cNvCxnSpPr>
          <p:nvPr/>
        </p:nvCxnSpPr>
        <p:spPr>
          <a:xfrm>
            <a:off x="5988746" y="3998685"/>
            <a:ext cx="2382600" cy="134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7"/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7"/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B7AFA5"/>
                </a:solidFill>
                <a:latin typeface="Arial"/>
                <a:ea typeface="Arial"/>
                <a:cs typeface="Arial"/>
                <a:sym typeface="Arial"/>
              </a:rPr>
              <a:t>Part 4.</a:t>
            </a:r>
            <a:endParaRPr sz="2400">
              <a:solidFill>
                <a:srgbClr val="B7AF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7"/>
          <p:cNvSpPr txBox="1"/>
          <p:nvPr/>
        </p:nvSpPr>
        <p:spPr>
          <a:xfrm>
            <a:off x="8985250" y="3424525"/>
            <a:ext cx="157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CEC9C3"/>
                </a:solidFill>
                <a:latin typeface="Arial"/>
                <a:ea typeface="Arial"/>
                <a:cs typeface="Arial"/>
                <a:sym typeface="Arial"/>
              </a:rPr>
              <a:t>후기</a:t>
            </a:r>
            <a:endParaRPr sz="2800">
              <a:solidFill>
                <a:srgbClr val="CEC9C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후기</a:t>
            </a:r>
            <a:endParaRPr sz="36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Part 4.</a:t>
            </a:r>
            <a:endParaRPr sz="14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8"/>
          <p:cNvSpPr/>
          <p:nvPr/>
        </p:nvSpPr>
        <p:spPr>
          <a:xfrm>
            <a:off x="594802" y="5202985"/>
            <a:ext cx="10834663" cy="1235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8"/>
          <p:cNvSpPr/>
          <p:nvPr/>
        </p:nvSpPr>
        <p:spPr>
          <a:xfrm>
            <a:off x="594802" y="3464417"/>
            <a:ext cx="10834663" cy="12359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8"/>
          <p:cNvSpPr/>
          <p:nvPr/>
        </p:nvSpPr>
        <p:spPr>
          <a:xfrm>
            <a:off x="594802" y="1691256"/>
            <a:ext cx="10834663" cy="1235951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8"/>
          <p:cNvSpPr txBox="1"/>
          <p:nvPr/>
        </p:nvSpPr>
        <p:spPr>
          <a:xfrm>
            <a:off x="1757779" y="5459377"/>
            <a:ext cx="967168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이번 프로젝트를 통해 jpa에 대한 이해가 늘었고, 협업 툴에도 좀 더 익숙해졌습니다. 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중간에 인원이 줄었지만 모두 열심히하여 만족스러운 결과를 얻은 것 같아 기쁩니다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594802" y="5202983"/>
            <a:ext cx="11984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최태원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8"/>
          <p:cNvSpPr txBox="1"/>
          <p:nvPr/>
        </p:nvSpPr>
        <p:spPr>
          <a:xfrm>
            <a:off x="1740024" y="1801399"/>
            <a:ext cx="9671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</a:rPr>
              <a:t>첫 시작 때 익숙지 않은 것들을 모두 도입 하기로 정했었는데 과제를 제출해야하는 </a:t>
            </a:r>
            <a:r>
              <a:rPr b="1"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환경</a:t>
            </a:r>
            <a:r>
              <a:rPr b="1" lang="ko-KR" sz="2000">
                <a:solidFill>
                  <a:schemeClr val="lt1"/>
                </a:solidFill>
              </a:rPr>
              <a:t>이라</a:t>
            </a:r>
            <a:r>
              <a:rPr b="1"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버티면서 할 수 있었던 것 같</a:t>
            </a:r>
            <a:r>
              <a:rPr b="1" lang="ko-KR" sz="2000">
                <a:solidFill>
                  <a:schemeClr val="lt1"/>
                </a:solidFill>
              </a:rPr>
              <a:t>아 잘한 결정이라고 생각한다</a:t>
            </a:r>
            <a:r>
              <a:rPr b="1"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오류가 발생했을 때 </a:t>
            </a:r>
            <a:r>
              <a:rPr b="1" lang="ko-KR" sz="2000">
                <a:solidFill>
                  <a:schemeClr val="lt1"/>
                </a:solidFill>
              </a:rPr>
              <a:t>debug모드를 잘 활용할 수 있게 됐다</a:t>
            </a:r>
            <a:endParaRPr/>
          </a:p>
        </p:txBody>
      </p:sp>
      <p:sp>
        <p:nvSpPr>
          <p:cNvPr id="350" name="Google Shape;350;p18"/>
          <p:cNvSpPr txBox="1"/>
          <p:nvPr/>
        </p:nvSpPr>
        <p:spPr>
          <a:xfrm>
            <a:off x="594802" y="1691256"/>
            <a:ext cx="11984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</a:rPr>
              <a:t>김지수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8"/>
          <p:cNvSpPr txBox="1"/>
          <p:nvPr/>
        </p:nvSpPr>
        <p:spPr>
          <a:xfrm>
            <a:off x="594802" y="3464417"/>
            <a:ext cx="11984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박한솔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8"/>
          <p:cNvSpPr txBox="1"/>
          <p:nvPr/>
        </p:nvSpPr>
        <p:spPr>
          <a:xfrm>
            <a:off x="1740024" y="3720808"/>
            <a:ext cx="967168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처음 배운 스프링이 낯설었지만 좋은 팀원들과 함꼐 프로젝트를 끝낼 수 있었다.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팀원들에게서 오류 시 어떻게 잘 대처해야하는지 배운게 제일 좋은 경험이였다.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9"/>
          <p:cNvSpPr txBox="1"/>
          <p:nvPr/>
        </p:nvSpPr>
        <p:spPr>
          <a:xfrm>
            <a:off x="4150600" y="2875000"/>
            <a:ext cx="4686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600">
                <a:solidFill>
                  <a:srgbClr val="4F4F4F"/>
                </a:solidFill>
                <a:latin typeface="Arial Black"/>
                <a:ea typeface="Arial Black"/>
                <a:cs typeface="Arial Black"/>
                <a:sym typeface="Arial Black"/>
              </a:rPr>
              <a:t>Q &amp; A</a:t>
            </a:r>
            <a:endParaRPr b="1" sz="9600">
              <a:solidFill>
                <a:srgbClr val="4F4F4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838200" y="2311400"/>
            <a:ext cx="10528300" cy="22352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 flipH="1">
            <a:off x="4960619" y="2408535"/>
            <a:ext cx="2270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0"/>
            <a:ext cx="457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2"/>
          <p:cNvCxnSpPr/>
          <p:nvPr/>
        </p:nvCxnSpPr>
        <p:spPr>
          <a:xfrm>
            <a:off x="762000" y="1432560"/>
            <a:ext cx="6858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2"/>
          <p:cNvSpPr txBox="1"/>
          <p:nvPr/>
        </p:nvSpPr>
        <p:spPr>
          <a:xfrm>
            <a:off x="690870" y="497850"/>
            <a:ext cx="2345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400" u="none" cap="none" strike="noStrike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1975899" y="2167672"/>
            <a:ext cx="2646463" cy="584775"/>
            <a:chOff x="762000" y="1863785"/>
            <a:chExt cx="2646463" cy="584775"/>
          </a:xfrm>
        </p:grpSpPr>
        <p:grpSp>
          <p:nvGrpSpPr>
            <p:cNvPr id="101" name="Google Shape;101;p2"/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"/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32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sz="3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" name="Google Shape;104;p2"/>
            <p:cNvSpPr txBox="1"/>
            <p:nvPr/>
          </p:nvSpPr>
          <p:spPr>
            <a:xfrm>
              <a:off x="1564663" y="1894263"/>
              <a:ext cx="1843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DDBC9A"/>
                  </a:solidFill>
                  <a:latin typeface="Arial"/>
                  <a:ea typeface="Arial"/>
                  <a:cs typeface="Arial"/>
                  <a:sym typeface="Arial"/>
                </a:rPr>
                <a:t>기획 </a:t>
              </a:r>
              <a:endParaRPr sz="28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1975899" y="3209646"/>
            <a:ext cx="2888268" cy="584775"/>
            <a:chOff x="762000" y="1863785"/>
            <a:chExt cx="2888268" cy="584775"/>
          </a:xfrm>
        </p:grpSpPr>
        <p:grpSp>
          <p:nvGrpSpPr>
            <p:cNvPr id="106" name="Google Shape;106;p2"/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107" name="Google Shape;107;p2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32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1" sz="3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" name="Google Shape;109;p2"/>
            <p:cNvSpPr txBox="1"/>
            <p:nvPr/>
          </p:nvSpPr>
          <p:spPr>
            <a:xfrm>
              <a:off x="1564668" y="1894264"/>
              <a:ext cx="2085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DDBC9A"/>
                  </a:solidFill>
                  <a:latin typeface="Arial"/>
                  <a:ea typeface="Arial"/>
                  <a:cs typeface="Arial"/>
                  <a:sym typeface="Arial"/>
                </a:rPr>
                <a:t>분배</a:t>
              </a:r>
              <a:endParaRPr sz="28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1975899" y="4251620"/>
            <a:ext cx="5277155" cy="584775"/>
            <a:chOff x="762000" y="1863785"/>
            <a:chExt cx="5277155" cy="584775"/>
          </a:xfrm>
        </p:grpSpPr>
        <p:grpSp>
          <p:nvGrpSpPr>
            <p:cNvPr id="111" name="Google Shape;111;p2"/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112" name="Google Shape;112;p2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"/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32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1" sz="3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" name="Google Shape;114;p2"/>
            <p:cNvSpPr txBox="1"/>
            <p:nvPr/>
          </p:nvSpPr>
          <p:spPr>
            <a:xfrm>
              <a:off x="1564655" y="1894265"/>
              <a:ext cx="4474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DDBC9A"/>
                  </a:solidFill>
                  <a:latin typeface="Arial"/>
                  <a:ea typeface="Arial"/>
                  <a:cs typeface="Arial"/>
                  <a:sym typeface="Arial"/>
                </a:rPr>
                <a:t>디렉터리 구조 및 시연</a:t>
              </a:r>
              <a:endParaRPr sz="28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"/>
          <p:cNvGrpSpPr/>
          <p:nvPr/>
        </p:nvGrpSpPr>
        <p:grpSpPr>
          <a:xfrm>
            <a:off x="1975899" y="5293594"/>
            <a:ext cx="3084468" cy="584775"/>
            <a:chOff x="762000" y="1863785"/>
            <a:chExt cx="3084468" cy="584775"/>
          </a:xfrm>
        </p:grpSpPr>
        <p:grpSp>
          <p:nvGrpSpPr>
            <p:cNvPr id="116" name="Google Shape;116;p2"/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117" name="Google Shape;117;p2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32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1" sz="3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" name="Google Shape;119;p2"/>
            <p:cNvSpPr txBox="1"/>
            <p:nvPr/>
          </p:nvSpPr>
          <p:spPr>
            <a:xfrm>
              <a:off x="1564668" y="1894266"/>
              <a:ext cx="2281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DDBC9A"/>
                  </a:solidFill>
                  <a:latin typeface="Arial"/>
                  <a:ea typeface="Arial"/>
                  <a:cs typeface="Arial"/>
                  <a:sym typeface="Arial"/>
                </a:rPr>
                <a:t>후기 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B7AFA5"/>
                </a:solidFill>
                <a:latin typeface="Arial"/>
                <a:ea typeface="Arial"/>
                <a:cs typeface="Arial"/>
                <a:sym typeface="Arial"/>
              </a:rPr>
              <a:t>Part 1.</a:t>
            </a:r>
            <a:endParaRPr sz="2400">
              <a:solidFill>
                <a:srgbClr val="B7AF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8942929" y="3477450"/>
            <a:ext cx="128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CEC9C3"/>
                </a:solidFill>
                <a:latin typeface="Arial"/>
                <a:ea typeface="Arial"/>
                <a:cs typeface="Arial"/>
                <a:sym typeface="Arial"/>
              </a:rPr>
              <a:t>기획 </a:t>
            </a:r>
            <a:endParaRPr sz="2800">
              <a:solidFill>
                <a:srgbClr val="CEC9C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기획의도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Part 1,</a:t>
            </a:r>
            <a:endParaRPr sz="14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967236" y="2659897"/>
            <a:ext cx="2605384" cy="2480274"/>
          </a:xfrm>
          <a:prstGeom prst="roundRect">
            <a:avLst>
              <a:gd fmla="val 8180" name="adj"/>
            </a:avLst>
          </a:prstGeom>
          <a:solidFill>
            <a:srgbClr val="F2F2F2"/>
          </a:solidFill>
          <a:ln>
            <a:noFill/>
          </a:ln>
          <a:effectLst>
            <a:outerShdw blurRad="127000" rotWithShape="0" algn="tl" dir="2700000" dist="12700">
              <a:srgbClr val="313C4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967236" y="2659897"/>
            <a:ext cx="2605384" cy="711037"/>
          </a:xfrm>
          <a:prstGeom prst="round2SameRect">
            <a:avLst>
              <a:gd fmla="val 24623" name="adj1"/>
              <a:gd fmla="val 0" name="adj2"/>
            </a:avLst>
          </a:prstGeom>
          <a:solidFill>
            <a:srgbClr val="A197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420980" y="2830747"/>
            <a:ext cx="16979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현행 예매 방식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3888952" y="3680628"/>
            <a:ext cx="6078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7695188" y="3660708"/>
            <a:ext cx="6078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4813143" y="2659897"/>
            <a:ext cx="2605384" cy="2480274"/>
          </a:xfrm>
          <a:prstGeom prst="roundRect">
            <a:avLst>
              <a:gd fmla="val 8180" name="adj"/>
            </a:avLst>
          </a:prstGeom>
          <a:solidFill>
            <a:srgbClr val="F2F2F2"/>
          </a:solidFill>
          <a:ln>
            <a:noFill/>
          </a:ln>
          <a:effectLst>
            <a:outerShdw blurRad="127000" rotWithShape="0" algn="tl" dir="2700000" dist="12700">
              <a:srgbClr val="313C4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4813143" y="2659897"/>
            <a:ext cx="2605384" cy="711037"/>
          </a:xfrm>
          <a:prstGeom prst="round2SameRect">
            <a:avLst>
              <a:gd fmla="val 24623" name="adj1"/>
              <a:gd fmla="val 0" name="adj2"/>
            </a:avLst>
          </a:prstGeom>
          <a:solidFill>
            <a:srgbClr val="A197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5414364" y="2830747"/>
            <a:ext cx="1402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예매의 현실</a:t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8579708" y="2659897"/>
            <a:ext cx="2605384" cy="2480274"/>
          </a:xfrm>
          <a:prstGeom prst="roundRect">
            <a:avLst>
              <a:gd fmla="val 8180" name="adj"/>
            </a:avLst>
          </a:prstGeom>
          <a:solidFill>
            <a:srgbClr val="F2F2F2"/>
          </a:solidFill>
          <a:ln>
            <a:noFill/>
          </a:ln>
          <a:effectLst>
            <a:outerShdw blurRad="127000" rotWithShape="0" algn="tl" dir="2700000" dist="12700">
              <a:srgbClr val="313C4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8579708" y="2659897"/>
            <a:ext cx="2605384" cy="711037"/>
          </a:xfrm>
          <a:prstGeom prst="round2SameRect">
            <a:avLst>
              <a:gd fmla="val 24623" name="adj1"/>
              <a:gd fmla="val 0" name="adj2"/>
            </a:avLst>
          </a:prstGeom>
          <a:solidFill>
            <a:srgbClr val="A197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9212989" y="2830747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그렇다면…</a:t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913747" y="3793887"/>
            <a:ext cx="2710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08820"/>
                </a:solidFill>
                <a:latin typeface="Arial"/>
                <a:ea typeface="Arial"/>
                <a:cs typeface="Arial"/>
                <a:sym typeface="Arial"/>
              </a:rPr>
              <a:t>First come, First serve.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088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08820"/>
                </a:solidFill>
                <a:latin typeface="Arial"/>
                <a:ea typeface="Arial"/>
                <a:cs typeface="Arial"/>
                <a:sym typeface="Arial"/>
              </a:rPr>
              <a:t>선착순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4952100" y="3776684"/>
            <a:ext cx="22878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밤샘, 대기열, 매크로</a:t>
            </a:r>
            <a:endParaRPr b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지옥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8770557" y="3963668"/>
            <a:ext cx="222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추첨식으로 한다면?</a:t>
            </a:r>
            <a:endParaRPr b="1" sz="1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919611" y="64938"/>
            <a:ext cx="48334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기획 과정-트렐로 사용</a:t>
            </a:r>
            <a:endParaRPr sz="36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Part 1,</a:t>
            </a:r>
            <a:endParaRPr sz="14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251" y="1258413"/>
            <a:ext cx="11372295" cy="5195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6416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B7AFA5"/>
                </a:solidFill>
                <a:latin typeface="Arial"/>
                <a:ea typeface="Arial"/>
                <a:cs typeface="Arial"/>
                <a:sym typeface="Arial"/>
              </a:rPr>
              <a:t>Part 2.</a:t>
            </a:r>
            <a:endParaRPr sz="2400">
              <a:solidFill>
                <a:srgbClr val="B7AF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1060450" y="3615025"/>
            <a:ext cx="147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F0CAB6"/>
                </a:solidFill>
                <a:latin typeface="Cambria"/>
                <a:ea typeface="Cambria"/>
                <a:cs typeface="Cambria"/>
                <a:sym typeface="Cambria"/>
              </a:rPr>
              <a:t>배분</a:t>
            </a:r>
            <a:r>
              <a:rPr lang="ko-KR" sz="2800">
                <a:solidFill>
                  <a:srgbClr val="CEC9C3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/>
          <p:nvPr/>
        </p:nvSpPr>
        <p:spPr>
          <a:xfrm>
            <a:off x="594802" y="5202985"/>
            <a:ext cx="10834663" cy="1235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역할 분담</a:t>
            </a:r>
            <a:endParaRPr sz="36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Part 2.</a:t>
            </a:r>
            <a:endParaRPr sz="14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594802" y="3464417"/>
            <a:ext cx="10834663" cy="12359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594802" y="1691256"/>
            <a:ext cx="10834663" cy="1235951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967236" y="2016843"/>
            <a:ext cx="102575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김지수: 인증 인가 및 유저 서비스 담당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967236" y="3790004"/>
            <a:ext cx="102575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박한솔: 뷰 페이지 및 뷰 컨트롤러 작성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967236" y="5528573"/>
            <a:ext cx="102575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최태원 : 앱 전반적인 로직 작성 및 DB 설계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3726" y="5031544"/>
            <a:ext cx="2112195" cy="13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3600" y="5031544"/>
            <a:ext cx="1626265" cy="13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636" y="4967374"/>
            <a:ext cx="3369898" cy="176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nApp.io - Home | Facebook" id="188" name="Google Shape;18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38049" y="2989022"/>
            <a:ext cx="1958296" cy="1586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84727" y="4439023"/>
            <a:ext cx="3071166" cy="94670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사용기술</a:t>
            </a:r>
            <a:endParaRPr sz="36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DDBC9A"/>
                </a:solidFill>
                <a:latin typeface="Arial"/>
                <a:ea typeface="Arial"/>
                <a:cs typeface="Arial"/>
                <a:sym typeface="Arial"/>
              </a:rPr>
              <a:t>Part 2.</a:t>
            </a:r>
            <a:endParaRPr sz="1400">
              <a:solidFill>
                <a:srgbClr val="DDBC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423553" y="1614112"/>
            <a:ext cx="3372321" cy="956930"/>
          </a:xfrm>
          <a:prstGeom prst="rect">
            <a:avLst/>
          </a:prstGeom>
          <a:solidFill>
            <a:srgbClr val="584C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프론트</a:t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4383601" y="1614112"/>
            <a:ext cx="3372321" cy="956930"/>
          </a:xfrm>
          <a:prstGeom prst="rect">
            <a:avLst/>
          </a:prstGeom>
          <a:solidFill>
            <a:srgbClr val="584C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백엔드</a:t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8251888" y="1618028"/>
            <a:ext cx="3372321" cy="956930"/>
          </a:xfrm>
          <a:prstGeom prst="rect">
            <a:avLst/>
          </a:prstGeom>
          <a:solidFill>
            <a:srgbClr val="584C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소통 도구</a:t>
            </a:r>
            <a:endParaRPr/>
          </a:p>
        </p:txBody>
      </p:sp>
      <p:pic>
        <p:nvPicPr>
          <p:cNvPr id="196" name="Google Shape;196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7869" y="3782444"/>
            <a:ext cx="3369898" cy="1660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3553" y="2907005"/>
            <a:ext cx="3369898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7860" y="3228223"/>
            <a:ext cx="3338062" cy="1340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19239" y="4408992"/>
            <a:ext cx="3636682" cy="78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231903" y="3108960"/>
            <a:ext cx="1706145" cy="1460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155381" y="5557520"/>
            <a:ext cx="3468828" cy="852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B7AFA5"/>
                </a:solidFill>
                <a:latin typeface="Arial"/>
                <a:ea typeface="Arial"/>
                <a:cs typeface="Arial"/>
                <a:sym typeface="Arial"/>
              </a:rPr>
              <a:t>Part 3.</a:t>
            </a:r>
            <a:endParaRPr sz="2400">
              <a:solidFill>
                <a:srgbClr val="B7AF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1390077" y="3424525"/>
            <a:ext cx="3066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CEC9C3"/>
                </a:solidFill>
                <a:latin typeface="Arial"/>
                <a:ea typeface="Arial"/>
                <a:cs typeface="Arial"/>
                <a:sym typeface="Arial"/>
              </a:rPr>
              <a:t>디렉터리 구조</a:t>
            </a:r>
            <a:endParaRPr sz="2800">
              <a:solidFill>
                <a:srgbClr val="CEC9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CEC9C3"/>
                </a:solidFill>
                <a:latin typeface="Arial"/>
                <a:ea typeface="Arial"/>
                <a:cs typeface="Arial"/>
                <a:sym typeface="Arial"/>
              </a:rPr>
              <a:t>&amp; 시연</a:t>
            </a:r>
            <a:endParaRPr sz="2800">
              <a:solidFill>
                <a:srgbClr val="CEC9C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bbb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2020-05-25T00:38:46Z</dcterms:created>
  <dc:creator>Yu Saebyeol</dc:creator>
</cp:coreProperties>
</file>