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7" r:id="rId9"/>
    <p:sldId id="263" r:id="rId10"/>
    <p:sldId id="264" r:id="rId11"/>
    <p:sldId id="269" r:id="rId12"/>
    <p:sldId id="270" r:id="rId13"/>
    <p:sldId id="271" r:id="rId14"/>
    <p:sldId id="265" r:id="rId15"/>
    <p:sldId id="268" r:id="rId16"/>
    <p:sldId id="266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A7844-6FC9-4E42-B1CE-11679663654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E70560-2F74-426D-A47B-28E3C829573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Il sistema sfrutta un'architettura client-server distribuita e decentralizzata, composta da una parte di back-end e una di front-end. </a:t>
          </a:r>
          <a:endParaRPr lang="en-US"/>
        </a:p>
      </dgm:t>
    </dgm:pt>
    <dgm:pt modelId="{BB6EFA55-377E-4742-A691-A3744AF2C841}" type="parTrans" cxnId="{9095FBFB-83D5-4E74-990B-EB789361BD23}">
      <dgm:prSet/>
      <dgm:spPr/>
      <dgm:t>
        <a:bodyPr/>
        <a:lstStyle/>
        <a:p>
          <a:endParaRPr lang="en-US"/>
        </a:p>
      </dgm:t>
    </dgm:pt>
    <dgm:pt modelId="{EFE75E5A-7D07-46BD-A358-89E5934BBCBC}" type="sibTrans" cxnId="{9095FBFB-83D5-4E74-990B-EB789361BD23}">
      <dgm:prSet/>
      <dgm:spPr/>
      <dgm:t>
        <a:bodyPr/>
        <a:lstStyle/>
        <a:p>
          <a:endParaRPr lang="en-US"/>
        </a:p>
      </dgm:t>
    </dgm:pt>
    <dgm:pt modelId="{8A7DE1E0-F3A9-4BE1-B816-3344D965FEC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Il </a:t>
          </a:r>
          <a:r>
            <a:rPr lang="it-IT" b="1" dirty="0"/>
            <a:t>front-end</a:t>
          </a:r>
          <a:r>
            <a:rPr lang="it-IT" dirty="0"/>
            <a:t> presenta all'utente informazioni sulle varie opere presenti sulla piattaforma con un’interfaccia intuitiva per acquistare il quadro scelto.</a:t>
          </a:r>
          <a:endParaRPr lang="en-US" dirty="0"/>
        </a:p>
      </dgm:t>
    </dgm:pt>
    <dgm:pt modelId="{B03603FF-26BC-43C3-A7FC-BC90F38683A1}" type="parTrans" cxnId="{978F1E4B-D9BC-4AD2-AAF5-5393D6850339}">
      <dgm:prSet/>
      <dgm:spPr/>
      <dgm:t>
        <a:bodyPr/>
        <a:lstStyle/>
        <a:p>
          <a:endParaRPr lang="en-US"/>
        </a:p>
      </dgm:t>
    </dgm:pt>
    <dgm:pt modelId="{EC1677D2-CFF3-4585-B49F-559B6BDBB330}" type="sibTrans" cxnId="{978F1E4B-D9BC-4AD2-AAF5-5393D6850339}">
      <dgm:prSet/>
      <dgm:spPr/>
      <dgm:t>
        <a:bodyPr/>
        <a:lstStyle/>
        <a:p>
          <a:endParaRPr lang="en-US"/>
        </a:p>
      </dgm:t>
    </dgm:pt>
    <dgm:pt modelId="{F8D1F440-7267-4A7A-B397-7808223305B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Il </a:t>
          </a:r>
          <a:r>
            <a:rPr lang="it-IT" b="1"/>
            <a:t>back-end</a:t>
          </a:r>
          <a:r>
            <a:rPr lang="it-IT"/>
            <a:t> si occupa di controllare i pagamenti ed effettuare il trasferimento sicuro del quadro scelto all’utente richiedente.</a:t>
          </a:r>
          <a:endParaRPr lang="en-US"/>
        </a:p>
      </dgm:t>
    </dgm:pt>
    <dgm:pt modelId="{77211257-6615-46A2-AF24-5E17197931FA}" type="parTrans" cxnId="{9418E236-D5AE-4AE2-B199-6787A28A4B6F}">
      <dgm:prSet/>
      <dgm:spPr/>
      <dgm:t>
        <a:bodyPr/>
        <a:lstStyle/>
        <a:p>
          <a:endParaRPr lang="en-US"/>
        </a:p>
      </dgm:t>
    </dgm:pt>
    <dgm:pt modelId="{C7B8CF65-46F5-437F-96F5-7D3C14996B47}" type="sibTrans" cxnId="{9418E236-D5AE-4AE2-B199-6787A28A4B6F}">
      <dgm:prSet/>
      <dgm:spPr/>
      <dgm:t>
        <a:bodyPr/>
        <a:lstStyle/>
        <a:p>
          <a:endParaRPr lang="en-US"/>
        </a:p>
      </dgm:t>
    </dgm:pt>
    <dgm:pt modelId="{17FE57DF-904F-4E3E-8E45-7E2863B360D3}" type="pres">
      <dgm:prSet presAssocID="{016A7844-6FC9-4E42-B1CE-116796636547}" presName="root" presStyleCnt="0">
        <dgm:presLayoutVars>
          <dgm:dir/>
          <dgm:resizeHandles val="exact"/>
        </dgm:presLayoutVars>
      </dgm:prSet>
      <dgm:spPr/>
    </dgm:pt>
    <dgm:pt modelId="{9A700607-CD78-4693-B568-0492675D416D}" type="pres">
      <dgm:prSet presAssocID="{E9E70560-2F74-426D-A47B-28E3C8295733}" presName="compNode" presStyleCnt="0"/>
      <dgm:spPr/>
    </dgm:pt>
    <dgm:pt modelId="{80BB8069-EF77-4C0F-9F44-DF7E02E259BF}" type="pres">
      <dgm:prSet presAssocID="{E9E70560-2F74-426D-A47B-28E3C8295733}" presName="bgRect" presStyleLbl="bgShp" presStyleIdx="0" presStyleCnt="3"/>
      <dgm:spPr/>
    </dgm:pt>
    <dgm:pt modelId="{619F20C1-BFA0-46A6-BCAC-9D758C9BA319}" type="pres">
      <dgm:prSet presAssocID="{E9E70560-2F74-426D-A47B-28E3C82957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sso"/>
        </a:ext>
      </dgm:extLst>
    </dgm:pt>
    <dgm:pt modelId="{2C2C9AF3-B466-4101-AE89-3CA9112C1A6E}" type="pres">
      <dgm:prSet presAssocID="{E9E70560-2F74-426D-A47B-28E3C8295733}" presName="spaceRect" presStyleCnt="0"/>
      <dgm:spPr/>
    </dgm:pt>
    <dgm:pt modelId="{4FE73047-7FCE-483C-987E-9A7AE6C6252F}" type="pres">
      <dgm:prSet presAssocID="{E9E70560-2F74-426D-A47B-28E3C8295733}" presName="parTx" presStyleLbl="revTx" presStyleIdx="0" presStyleCnt="3">
        <dgm:presLayoutVars>
          <dgm:chMax val="0"/>
          <dgm:chPref val="0"/>
        </dgm:presLayoutVars>
      </dgm:prSet>
      <dgm:spPr/>
    </dgm:pt>
    <dgm:pt modelId="{E51C37B4-C1D6-4464-B0AC-6A0A5F99EB60}" type="pres">
      <dgm:prSet presAssocID="{EFE75E5A-7D07-46BD-A358-89E5934BBCBC}" presName="sibTrans" presStyleCnt="0"/>
      <dgm:spPr/>
    </dgm:pt>
    <dgm:pt modelId="{3734523E-5067-460F-9F97-854EC05B440F}" type="pres">
      <dgm:prSet presAssocID="{8A7DE1E0-F3A9-4BE1-B816-3344D965FECD}" presName="compNode" presStyleCnt="0"/>
      <dgm:spPr/>
    </dgm:pt>
    <dgm:pt modelId="{62AE55CD-80B4-4927-A576-E51F11F60220}" type="pres">
      <dgm:prSet presAssocID="{8A7DE1E0-F3A9-4BE1-B816-3344D965FECD}" presName="bgRect" presStyleLbl="bgShp" presStyleIdx="1" presStyleCnt="3"/>
      <dgm:spPr/>
    </dgm:pt>
    <dgm:pt modelId="{9646F6D4-C6B7-40F8-88C9-329FE2D7B4CA}" type="pres">
      <dgm:prSet presAssocID="{8A7DE1E0-F3A9-4BE1-B816-3344D965FE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occo"/>
        </a:ext>
      </dgm:extLst>
    </dgm:pt>
    <dgm:pt modelId="{173233D5-9024-4B41-B2C8-D556883184B9}" type="pres">
      <dgm:prSet presAssocID="{8A7DE1E0-F3A9-4BE1-B816-3344D965FECD}" presName="spaceRect" presStyleCnt="0"/>
      <dgm:spPr/>
    </dgm:pt>
    <dgm:pt modelId="{6DDEA0D4-3546-4ED5-ACB3-220C4C847005}" type="pres">
      <dgm:prSet presAssocID="{8A7DE1E0-F3A9-4BE1-B816-3344D965FECD}" presName="parTx" presStyleLbl="revTx" presStyleIdx="1" presStyleCnt="3">
        <dgm:presLayoutVars>
          <dgm:chMax val="0"/>
          <dgm:chPref val="0"/>
        </dgm:presLayoutVars>
      </dgm:prSet>
      <dgm:spPr/>
    </dgm:pt>
    <dgm:pt modelId="{98803A0C-1FB5-43AF-AD6F-EAF8DDE91495}" type="pres">
      <dgm:prSet presAssocID="{EC1677D2-CFF3-4585-B49F-559B6BDBB330}" presName="sibTrans" presStyleCnt="0"/>
      <dgm:spPr/>
    </dgm:pt>
    <dgm:pt modelId="{7814EB6B-55BB-4F0F-B4A6-07EC6BC818FB}" type="pres">
      <dgm:prSet presAssocID="{F8D1F440-7267-4A7A-B397-7808223305B3}" presName="compNode" presStyleCnt="0"/>
      <dgm:spPr/>
    </dgm:pt>
    <dgm:pt modelId="{4B40570E-7183-426A-B4DE-EBA20F38FB1D}" type="pres">
      <dgm:prSet presAssocID="{F8D1F440-7267-4A7A-B397-7808223305B3}" presName="bgRect" presStyleLbl="bgShp" presStyleIdx="2" presStyleCnt="3"/>
      <dgm:spPr/>
    </dgm:pt>
    <dgm:pt modelId="{5665E11F-8039-44BB-AF84-39AE51416F81}" type="pres">
      <dgm:prSet presAssocID="{F8D1F440-7267-4A7A-B397-7808223305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E91B4A85-06F5-4315-A1F5-A426B0CCF562}" type="pres">
      <dgm:prSet presAssocID="{F8D1F440-7267-4A7A-B397-7808223305B3}" presName="spaceRect" presStyleCnt="0"/>
      <dgm:spPr/>
    </dgm:pt>
    <dgm:pt modelId="{AFAF81D6-FE8A-4CF3-8DA1-1B25175CFF48}" type="pres">
      <dgm:prSet presAssocID="{F8D1F440-7267-4A7A-B397-7808223305B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418E236-D5AE-4AE2-B199-6787A28A4B6F}" srcId="{016A7844-6FC9-4E42-B1CE-116796636547}" destId="{F8D1F440-7267-4A7A-B397-7808223305B3}" srcOrd="2" destOrd="0" parTransId="{77211257-6615-46A2-AF24-5E17197931FA}" sibTransId="{C7B8CF65-46F5-437F-96F5-7D3C14996B47}"/>
    <dgm:cxn modelId="{786C3060-BB2A-4B92-A677-E7815D2FF371}" type="presOf" srcId="{F8D1F440-7267-4A7A-B397-7808223305B3}" destId="{AFAF81D6-FE8A-4CF3-8DA1-1B25175CFF48}" srcOrd="0" destOrd="0" presId="urn:microsoft.com/office/officeart/2018/2/layout/IconVerticalSolidList"/>
    <dgm:cxn modelId="{978F1E4B-D9BC-4AD2-AAF5-5393D6850339}" srcId="{016A7844-6FC9-4E42-B1CE-116796636547}" destId="{8A7DE1E0-F3A9-4BE1-B816-3344D965FECD}" srcOrd="1" destOrd="0" parTransId="{B03603FF-26BC-43C3-A7FC-BC90F38683A1}" sibTransId="{EC1677D2-CFF3-4585-B49F-559B6BDBB330}"/>
    <dgm:cxn modelId="{EA2A146F-4474-4D69-9DA7-B5C3A93529A8}" type="presOf" srcId="{E9E70560-2F74-426D-A47B-28E3C8295733}" destId="{4FE73047-7FCE-483C-987E-9A7AE6C6252F}" srcOrd="0" destOrd="0" presId="urn:microsoft.com/office/officeart/2018/2/layout/IconVerticalSolidList"/>
    <dgm:cxn modelId="{4A562B57-3BD2-45AC-BF9C-7C435F8E0FAF}" type="presOf" srcId="{8A7DE1E0-F3A9-4BE1-B816-3344D965FECD}" destId="{6DDEA0D4-3546-4ED5-ACB3-220C4C847005}" srcOrd="0" destOrd="0" presId="urn:microsoft.com/office/officeart/2018/2/layout/IconVerticalSolidList"/>
    <dgm:cxn modelId="{373A0099-B893-4B6E-8E39-CD3C83A5CAB9}" type="presOf" srcId="{016A7844-6FC9-4E42-B1CE-116796636547}" destId="{17FE57DF-904F-4E3E-8E45-7E2863B360D3}" srcOrd="0" destOrd="0" presId="urn:microsoft.com/office/officeart/2018/2/layout/IconVerticalSolidList"/>
    <dgm:cxn modelId="{9095FBFB-83D5-4E74-990B-EB789361BD23}" srcId="{016A7844-6FC9-4E42-B1CE-116796636547}" destId="{E9E70560-2F74-426D-A47B-28E3C8295733}" srcOrd="0" destOrd="0" parTransId="{BB6EFA55-377E-4742-A691-A3744AF2C841}" sibTransId="{EFE75E5A-7D07-46BD-A358-89E5934BBCBC}"/>
    <dgm:cxn modelId="{D4B51CCD-4358-4B60-8957-5C247DCA742E}" type="presParOf" srcId="{17FE57DF-904F-4E3E-8E45-7E2863B360D3}" destId="{9A700607-CD78-4693-B568-0492675D416D}" srcOrd="0" destOrd="0" presId="urn:microsoft.com/office/officeart/2018/2/layout/IconVerticalSolidList"/>
    <dgm:cxn modelId="{D8D919C7-193D-46C0-9545-37908BFEF3FF}" type="presParOf" srcId="{9A700607-CD78-4693-B568-0492675D416D}" destId="{80BB8069-EF77-4C0F-9F44-DF7E02E259BF}" srcOrd="0" destOrd="0" presId="urn:microsoft.com/office/officeart/2018/2/layout/IconVerticalSolidList"/>
    <dgm:cxn modelId="{66B6D292-37DD-46F8-AA34-678D5F13612E}" type="presParOf" srcId="{9A700607-CD78-4693-B568-0492675D416D}" destId="{619F20C1-BFA0-46A6-BCAC-9D758C9BA319}" srcOrd="1" destOrd="0" presId="urn:microsoft.com/office/officeart/2018/2/layout/IconVerticalSolidList"/>
    <dgm:cxn modelId="{3516AD69-6785-4CC6-9B13-235F5CBE50B1}" type="presParOf" srcId="{9A700607-CD78-4693-B568-0492675D416D}" destId="{2C2C9AF3-B466-4101-AE89-3CA9112C1A6E}" srcOrd="2" destOrd="0" presId="urn:microsoft.com/office/officeart/2018/2/layout/IconVerticalSolidList"/>
    <dgm:cxn modelId="{7BE9D2ED-EC5C-4E93-A3EA-052E2697E07E}" type="presParOf" srcId="{9A700607-CD78-4693-B568-0492675D416D}" destId="{4FE73047-7FCE-483C-987E-9A7AE6C6252F}" srcOrd="3" destOrd="0" presId="urn:microsoft.com/office/officeart/2018/2/layout/IconVerticalSolidList"/>
    <dgm:cxn modelId="{0F337812-F7C8-4FD3-9CB6-5ADDE8BFEFAA}" type="presParOf" srcId="{17FE57DF-904F-4E3E-8E45-7E2863B360D3}" destId="{E51C37B4-C1D6-4464-B0AC-6A0A5F99EB60}" srcOrd="1" destOrd="0" presId="urn:microsoft.com/office/officeart/2018/2/layout/IconVerticalSolidList"/>
    <dgm:cxn modelId="{18EAB6F3-F3D1-4153-870A-18688E9947C4}" type="presParOf" srcId="{17FE57DF-904F-4E3E-8E45-7E2863B360D3}" destId="{3734523E-5067-460F-9F97-854EC05B440F}" srcOrd="2" destOrd="0" presId="urn:microsoft.com/office/officeart/2018/2/layout/IconVerticalSolidList"/>
    <dgm:cxn modelId="{5A135A77-BCDD-4FAB-848A-634F0B227175}" type="presParOf" srcId="{3734523E-5067-460F-9F97-854EC05B440F}" destId="{62AE55CD-80B4-4927-A576-E51F11F60220}" srcOrd="0" destOrd="0" presId="urn:microsoft.com/office/officeart/2018/2/layout/IconVerticalSolidList"/>
    <dgm:cxn modelId="{F31E32F8-BD1C-4A20-9708-922D12772BE0}" type="presParOf" srcId="{3734523E-5067-460F-9F97-854EC05B440F}" destId="{9646F6D4-C6B7-40F8-88C9-329FE2D7B4CA}" srcOrd="1" destOrd="0" presId="urn:microsoft.com/office/officeart/2018/2/layout/IconVerticalSolidList"/>
    <dgm:cxn modelId="{84DA3BCC-6E6D-4020-BBC9-C9BD1E712094}" type="presParOf" srcId="{3734523E-5067-460F-9F97-854EC05B440F}" destId="{173233D5-9024-4B41-B2C8-D556883184B9}" srcOrd="2" destOrd="0" presId="urn:microsoft.com/office/officeart/2018/2/layout/IconVerticalSolidList"/>
    <dgm:cxn modelId="{8FFD149C-752F-41B3-AEA3-15349A4765A3}" type="presParOf" srcId="{3734523E-5067-460F-9F97-854EC05B440F}" destId="{6DDEA0D4-3546-4ED5-ACB3-220C4C847005}" srcOrd="3" destOrd="0" presId="urn:microsoft.com/office/officeart/2018/2/layout/IconVerticalSolidList"/>
    <dgm:cxn modelId="{103CBAED-21EE-4702-A555-3F8B4DB1F610}" type="presParOf" srcId="{17FE57DF-904F-4E3E-8E45-7E2863B360D3}" destId="{98803A0C-1FB5-43AF-AD6F-EAF8DDE91495}" srcOrd="3" destOrd="0" presId="urn:microsoft.com/office/officeart/2018/2/layout/IconVerticalSolidList"/>
    <dgm:cxn modelId="{FC9F0162-4DD9-4254-8C80-D9C2DB3DFC1E}" type="presParOf" srcId="{17FE57DF-904F-4E3E-8E45-7E2863B360D3}" destId="{7814EB6B-55BB-4F0F-B4A6-07EC6BC818FB}" srcOrd="4" destOrd="0" presId="urn:microsoft.com/office/officeart/2018/2/layout/IconVerticalSolidList"/>
    <dgm:cxn modelId="{E5618E6C-97A7-4AC1-BA74-29CBF2E78F58}" type="presParOf" srcId="{7814EB6B-55BB-4F0F-B4A6-07EC6BC818FB}" destId="{4B40570E-7183-426A-B4DE-EBA20F38FB1D}" srcOrd="0" destOrd="0" presId="urn:microsoft.com/office/officeart/2018/2/layout/IconVerticalSolidList"/>
    <dgm:cxn modelId="{930B7CCA-E4E9-4B14-8158-7DE77B719A4F}" type="presParOf" srcId="{7814EB6B-55BB-4F0F-B4A6-07EC6BC818FB}" destId="{5665E11F-8039-44BB-AF84-39AE51416F81}" srcOrd="1" destOrd="0" presId="urn:microsoft.com/office/officeart/2018/2/layout/IconVerticalSolidList"/>
    <dgm:cxn modelId="{414A6A01-25CB-4127-B582-2CDC6E949533}" type="presParOf" srcId="{7814EB6B-55BB-4F0F-B4A6-07EC6BC818FB}" destId="{E91B4A85-06F5-4315-A1F5-A426B0CCF562}" srcOrd="2" destOrd="0" presId="urn:microsoft.com/office/officeart/2018/2/layout/IconVerticalSolidList"/>
    <dgm:cxn modelId="{7580F233-AE88-4D50-A76F-D92D72DE6E42}" type="presParOf" srcId="{7814EB6B-55BB-4F0F-B4A6-07EC6BC818FB}" destId="{AFAF81D6-FE8A-4CF3-8DA1-1B25175CFF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B8069-EF77-4C0F-9F44-DF7E02E259BF}">
      <dsp:nvSpPr>
        <dsp:cNvPr id="0" name=""/>
        <dsp:cNvSpPr/>
      </dsp:nvSpPr>
      <dsp:spPr>
        <a:xfrm>
          <a:off x="0" y="536"/>
          <a:ext cx="5013960" cy="12542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F20C1-BFA0-46A6-BCAC-9D758C9BA319}">
      <dsp:nvSpPr>
        <dsp:cNvPr id="0" name=""/>
        <dsp:cNvSpPr/>
      </dsp:nvSpPr>
      <dsp:spPr>
        <a:xfrm>
          <a:off x="379417" y="282747"/>
          <a:ext cx="689849" cy="6898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73047-7FCE-483C-987E-9A7AE6C6252F}">
      <dsp:nvSpPr>
        <dsp:cNvPr id="0" name=""/>
        <dsp:cNvSpPr/>
      </dsp:nvSpPr>
      <dsp:spPr>
        <a:xfrm>
          <a:off x="1448684" y="536"/>
          <a:ext cx="3565275" cy="1254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44" tIns="132744" rIns="132744" bIns="1327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Il sistema sfrutta un'architettura client-server distribuita e decentralizzata, composta da una parte di back-end e una di front-end. </a:t>
          </a:r>
          <a:endParaRPr lang="en-US" sz="1500" kern="1200"/>
        </a:p>
      </dsp:txBody>
      <dsp:txXfrm>
        <a:off x="1448684" y="536"/>
        <a:ext cx="3565275" cy="1254272"/>
      </dsp:txXfrm>
    </dsp:sp>
    <dsp:sp modelId="{62AE55CD-80B4-4927-A576-E51F11F60220}">
      <dsp:nvSpPr>
        <dsp:cNvPr id="0" name=""/>
        <dsp:cNvSpPr/>
      </dsp:nvSpPr>
      <dsp:spPr>
        <a:xfrm>
          <a:off x="0" y="1568376"/>
          <a:ext cx="5013960" cy="12542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6F6D4-C6B7-40F8-88C9-329FE2D7B4CA}">
      <dsp:nvSpPr>
        <dsp:cNvPr id="0" name=""/>
        <dsp:cNvSpPr/>
      </dsp:nvSpPr>
      <dsp:spPr>
        <a:xfrm>
          <a:off x="379417" y="1850587"/>
          <a:ext cx="689849" cy="6898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EA0D4-3546-4ED5-ACB3-220C4C847005}">
      <dsp:nvSpPr>
        <dsp:cNvPr id="0" name=""/>
        <dsp:cNvSpPr/>
      </dsp:nvSpPr>
      <dsp:spPr>
        <a:xfrm>
          <a:off x="1448684" y="1568376"/>
          <a:ext cx="3565275" cy="1254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44" tIns="132744" rIns="132744" bIns="1327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Il </a:t>
          </a:r>
          <a:r>
            <a:rPr lang="it-IT" sz="1500" b="1" kern="1200" dirty="0"/>
            <a:t>front-end</a:t>
          </a:r>
          <a:r>
            <a:rPr lang="it-IT" sz="1500" kern="1200" dirty="0"/>
            <a:t> presenta all'utente informazioni sulle varie opere presenti sulla piattaforma con un’interfaccia intuitiva per acquistare il quadro scelto.</a:t>
          </a:r>
          <a:endParaRPr lang="en-US" sz="1500" kern="1200" dirty="0"/>
        </a:p>
      </dsp:txBody>
      <dsp:txXfrm>
        <a:off x="1448684" y="1568376"/>
        <a:ext cx="3565275" cy="1254272"/>
      </dsp:txXfrm>
    </dsp:sp>
    <dsp:sp modelId="{4B40570E-7183-426A-B4DE-EBA20F38FB1D}">
      <dsp:nvSpPr>
        <dsp:cNvPr id="0" name=""/>
        <dsp:cNvSpPr/>
      </dsp:nvSpPr>
      <dsp:spPr>
        <a:xfrm>
          <a:off x="0" y="3136216"/>
          <a:ext cx="5013960" cy="12542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5E11F-8039-44BB-AF84-39AE51416F81}">
      <dsp:nvSpPr>
        <dsp:cNvPr id="0" name=""/>
        <dsp:cNvSpPr/>
      </dsp:nvSpPr>
      <dsp:spPr>
        <a:xfrm>
          <a:off x="379417" y="3418427"/>
          <a:ext cx="689849" cy="6898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F81D6-FE8A-4CF3-8DA1-1B25175CFF48}">
      <dsp:nvSpPr>
        <dsp:cNvPr id="0" name=""/>
        <dsp:cNvSpPr/>
      </dsp:nvSpPr>
      <dsp:spPr>
        <a:xfrm>
          <a:off x="1448684" y="3136216"/>
          <a:ext cx="3565275" cy="1254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744" tIns="132744" rIns="132744" bIns="13274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Il </a:t>
          </a:r>
          <a:r>
            <a:rPr lang="it-IT" sz="1500" b="1" kern="1200"/>
            <a:t>back-end</a:t>
          </a:r>
          <a:r>
            <a:rPr lang="it-IT" sz="1500" kern="1200"/>
            <a:t> si occupa di controllare i pagamenti ed effettuare il trasferimento sicuro del quadro scelto all’utente richiedente.</a:t>
          </a:r>
          <a:endParaRPr lang="en-US" sz="1500" kern="1200"/>
        </a:p>
      </dsp:txBody>
      <dsp:txXfrm>
        <a:off x="1448684" y="3136216"/>
        <a:ext cx="3565275" cy="1254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5CE6D6-D89A-0044-C7E5-7EA9D28EB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EC92AE7-B978-0376-1D8D-8BEBA6658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27D9D3-7E90-428F-AFDA-D3016C27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5B73-92BD-4912-A5BD-B6A5E7F5FC2F}" type="datetimeFigureOut">
              <a:rPr lang="it-IT" smtClean="0"/>
              <a:t>17/01/2025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69C6E4-C58B-498A-0325-BF000EEF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5DEC4-AD3E-565E-41D1-746BE03F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C693-0CAE-428A-BB90-A121F47753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60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6851A2-8822-B7D1-E4FB-7DECF1A3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C52BF3-C58E-644C-0BC1-6DE6FFFE4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B8EC0F-E672-B98F-3848-8AB3A60C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5B73-92BD-4912-A5BD-B6A5E7F5FC2F}" type="datetimeFigureOut">
              <a:rPr lang="it-IT" smtClean="0"/>
              <a:t>17/01/2025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266E84-1704-80FF-1956-1AA239EA8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67F614-4C27-24A7-8059-1EDCED6E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C693-0CAE-428A-BB90-A121F47753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144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9305BB1-4367-D589-588C-B2CE75614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FAAF475-CA76-83F5-AA95-DBB6CFAE3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065DCC-6409-D1AE-8A9F-2C204A1D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5B73-92BD-4912-A5BD-B6A5E7F5FC2F}" type="datetimeFigureOut">
              <a:rPr lang="it-IT" smtClean="0"/>
              <a:t>17/01/2025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104E74-726D-D7F6-88F4-F92F81BA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BED99D-DED6-E105-C83E-6D744C72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C693-0CAE-428A-BB90-A121F47753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876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FF0C19-7533-2EBE-6B49-58AFD1AA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FC8031-8336-4CC8-55A7-02D4D0136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6D136F-33F2-5033-CE06-8DD3FB3F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5B73-92BD-4912-A5BD-B6A5E7F5FC2F}" type="datetimeFigureOut">
              <a:rPr lang="it-IT" smtClean="0"/>
              <a:t>17/01/2025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98C6D4-01F3-F271-E8CE-2B00BD76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666AC4-ADCF-C697-79A1-698D57DE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C693-0CAE-428A-BB90-A121F47753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481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37A9F1-2A4C-5DF8-470C-C5BFE7BF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274A1F-F44A-F726-4854-A14799BE3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F232AE-C534-0C2A-9478-2F446D06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5B73-92BD-4912-A5BD-B6A5E7F5FC2F}" type="datetimeFigureOut">
              <a:rPr lang="it-IT" smtClean="0"/>
              <a:t>17/01/2025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8B4FA8-859B-54B9-73D8-6B523F33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E77585-A002-0226-B22F-E9B12217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C693-0CAE-428A-BB90-A121F47753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10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5671FF-EE4D-3010-F345-E731DA97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218AE8-4190-ABA2-8146-38BA4BC6B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7B5B42-2F6D-0215-139C-756A2399F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337249-68A0-C0D4-D60D-37BFFC67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5B73-92BD-4912-A5BD-B6A5E7F5FC2F}" type="datetimeFigureOut">
              <a:rPr lang="it-IT" smtClean="0"/>
              <a:t>17/01/2025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3E63FA-F8DE-AB65-2596-2C30B004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798AE94-C24B-7CF8-1415-5DCD459D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C693-0CAE-428A-BB90-A121F47753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609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76CA42-4430-7F8F-2F86-EB96A63C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D0F258-5E04-4819-7665-D42097126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A1C324E-4A62-CAE7-4482-CB48F4E51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F5D52AF-6837-A97C-5207-F875A89D1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B00FB7F-07A6-904E-460C-2BFA6F6C8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B2871AE-733B-F428-D865-E67DBFE9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5B73-92BD-4912-A5BD-B6A5E7F5FC2F}" type="datetimeFigureOut">
              <a:rPr lang="it-IT" smtClean="0"/>
              <a:t>17/01/2025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1647626-0374-880B-4DAB-307C4136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8C5A44C-94FC-B21E-F52C-71A76C03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C693-0CAE-428A-BB90-A121F47753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4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42D535-56DD-894C-95B4-53C4EC2A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5A1D16B-B43F-689A-EF4E-1BE86ACB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5B73-92BD-4912-A5BD-B6A5E7F5FC2F}" type="datetimeFigureOut">
              <a:rPr lang="it-IT" smtClean="0"/>
              <a:t>17/01/2025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0C9895-1864-F825-0592-A25F4B78C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FD94FA0-5767-9153-7EBA-8DFC960B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C693-0CAE-428A-BB90-A121F47753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129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98F5AC1-0763-6C42-0FE8-081A9183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5B73-92BD-4912-A5BD-B6A5E7F5FC2F}" type="datetimeFigureOut">
              <a:rPr lang="it-IT" smtClean="0"/>
              <a:t>17/01/2025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86356A-C2AE-3851-9B53-DCDD16D4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6C914C-4F80-F1F3-EA42-51FCB819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C693-0CAE-428A-BB90-A121F47753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006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37DD82-FAB7-5C2A-6431-DB67DCB8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1B2617-EA3F-4EBB-EB61-96F766B30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47246F6-4B89-9945-8B21-41044CE00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EBA2A2-201C-BEE9-4C1C-7D6D7AF9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5B73-92BD-4912-A5BD-B6A5E7F5FC2F}" type="datetimeFigureOut">
              <a:rPr lang="it-IT" smtClean="0"/>
              <a:t>17/01/2025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B004F9-C5FA-CF88-4FE0-70B4A515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FC5741E-0DDA-40C7-C476-54C4357A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C693-0CAE-428A-BB90-A121F47753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34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92EB4-40EB-492E-7C26-F09A9507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F422E72-D79C-9A98-0E8F-172E908B9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0D741E-D776-BE48-9C92-D17CF05D6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16DA52-A8A7-25C3-603D-0B82101E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5B73-92BD-4912-A5BD-B6A5E7F5FC2F}" type="datetimeFigureOut">
              <a:rPr lang="it-IT" smtClean="0"/>
              <a:t>17/01/2025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9DA005-03B5-FD75-9C77-A732B34E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612FB68-641D-BA98-EBAF-DFF7B5FE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7C693-0CAE-428A-BB90-A121F47753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82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34CB521-8998-9D91-C964-E57F31F0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8259E9-32F0-E71D-27A9-45A45538F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BC4331-AA58-A937-4FD6-D71F71971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15B73-92BD-4912-A5BD-B6A5E7F5FC2F}" type="datetimeFigureOut">
              <a:rPr lang="it-IT" smtClean="0"/>
              <a:t>17/01/2025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70D989-83E6-2275-C69F-32A9A0896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8B1D84-06E8-8C1B-A66D-1D2B0C1F0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7C693-0CAE-428A-BB90-A121F47753F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473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D133FC-FCC4-6646-6328-EDB56D348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111"/>
            <a:ext cx="9144000" cy="1470851"/>
          </a:xfrm>
        </p:spPr>
        <p:txBody>
          <a:bodyPr/>
          <a:lstStyle/>
          <a:p>
            <a:r>
              <a:rPr lang="it-IT" dirty="0"/>
              <a:t>Marketplace Opere d’arte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B81E2D-8C43-DA03-1548-C302F4E48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altLang="it-IT" sz="2400" dirty="0"/>
              <a:t>Progetto Sicurezza dei Dati A.A. 2024/2025</a:t>
            </a:r>
          </a:p>
          <a:p>
            <a:r>
              <a:rPr lang="it-IT" altLang="it-IT" dirty="0"/>
              <a:t>Vona Livio</a:t>
            </a:r>
            <a:endParaRPr lang="it-IT" altLang="it-IT" sz="2400" dirty="0"/>
          </a:p>
          <a:p>
            <a:endParaRPr lang="it-IT" dirty="0"/>
          </a:p>
        </p:txBody>
      </p:sp>
      <p:pic>
        <p:nvPicPr>
          <p:cNvPr id="6" name="Immagine 10">
            <a:extLst>
              <a:ext uri="{FF2B5EF4-FFF2-40B4-BE49-F238E27FC236}">
                <a16:creationId xmlns:a16="http://schemas.microsoft.com/office/drawing/2014/main" id="{D2072F74-C75D-8765-9DE7-97EC6F97D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58139"/>
            <a:ext cx="46863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sellaDiTesto 12">
            <a:extLst>
              <a:ext uri="{FF2B5EF4-FFF2-40B4-BE49-F238E27FC236}">
                <a16:creationId xmlns:a16="http://schemas.microsoft.com/office/drawing/2014/main" id="{FB4AB002-9399-F90C-8EDC-A63E42DBC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211138"/>
            <a:ext cx="44418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100" b="1" dirty="0">
                <a:solidFill>
                  <a:srgbClr val="646464"/>
                </a:solidFill>
              </a:rPr>
              <a:t>UNIVERSITÀ DEGLI STUDI DI SALERNO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1800" b="1" dirty="0"/>
              <a:t>DIPARTIMENTO</a:t>
            </a:r>
            <a:r>
              <a:rPr lang="it-IT" altLang="it-IT" sz="1800" dirty="0"/>
              <a:t> </a:t>
            </a:r>
            <a:r>
              <a:rPr lang="it-IT" altLang="it-IT" sz="1800" b="1" dirty="0"/>
              <a:t>DI INFORMATICA</a:t>
            </a:r>
          </a:p>
        </p:txBody>
      </p:sp>
    </p:spTree>
    <p:extLst>
      <p:ext uri="{BB962C8B-B14F-4D97-AF65-F5344CB8AC3E}">
        <p14:creationId xmlns:p14="http://schemas.microsoft.com/office/powerpoint/2010/main" val="28671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6A6629-6B7A-E171-1443-9D00E683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it-IT" sz="5400" b="1" dirty="0">
                <a:latin typeface="Helvetica Neue"/>
              </a:rPr>
              <a:t>Il contratto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87ADA8-41DB-6BB7-084A-0B5FC4E79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200" dirty="0"/>
              <a:t>Il contratto è stato scritto in </a:t>
            </a:r>
            <a:r>
              <a:rPr lang="it-IT" sz="2200" dirty="0" err="1"/>
              <a:t>solidity</a:t>
            </a:r>
            <a:r>
              <a:rPr lang="it-IT" sz="2200" dirty="0"/>
              <a:t> e utilizza la libreria </a:t>
            </a:r>
            <a:r>
              <a:rPr lang="it-IT" sz="2200" dirty="0" err="1"/>
              <a:t>OpenZeppelin</a:t>
            </a:r>
            <a:r>
              <a:rPr lang="it-IT" sz="2200" dirty="0"/>
              <a:t> per poter creare NFT.</a:t>
            </a:r>
          </a:p>
          <a:p>
            <a:pPr marL="0" indent="0">
              <a:buNone/>
            </a:pPr>
            <a:r>
              <a:rPr lang="it-IT" sz="2200" dirty="0"/>
              <a:t>Le funzioni </a:t>
            </a:r>
            <a:r>
              <a:rPr lang="it-IT" sz="2200" dirty="0" err="1"/>
              <a:t>change_owner</a:t>
            </a:r>
            <a:r>
              <a:rPr lang="it-IT" sz="2200" dirty="0"/>
              <a:t> e </a:t>
            </a:r>
            <a:r>
              <a:rPr lang="it-IT" sz="2200" dirty="0" err="1"/>
              <a:t>createNFTS</a:t>
            </a:r>
            <a:r>
              <a:rPr lang="it-IT" sz="2200" dirty="0"/>
              <a:t> hanno l’attributo </a:t>
            </a:r>
            <a:r>
              <a:rPr lang="it-IT" sz="2200" dirty="0" err="1"/>
              <a:t>onlyOwner</a:t>
            </a:r>
            <a:r>
              <a:rPr lang="it-IT" sz="2200" dirty="0"/>
              <a:t> e possono essere richiamate unicamente da chi ha effettuato il deployment del contratto.</a:t>
            </a:r>
          </a:p>
        </p:txBody>
      </p:sp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28597906-6C6A-99E4-CEB1-BF64FB8FB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836332"/>
            <a:ext cx="5458968" cy="318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9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691967-B5F7-16F3-13E0-CB18E3B4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 err="1">
                <a:solidFill>
                  <a:schemeClr val="tx1"/>
                </a:solidFill>
                <a:latin typeface="Helvetica Neue"/>
              </a:rPr>
              <a:t>Implementazione</a:t>
            </a:r>
            <a:r>
              <a:rPr lang="en-US" sz="5200" b="1" kern="1200" dirty="0">
                <a:solidFill>
                  <a:schemeClr val="tx1"/>
                </a:solidFill>
                <a:latin typeface="Helvetica Neue"/>
              </a:rPr>
              <a:t> 1</a:t>
            </a: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C061051-C638-C395-E772-1418D1D7B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383" y="1845426"/>
            <a:ext cx="6290180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65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943B7B-2F16-0C7A-34DF-BE68A063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>
                <a:latin typeface="Helvetica Neue"/>
              </a:rPr>
              <a:t>Implementazione</a:t>
            </a:r>
            <a:r>
              <a:rPr lang="en-US" b="1" dirty="0">
                <a:latin typeface="Helvetica Neue"/>
              </a:rPr>
              <a:t> 2</a:t>
            </a:r>
          </a:p>
        </p:txBody>
      </p:sp>
      <p:pic>
        <p:nvPicPr>
          <p:cNvPr id="5" name="Segnaposto contenuto 4" descr="Immagine che contiene testo, schermata, software, Carattere&#10;&#10;Descrizione generata automaticamente">
            <a:extLst>
              <a:ext uri="{FF2B5EF4-FFF2-40B4-BE49-F238E27FC236}">
                <a16:creationId xmlns:a16="http://schemas.microsoft.com/office/drawing/2014/main" id="{454B97E3-6EB7-A3E7-9F9C-689C9DF88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3" b="2"/>
          <a:stretch/>
        </p:blipFill>
        <p:spPr>
          <a:xfrm>
            <a:off x="838200" y="1825625"/>
            <a:ext cx="6151651" cy="4303465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3292AD8E-BF91-ED47-0C3B-927D37B5C74E}"/>
              </a:ext>
            </a:extLst>
          </p:cNvPr>
          <p:cNvSpPr txBox="1">
            <a:spLocks/>
          </p:cNvSpPr>
          <p:nvPr/>
        </p:nvSpPr>
        <p:spPr>
          <a:xfrm>
            <a:off x="7552944" y="1825625"/>
            <a:ext cx="3800856" cy="430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/>
              <a:t>onlyOwner indica che eslusivamente l’Owner del contratto può richiamare la funzione.</a:t>
            </a:r>
          </a:p>
          <a:p>
            <a:pPr marL="0"/>
            <a:r>
              <a:rPr lang="en-US" sz="2000"/>
              <a:t>Nella funzione di trasferimento viene controllato se il valore ricevuto corrisponde al Prezzo dell’opera e se l’opera è disponibile.</a:t>
            </a:r>
          </a:p>
          <a:p>
            <a:pPr marL="0"/>
            <a:r>
              <a:rPr lang="en-US" sz="2000"/>
              <a:t>_transfer NON richiede l’approvazione dell’Owner per il trasferimento</a:t>
            </a:r>
          </a:p>
          <a:p>
            <a:pPr marL="0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3979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7AD2EB-D222-614F-609E-8C8232B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latin typeface="Helvetica Neue"/>
              </a:rPr>
              <a:t>Implementazione</a:t>
            </a:r>
            <a:r>
              <a:rPr lang="en-US" sz="4400" b="1" dirty="0">
                <a:latin typeface="Helvetica Neue"/>
              </a:rPr>
              <a:t> 3</a:t>
            </a:r>
            <a:endParaRPr lang="it-IT" dirty="0">
              <a:latin typeface="Helvetica Neue"/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9D6E827-66BE-229B-2F62-0C5901E06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5223"/>
            <a:ext cx="9832848" cy="3207694"/>
          </a:xfrm>
        </p:spPr>
      </p:pic>
    </p:spTree>
    <p:extLst>
      <p:ext uri="{BB962C8B-B14F-4D97-AF65-F5344CB8AC3E}">
        <p14:creationId xmlns:p14="http://schemas.microsoft.com/office/powerpoint/2010/main" val="3727330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494123-8ACF-7586-3965-F5F4FB43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Front-end</a:t>
            </a:r>
          </a:p>
        </p:txBody>
      </p:sp>
      <p:pic>
        <p:nvPicPr>
          <p:cNvPr id="6" name="Segnaposto contenuto 5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1FEB67E2-CB1C-6A4D-669C-31B0623FB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315" y="1825625"/>
            <a:ext cx="9181370" cy="4351338"/>
          </a:xfrm>
        </p:spPr>
      </p:pic>
    </p:spTree>
    <p:extLst>
      <p:ext uri="{BB962C8B-B14F-4D97-AF65-F5344CB8AC3E}">
        <p14:creationId xmlns:p14="http://schemas.microsoft.com/office/powerpoint/2010/main" val="237324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2FC76222-775E-0A10-5E70-0B2BBAB6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7" y="609599"/>
            <a:ext cx="3686174" cy="13228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Esempio transazione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546A19A2-4D96-E8C3-96EE-47FFC7620E71}"/>
              </a:ext>
            </a:extLst>
          </p:cNvPr>
          <p:cNvSpPr txBox="1">
            <a:spLocks/>
          </p:cNvSpPr>
          <p:nvPr/>
        </p:nvSpPr>
        <p:spPr>
          <a:xfrm>
            <a:off x="733427" y="2194101"/>
            <a:ext cx="3543298" cy="3973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L’utente </a:t>
            </a:r>
            <a:r>
              <a:rPr lang="en-US" sz="2000" dirty="0" err="1"/>
              <a:t>sceglie</a:t>
            </a:r>
            <a:r>
              <a:rPr lang="en-US" sz="2000" dirty="0"/>
              <a:t> </a:t>
            </a:r>
            <a:r>
              <a:rPr lang="en-US" sz="2000" dirty="0" err="1"/>
              <a:t>un’opera</a:t>
            </a:r>
            <a:r>
              <a:rPr lang="en-US" sz="2000" dirty="0"/>
              <a:t>, </a:t>
            </a:r>
            <a:r>
              <a:rPr lang="en-US" sz="2000" dirty="0" err="1"/>
              <a:t>schiaccia</a:t>
            </a:r>
            <a:r>
              <a:rPr lang="en-US" sz="2000" dirty="0"/>
              <a:t> il </a:t>
            </a:r>
            <a:r>
              <a:rPr lang="en-US" sz="2000" dirty="0" err="1"/>
              <a:t>pulsante</a:t>
            </a:r>
            <a:r>
              <a:rPr lang="en-US" sz="2000" dirty="0"/>
              <a:t> «</a:t>
            </a:r>
            <a:r>
              <a:rPr lang="en-US" sz="2000" dirty="0" err="1"/>
              <a:t>Acquista</a:t>
            </a:r>
            <a:r>
              <a:rPr lang="en-US" sz="2000" dirty="0"/>
              <a:t>» e </a:t>
            </a:r>
            <a:r>
              <a:rPr lang="en-US" sz="2000" dirty="0" err="1"/>
              <a:t>approva</a:t>
            </a:r>
            <a:r>
              <a:rPr lang="en-US" sz="2000" dirty="0"/>
              <a:t> la </a:t>
            </a:r>
            <a:r>
              <a:rPr lang="en-US" sz="2000" dirty="0" err="1"/>
              <a:t>transazione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Metamask</a:t>
            </a:r>
            <a:r>
              <a:rPr lang="en-US" sz="2000" dirty="0"/>
              <a:t>, il </a:t>
            </a:r>
            <a:r>
              <a:rPr lang="en-US" sz="2000" dirty="0" err="1"/>
              <a:t>contratto</a:t>
            </a:r>
            <a:r>
              <a:rPr lang="en-US" sz="2000" dirty="0"/>
              <a:t> </a:t>
            </a:r>
            <a:r>
              <a:rPr lang="en-US" sz="2000" dirty="0" err="1"/>
              <a:t>verificherà</a:t>
            </a:r>
            <a:r>
              <a:rPr lang="en-US" sz="2000" dirty="0"/>
              <a:t> </a:t>
            </a:r>
            <a:r>
              <a:rPr lang="en-US" sz="2000" dirty="0" err="1"/>
              <a:t>l’importo</a:t>
            </a:r>
            <a:r>
              <a:rPr lang="en-US" sz="2000" dirty="0"/>
              <a:t> </a:t>
            </a:r>
            <a:r>
              <a:rPr lang="en-US" sz="2000" dirty="0" err="1"/>
              <a:t>mandato</a:t>
            </a:r>
            <a:r>
              <a:rPr lang="en-US" sz="2000" dirty="0"/>
              <a:t>, la </a:t>
            </a:r>
            <a:r>
              <a:rPr lang="en-US" sz="2000" dirty="0" err="1"/>
              <a:t>disponibilità</a:t>
            </a:r>
            <a:r>
              <a:rPr lang="en-US" sz="2000" dirty="0"/>
              <a:t> </a:t>
            </a:r>
            <a:r>
              <a:rPr lang="en-US" sz="2000" dirty="0" err="1"/>
              <a:t>dell’opera</a:t>
            </a:r>
            <a:r>
              <a:rPr lang="en-US" sz="2000" dirty="0"/>
              <a:t> e </a:t>
            </a:r>
            <a:r>
              <a:rPr lang="en-US" sz="2000" dirty="0" err="1"/>
              <a:t>trasferirà</a:t>
            </a:r>
            <a:r>
              <a:rPr lang="en-US" sz="2000" dirty="0"/>
              <a:t> </a:t>
            </a:r>
            <a:r>
              <a:rPr lang="en-US" sz="2000" dirty="0" err="1"/>
              <a:t>l’opera</a:t>
            </a:r>
            <a:r>
              <a:rPr lang="en-US" sz="2000" dirty="0"/>
              <a:t> </a:t>
            </a:r>
            <a:r>
              <a:rPr lang="en-US" sz="2000" dirty="0" err="1"/>
              <a:t>all’utente</a:t>
            </a:r>
            <a:r>
              <a:rPr lang="en-US" sz="2000" dirty="0"/>
              <a:t> e il </a:t>
            </a:r>
            <a:r>
              <a:rPr lang="en-US" sz="2000" dirty="0" err="1"/>
              <a:t>denaro</a:t>
            </a:r>
            <a:r>
              <a:rPr lang="en-US" sz="2000" dirty="0"/>
              <a:t> al </a:t>
            </a:r>
            <a:r>
              <a:rPr lang="en-US" sz="2000" dirty="0" err="1"/>
              <a:t>proprietario</a:t>
            </a:r>
            <a:r>
              <a:rPr lang="en-US" sz="2000" dirty="0"/>
              <a:t> del </a:t>
            </a:r>
            <a:r>
              <a:rPr lang="en-US" sz="2000" dirty="0" err="1"/>
              <a:t>contratto</a:t>
            </a:r>
            <a:r>
              <a:rPr lang="en-US" sz="2000" dirty="0"/>
              <a:t>.</a:t>
            </a:r>
          </a:p>
        </p:txBody>
      </p:sp>
      <p:pic>
        <p:nvPicPr>
          <p:cNvPr id="7" name="Immagine 6" descr="Immagine che contiene testo, schermata, software, Icona del computer&#10;&#10;Descrizione generata automaticamente">
            <a:extLst>
              <a:ext uri="{FF2B5EF4-FFF2-40B4-BE49-F238E27FC236}">
                <a16:creationId xmlns:a16="http://schemas.microsoft.com/office/drawing/2014/main" id="{FF670E9E-3529-DC99-C66A-95C1AD4A0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388" y="571796"/>
            <a:ext cx="2661336" cy="4710330"/>
          </a:xfrm>
          <a:prstGeom prst="rect">
            <a:avLst/>
          </a:prstGeom>
        </p:spPr>
      </p:pic>
      <p:pic>
        <p:nvPicPr>
          <p:cNvPr id="9" name="Segnaposto contenuto 8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6E3620B3-6A3C-9D43-D026-FA6BA7179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2022" y="5514299"/>
            <a:ext cx="4658588" cy="9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9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DD02342-7691-AC52-E013-D5C30D172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it-IT" sz="5400" b="1">
                <a:latin typeface="Helvetica Neue"/>
              </a:rPr>
              <a:t>Sviluppi Futuri</a:t>
            </a:r>
          </a:p>
        </p:txBody>
      </p:sp>
      <p:pic>
        <p:nvPicPr>
          <p:cNvPr id="5" name="Picture 4" descr="Lampadina su sfondo giallo con cavo e fasci di luce disegnati">
            <a:extLst>
              <a:ext uri="{FF2B5EF4-FFF2-40B4-BE49-F238E27FC236}">
                <a16:creationId xmlns:a16="http://schemas.microsoft.com/office/drawing/2014/main" id="{C363BB3F-919C-CBCE-DE5E-E5715C114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r="69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4A761-657E-9FE6-2053-CCABF0112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altLang="it-IT" sz="2200"/>
              <a:t>Eventuali sviluppi futuri potrebbero includere:</a:t>
            </a:r>
          </a:p>
          <a:p>
            <a:r>
              <a:rPr lang="it-IT" altLang="it-IT" sz="2200"/>
              <a:t>Possibilità per un utente di richiedere un rimborso</a:t>
            </a:r>
          </a:p>
          <a:p>
            <a:r>
              <a:rPr lang="it-IT" altLang="it-IT" sz="2200"/>
              <a:t>Possibilità per un utente di rivendere un token acquistato utilizzando lo stesso smart contract</a:t>
            </a:r>
          </a:p>
          <a:p>
            <a:r>
              <a:rPr lang="it-IT" altLang="it-IT" sz="2200"/>
              <a:t>Integrazione del concetto di royalities all’interno del contratto.</a:t>
            </a:r>
          </a:p>
        </p:txBody>
      </p:sp>
    </p:spTree>
    <p:extLst>
      <p:ext uri="{BB962C8B-B14F-4D97-AF65-F5344CB8AC3E}">
        <p14:creationId xmlns:p14="http://schemas.microsoft.com/office/powerpoint/2010/main" val="168603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D335A7-01B9-905F-EDA3-F5744FC6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/>
          <a:lstStyle/>
          <a:p>
            <a:r>
              <a:rPr lang="it-IT" altLang="it-IT" sz="4800" b="1">
                <a:latin typeface="Helvetica Neue"/>
              </a:rPr>
              <a:t>Obiettivo</a:t>
            </a:r>
            <a:endParaRPr lang="it-IT" sz="48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CFED0B-53B1-5867-3D8B-B92AD2E7A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it-IT" altLang="it-IT" sz="2200"/>
              <a:t>Il progetto mira a creare un metodo sicuro per l’acquisto di opere museali. E’ stata creata una piattaforma che permette ad un collezionista o un museo di comprare una o più opere uniche tra sedici pezzi d’arte disponibili.</a:t>
            </a:r>
          </a:p>
          <a:p>
            <a:endParaRPr lang="it-IT" sz="2200"/>
          </a:p>
        </p:txBody>
      </p:sp>
      <p:pic>
        <p:nvPicPr>
          <p:cNvPr id="1026" name="Picture 2" descr="Vettore gratuito uomini e donne che visitano l'illustrazione della galleria di arte o del museo">
            <a:extLst>
              <a:ext uri="{FF2B5EF4-FFF2-40B4-BE49-F238E27FC236}">
                <a16:creationId xmlns:a16="http://schemas.microsoft.com/office/drawing/2014/main" id="{1E4F9AA0-D1D9-CD38-788C-9EF3E6599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10"/>
          <a:stretch>
            <a:fillRect/>
          </a:stretch>
        </p:blipFill>
        <p:spPr bwMode="auto"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81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C3A50E-0940-1D7E-EEF8-E931C78A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Helvetica Neue"/>
              </a:rPr>
              <a:t>Tecnologie utilizzate</a:t>
            </a:r>
          </a:p>
        </p:txBody>
      </p:sp>
      <p:pic>
        <p:nvPicPr>
          <p:cNvPr id="5" name="Segnaposto contenuto 4" descr="Immagine che contiene design&#10;&#10;Descrizione generata automaticamente con attendibilità media">
            <a:extLst>
              <a:ext uri="{FF2B5EF4-FFF2-40B4-BE49-F238E27FC236}">
                <a16:creationId xmlns:a16="http://schemas.microsoft.com/office/drawing/2014/main" id="{442DCDFA-7E66-49C5-FE3F-17761A160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361" y="2022386"/>
            <a:ext cx="3727419" cy="2003488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4FB83ED-8F01-64B5-D7F2-EEC1CBF7F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928" y="3870446"/>
            <a:ext cx="2173108" cy="217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anache Logo PNG Vector (SVG) Free Download">
            <a:extLst>
              <a:ext uri="{FF2B5EF4-FFF2-40B4-BE49-F238E27FC236}">
                <a16:creationId xmlns:a16="http://schemas.microsoft.com/office/drawing/2014/main" id="{A136996B-A4F7-46CA-9F0C-B03A06DA8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036" y="2094073"/>
            <a:ext cx="1655501" cy="186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- Truffle Suite">
            <a:extLst>
              <a:ext uri="{FF2B5EF4-FFF2-40B4-BE49-F238E27FC236}">
                <a16:creationId xmlns:a16="http://schemas.microsoft.com/office/drawing/2014/main" id="{E3965267-A0C2-30F4-D9AD-CA4CDE7AE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048" y="4093278"/>
            <a:ext cx="1736082" cy="172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14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E2F8D433-7661-55A0-E130-B6C810201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b="1" dirty="0">
                <a:latin typeface="Helvetica Neue"/>
              </a:rPr>
              <a:t>Architettura </a:t>
            </a:r>
          </a:p>
        </p:txBody>
      </p:sp>
      <p:graphicFrame>
        <p:nvGraphicFramePr>
          <p:cNvPr id="2054" name="Segnaposto contenuto 8">
            <a:extLst>
              <a:ext uri="{FF2B5EF4-FFF2-40B4-BE49-F238E27FC236}">
                <a16:creationId xmlns:a16="http://schemas.microsoft.com/office/drawing/2014/main" id="{2788D5CB-A95F-A302-5B91-FB88477F5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747809"/>
              </p:ext>
            </p:extLst>
          </p:nvPr>
        </p:nvGraphicFramePr>
        <p:xfrm>
          <a:off x="838200" y="1690688"/>
          <a:ext cx="5013960" cy="4391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Vettore gratuito illustrazione di concetto astratto di compatibilità cross-browser">
            <a:extLst>
              <a:ext uri="{FF2B5EF4-FFF2-40B4-BE49-F238E27FC236}">
                <a16:creationId xmlns:a16="http://schemas.microsoft.com/office/drawing/2014/main" id="{411F2988-206C-7C96-B04B-F0E379E38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529" y="1283493"/>
            <a:ext cx="4632675" cy="463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48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11234D-6E08-3AFA-58AD-9FF870E7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it-IT" sz="5400" b="1"/>
              <a:t>Il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556CCF-BEA8-C1A9-E533-4AD6C9A55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All’interno del sistema sono previste tre tipologie di utente:</a:t>
            </a:r>
          </a:p>
          <a:p>
            <a:r>
              <a:rPr lang="it-IT" sz="2200" dirty="0"/>
              <a:t>Il </a:t>
            </a:r>
            <a:r>
              <a:rPr lang="it-IT" sz="2200" dirty="0">
                <a:solidFill>
                  <a:srgbClr val="FF0000"/>
                </a:solidFill>
              </a:rPr>
              <a:t>client</a:t>
            </a:r>
            <a:r>
              <a:rPr lang="it-IT" sz="2200" dirty="0"/>
              <a:t>, può acquistare un’opera (NFT).</a:t>
            </a:r>
          </a:p>
          <a:p>
            <a:r>
              <a:rPr lang="it-IT" sz="2200" dirty="0"/>
              <a:t>L’</a:t>
            </a:r>
            <a:r>
              <a:rPr lang="it-IT" sz="2200" dirty="0" err="1">
                <a:solidFill>
                  <a:srgbClr val="FF0000"/>
                </a:solidFill>
              </a:rPr>
              <a:t>owner</a:t>
            </a:r>
            <a:r>
              <a:rPr lang="it-IT" sz="2200" dirty="0"/>
              <a:t> del contratto, può effettuare il deployment del contratto sulla blockchain.</a:t>
            </a:r>
          </a:p>
          <a:p>
            <a:r>
              <a:rPr lang="it-IT" sz="2200" dirty="0"/>
              <a:t>Lo </a:t>
            </a:r>
            <a:r>
              <a:rPr lang="it-IT" sz="2200" dirty="0">
                <a:solidFill>
                  <a:srgbClr val="FF0000"/>
                </a:solidFill>
              </a:rPr>
              <a:t>smart </a:t>
            </a:r>
            <a:r>
              <a:rPr lang="it-IT" sz="2200" dirty="0" err="1">
                <a:solidFill>
                  <a:srgbClr val="FF0000"/>
                </a:solidFill>
              </a:rPr>
              <a:t>contract</a:t>
            </a:r>
            <a:r>
              <a:rPr lang="it-IT" sz="2200" dirty="0"/>
              <a:t>, si occupa della creazione degli NFT, dell’accettazione dei pagamenti, del trasferimento all’acquirente e del trasferimento del denaro risultante dalle transazioni al proprietario del contratto.</a:t>
            </a:r>
          </a:p>
        </p:txBody>
      </p:sp>
      <p:pic>
        <p:nvPicPr>
          <p:cNvPr id="4" name="Segnaposto contenuto 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74456D32-CB56-8FA2-D6A5-B87B6C901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63" y="329183"/>
            <a:ext cx="3429969" cy="3429969"/>
          </a:xfrm>
          <a:prstGeom prst="rect">
            <a:avLst/>
          </a:prstGeom>
        </p:spPr>
      </p:pic>
      <p:pic>
        <p:nvPicPr>
          <p:cNvPr id="5" name="Immagine 4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A75FF383-FD41-D8CF-6541-28511F360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668" y="4079193"/>
            <a:ext cx="2176272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6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0D489EEB-4C7B-A183-CDCC-D9D625D6A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it-IT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Analisi dei requisiti</a:t>
            </a:r>
          </a:p>
        </p:txBody>
      </p:sp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F047BF66-F097-D973-2930-52C77ADF4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496084"/>
              </p:ext>
            </p:extLst>
          </p:nvPr>
        </p:nvGraphicFramePr>
        <p:xfrm>
          <a:off x="674458" y="1675227"/>
          <a:ext cx="10843085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420">
                  <a:extLst>
                    <a:ext uri="{9D8B030D-6E8A-4147-A177-3AD203B41FA5}">
                      <a16:colId xmlns:a16="http://schemas.microsoft.com/office/drawing/2014/main" val="1494326542"/>
                    </a:ext>
                  </a:extLst>
                </a:gridCol>
                <a:gridCol w="5531665">
                  <a:extLst>
                    <a:ext uri="{9D8B030D-6E8A-4147-A177-3AD203B41FA5}">
                      <a16:colId xmlns:a16="http://schemas.microsoft.com/office/drawing/2014/main" val="3104571474"/>
                    </a:ext>
                  </a:extLst>
                </a:gridCol>
              </a:tblGrid>
              <a:tr h="1283699">
                <a:tc>
                  <a:txBody>
                    <a:bodyPr/>
                    <a:lstStyle/>
                    <a:p>
                      <a:r>
                        <a:rPr lang="it-IT" sz="2400" b="1">
                          <a:solidFill>
                            <a:schemeClr val="tx1"/>
                          </a:solidFill>
                        </a:rPr>
                        <a:t>Requisito Funzionale 1</a:t>
                      </a:r>
                    </a:p>
                  </a:txBody>
                  <a:tcPr marL="123433" marR="123433" marT="61716" marB="61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>
                          <a:solidFill>
                            <a:schemeClr val="tx1"/>
                          </a:solidFill>
                        </a:rPr>
                        <a:t>Il sistema deve consentire di selezionare</a:t>
                      </a:r>
                      <a:r>
                        <a:rPr lang="it-IT" sz="2400" b="1" baseline="0">
                          <a:solidFill>
                            <a:schemeClr val="tx1"/>
                          </a:solidFill>
                        </a:rPr>
                        <a:t> un specifico NFT</a:t>
                      </a:r>
                      <a:endParaRPr lang="it-IT" sz="2400" b="1">
                        <a:solidFill>
                          <a:schemeClr val="tx1"/>
                        </a:solidFill>
                      </a:endParaRPr>
                    </a:p>
                    <a:p>
                      <a:endParaRPr lang="it-IT" sz="2400" b="1">
                        <a:solidFill>
                          <a:schemeClr val="tx1"/>
                        </a:solidFill>
                      </a:endParaRPr>
                    </a:p>
                  </a:txBody>
                  <a:tcPr marL="123433" marR="123433" marT="61716" marB="61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18264"/>
                  </a:ext>
                </a:extLst>
              </a:tr>
              <a:tr h="1283699">
                <a:tc>
                  <a:txBody>
                    <a:bodyPr/>
                    <a:lstStyle/>
                    <a:p>
                      <a:r>
                        <a:rPr lang="it-IT" sz="2400" b="1">
                          <a:solidFill>
                            <a:schemeClr val="tx1"/>
                          </a:solidFill>
                        </a:rPr>
                        <a:t>Requisito Funzionale 2</a:t>
                      </a:r>
                    </a:p>
                  </a:txBody>
                  <a:tcPr marL="123433" marR="123433" marT="61716" marB="61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>
                          <a:solidFill>
                            <a:schemeClr val="tx1"/>
                          </a:solidFill>
                        </a:rPr>
                        <a:t>Il sistema deve notificare agli utenti il trasferimento del token</a:t>
                      </a:r>
                    </a:p>
                    <a:p>
                      <a:endParaRPr lang="it-IT" sz="2400" b="1">
                        <a:solidFill>
                          <a:schemeClr val="tx1"/>
                        </a:solidFill>
                      </a:endParaRPr>
                    </a:p>
                  </a:txBody>
                  <a:tcPr marL="123433" marR="123433" marT="61716" marB="61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682081"/>
                  </a:ext>
                </a:extLst>
              </a:tr>
              <a:tr h="913401">
                <a:tc>
                  <a:txBody>
                    <a:bodyPr/>
                    <a:lstStyle/>
                    <a:p>
                      <a:r>
                        <a:rPr lang="it-IT" sz="2400" b="1">
                          <a:solidFill>
                            <a:schemeClr val="tx1"/>
                          </a:solidFill>
                        </a:rPr>
                        <a:t>Requisito Funzionale 3</a:t>
                      </a:r>
                    </a:p>
                  </a:txBody>
                  <a:tcPr marL="123433" marR="123433" marT="61716" marB="61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b="1">
                          <a:solidFill>
                            <a:schemeClr val="tx1"/>
                          </a:solidFill>
                        </a:rPr>
                        <a:t>Il sistema deve</a:t>
                      </a:r>
                      <a:r>
                        <a:rPr lang="it-IT" sz="2400" b="1" baseline="0">
                          <a:solidFill>
                            <a:schemeClr val="tx1"/>
                          </a:solidFill>
                        </a:rPr>
                        <a:t> tener traccia della disponibilità dei token</a:t>
                      </a:r>
                      <a:endParaRPr lang="it-IT" sz="2400" b="1">
                        <a:solidFill>
                          <a:schemeClr val="tx1"/>
                        </a:solidFill>
                      </a:endParaRPr>
                    </a:p>
                  </a:txBody>
                  <a:tcPr marL="123433" marR="123433" marT="61716" marB="61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916927"/>
                  </a:ext>
                </a:extLst>
              </a:tr>
              <a:tr h="913401">
                <a:tc>
                  <a:txBody>
                    <a:bodyPr/>
                    <a:lstStyle/>
                    <a:p>
                      <a:r>
                        <a:rPr lang="it-IT" sz="2400" b="1">
                          <a:solidFill>
                            <a:schemeClr val="tx1"/>
                          </a:solidFill>
                        </a:rPr>
                        <a:t>Requisito Funzionale 4</a:t>
                      </a:r>
                    </a:p>
                  </a:txBody>
                  <a:tcPr marL="123433" marR="123433" marT="61716" marB="61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/>
                        <a:t>Il sistema deve rendere</a:t>
                      </a:r>
                      <a:r>
                        <a:rPr lang="it-IT" sz="2400" b="1" baseline="0"/>
                        <a:t> disponibili tutte le informazioni sui token</a:t>
                      </a:r>
                      <a:endParaRPr lang="it-IT" sz="2400" b="1"/>
                    </a:p>
                  </a:txBody>
                  <a:tcPr marL="123433" marR="123433" marT="61716" marB="61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62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21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65DA9D29-4B5C-4DE5-B7D0-014402E8C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it-IT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Diagramma</a:t>
            </a:r>
            <a:r>
              <a:rPr lang="en-US" altLang="it-IT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it-IT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altLang="it-IT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it-IT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casi</a:t>
            </a:r>
            <a:r>
              <a:rPr lang="en-US" altLang="it-IT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it-IT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d’uso</a:t>
            </a:r>
            <a:endParaRPr lang="en-US" altLang="it-IT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Segnaposto contenuto 5" descr="Immagine che contiene schermata, cerchio, Carattere&#10;&#10;Descrizione generata automaticamente">
            <a:extLst>
              <a:ext uri="{FF2B5EF4-FFF2-40B4-BE49-F238E27FC236}">
                <a16:creationId xmlns:a16="http://schemas.microsoft.com/office/drawing/2014/main" id="{0FFDA337-1CAB-8586-3C87-510110481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50309"/>
            <a:ext cx="10905066" cy="384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7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49C458-AB01-4FCB-969E-D29A79B8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Struttura Progetto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42B42F6-69EC-7BAF-4A1B-8B116EA34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87850"/>
              </p:ext>
            </p:extLst>
          </p:nvPr>
        </p:nvGraphicFramePr>
        <p:xfrm>
          <a:off x="925588" y="1675227"/>
          <a:ext cx="10340825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6622">
                  <a:extLst>
                    <a:ext uri="{9D8B030D-6E8A-4147-A177-3AD203B41FA5}">
                      <a16:colId xmlns:a16="http://schemas.microsoft.com/office/drawing/2014/main" val="2314161447"/>
                    </a:ext>
                  </a:extLst>
                </a:gridCol>
                <a:gridCol w="3429980">
                  <a:extLst>
                    <a:ext uri="{9D8B030D-6E8A-4147-A177-3AD203B41FA5}">
                      <a16:colId xmlns:a16="http://schemas.microsoft.com/office/drawing/2014/main" val="2442148841"/>
                    </a:ext>
                  </a:extLst>
                </a:gridCol>
                <a:gridCol w="3504223">
                  <a:extLst>
                    <a:ext uri="{9D8B030D-6E8A-4147-A177-3AD203B41FA5}">
                      <a16:colId xmlns:a16="http://schemas.microsoft.com/office/drawing/2014/main" val="2387153800"/>
                    </a:ext>
                  </a:extLst>
                </a:gridCol>
              </a:tblGrid>
              <a:tr h="498312">
                <a:tc>
                  <a:txBody>
                    <a:bodyPr/>
                    <a:lstStyle/>
                    <a:p>
                      <a:r>
                        <a:rPr lang="it-IT" sz="2200">
                          <a:solidFill>
                            <a:schemeClr val="tx1"/>
                          </a:solidFill>
                        </a:rPr>
                        <a:t>Src</a:t>
                      </a:r>
                    </a:p>
                  </a:txBody>
                  <a:tcPr marL="113253" marR="113253" marT="56626" marB="5662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200">
                          <a:solidFill>
                            <a:schemeClr val="tx1"/>
                          </a:solidFill>
                        </a:rPr>
                        <a:t>Contracts</a:t>
                      </a:r>
                    </a:p>
                  </a:txBody>
                  <a:tcPr marL="113253" marR="113253" marT="56626" marB="5662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220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marL="113253" marR="113253" marT="56626" marB="5662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879911"/>
                  </a:ext>
                </a:extLst>
              </a:tr>
              <a:tr h="389588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2200">
                          <a:solidFill>
                            <a:schemeClr val="tx1"/>
                          </a:solidFill>
                        </a:rPr>
                        <a:t>Opere.json, contiene le informazioni relative ai quadri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2200">
                          <a:solidFill>
                            <a:schemeClr val="tx1"/>
                          </a:solidFill>
                        </a:rPr>
                        <a:t>app.js, il codice javascript del front-end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2200">
                          <a:solidFill>
                            <a:schemeClr val="tx1"/>
                          </a:solidFill>
                        </a:rPr>
                        <a:t>Images, contiene le opere presenti nel sistema</a:t>
                      </a:r>
                    </a:p>
                  </a:txBody>
                  <a:tcPr marL="113253" marR="113253" marT="56626" marB="566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2200" dirty="0" err="1">
                          <a:solidFill>
                            <a:schemeClr val="tx1"/>
                          </a:solidFill>
                        </a:rPr>
                        <a:t>Acquisto.sol</a:t>
                      </a:r>
                      <a:r>
                        <a:rPr lang="it-IT" sz="2200" dirty="0">
                          <a:solidFill>
                            <a:schemeClr val="tx1"/>
                          </a:solidFill>
                        </a:rPr>
                        <a:t>, contiene la logica del contratto per gestire l’acquisto e il trasferimento dei quadri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2200" b="0" i="1" dirty="0" err="1">
                          <a:solidFill>
                            <a:schemeClr val="tx1"/>
                          </a:solidFill>
                          <a:effectLst/>
                          <a:latin typeface="Söhne"/>
                        </a:rPr>
                        <a:t>migrations.sol</a:t>
                      </a:r>
                      <a:r>
                        <a:rPr lang="it-IT" sz="2200" b="0" i="1" dirty="0">
                          <a:solidFill>
                            <a:schemeClr val="tx1"/>
                          </a:solidFill>
                          <a:effectLst/>
                          <a:latin typeface="Söhne"/>
                        </a:rPr>
                        <a:t>, </a:t>
                      </a:r>
                      <a:r>
                        <a:rPr lang="it-IT" sz="2200" b="0" i="0" dirty="0">
                          <a:solidFill>
                            <a:schemeClr val="tx1"/>
                          </a:solidFill>
                          <a:effectLst/>
                          <a:latin typeface="Söhne"/>
                        </a:rPr>
                        <a:t>utilizzato per </a:t>
                      </a:r>
                      <a:r>
                        <a:rPr lang="it-IT" sz="2200" b="0" i="0" dirty="0" err="1">
                          <a:solidFill>
                            <a:schemeClr val="tx1"/>
                          </a:solidFill>
                          <a:effectLst/>
                          <a:latin typeface="Söhne"/>
                        </a:rPr>
                        <a:t>deployare</a:t>
                      </a:r>
                      <a:r>
                        <a:rPr lang="it-IT" sz="2200" b="0" i="0" dirty="0">
                          <a:solidFill>
                            <a:schemeClr val="tx1"/>
                          </a:solidFill>
                          <a:effectLst/>
                          <a:latin typeface="Söhne"/>
                        </a:rPr>
                        <a:t> il contratto sulla blockchain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3253" marR="113253" marT="56626" marB="566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it-IT" sz="2200" b="0" i="1" dirty="0">
                          <a:solidFill>
                            <a:schemeClr val="tx1"/>
                          </a:solidFill>
                          <a:effectLst/>
                          <a:latin typeface="Söhne"/>
                        </a:rPr>
                        <a:t>test.js</a:t>
                      </a:r>
                      <a:r>
                        <a:rPr lang="it-IT" sz="2200" b="0" i="0" dirty="0">
                          <a:solidFill>
                            <a:schemeClr val="tx1"/>
                          </a:solidFill>
                          <a:effectLst/>
                          <a:latin typeface="Söhne"/>
                        </a:rPr>
                        <a:t>, implementato per verificare il corretto funzionamento dell'applicazione. Tale file viene eseguito per valutare le funzionalità del codice e individuare eventuali bug o errori</a:t>
                      </a:r>
                    </a:p>
                    <a:p>
                      <a:endParaRPr lang="it-IT" sz="220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sz="2200" dirty="0">
                        <a:solidFill>
                          <a:schemeClr val="tx1"/>
                        </a:solidFill>
                      </a:endParaRPr>
                    </a:p>
                    <a:p>
                      <a:endParaRPr lang="it-IT" sz="2200" dirty="0">
                        <a:solidFill>
                          <a:schemeClr val="tx1"/>
                        </a:solidFill>
                      </a:endParaRPr>
                    </a:p>
                  </a:txBody>
                  <a:tcPr marL="113253" marR="113253" marT="56626" marB="5662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529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2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86BCAE3-C7AA-D621-D7E5-97CE5A675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it-IT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Diagramma</a:t>
            </a:r>
            <a:r>
              <a:rPr lang="en-US" altLang="it-IT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it-IT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delle</a:t>
            </a:r>
            <a:r>
              <a:rPr lang="en-US" altLang="it-IT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it-IT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sequenze</a:t>
            </a:r>
            <a:endParaRPr lang="en-US" altLang="it-IT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Segnaposto contenuto 4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A94E6EDC-DDF4-A3C6-E0C3-3DDFE784D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746" y="1675227"/>
            <a:ext cx="655850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16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2640</TotalTime>
  <Words>509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Söhne</vt:lpstr>
      <vt:lpstr>Tema di Office</vt:lpstr>
      <vt:lpstr>Marketplace Opere d’arte</vt:lpstr>
      <vt:lpstr>Obiettivo</vt:lpstr>
      <vt:lpstr>Tecnologie utilizzate</vt:lpstr>
      <vt:lpstr>Architettura </vt:lpstr>
      <vt:lpstr>Il sistema</vt:lpstr>
      <vt:lpstr>Analisi dei requisiti</vt:lpstr>
      <vt:lpstr>Diagramma dei casi d’uso</vt:lpstr>
      <vt:lpstr>Struttura Progetto</vt:lpstr>
      <vt:lpstr>Diagramma delle sequenze</vt:lpstr>
      <vt:lpstr>Il contratto</vt:lpstr>
      <vt:lpstr>Implementazione 1</vt:lpstr>
      <vt:lpstr>Implementazione 2</vt:lpstr>
      <vt:lpstr>Implementazione 3</vt:lpstr>
      <vt:lpstr>Front-end</vt:lpstr>
      <vt:lpstr>Esempio transazione</vt:lpstr>
      <vt:lpstr>Sviluppi Futuri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Marketplace Opere d’arte</dc:title>
  <dc:creator>Marco Cappiello</dc:creator>
  <cp:lastModifiedBy>LIVIO VONA</cp:lastModifiedBy>
  <cp:revision>8</cp:revision>
  <dcterms:created xsi:type="dcterms:W3CDTF">2023-11-09T10:09:13Z</dcterms:created>
  <dcterms:modified xsi:type="dcterms:W3CDTF">2025-01-19T11:32:32Z</dcterms:modified>
</cp:coreProperties>
</file>