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modernComment_10B_5483A227.xml" ContentType="application/vnd.ms-powerpoint.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8" r:id="rId1"/>
  </p:sldMasterIdLst>
  <p:notesMasterIdLst>
    <p:notesMasterId r:id="rId21"/>
  </p:notesMasterIdLst>
  <p:sldIdLst>
    <p:sldId id="256" r:id="rId2"/>
    <p:sldId id="260" r:id="rId3"/>
    <p:sldId id="258" r:id="rId4"/>
    <p:sldId id="268" r:id="rId5"/>
    <p:sldId id="264" r:id="rId6"/>
    <p:sldId id="267" r:id="rId7"/>
    <p:sldId id="265" r:id="rId8"/>
    <p:sldId id="275" r:id="rId9"/>
    <p:sldId id="276" r:id="rId10"/>
    <p:sldId id="279" r:id="rId11"/>
    <p:sldId id="269" r:id="rId12"/>
    <p:sldId id="273" r:id="rId13"/>
    <p:sldId id="262" r:id="rId14"/>
    <p:sldId id="274" r:id="rId15"/>
    <p:sldId id="272" r:id="rId16"/>
    <p:sldId id="270" r:id="rId17"/>
    <p:sldId id="271" r:id="rId18"/>
    <p:sldId id="266" r:id="rId19"/>
    <p:sldId id="27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EAF555C-335F-F841-8C11-623954E1E68E}" name="Noémie Käser" initials="NK" userId="3f716bc1007e048e"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130"/>
    <p:restoredTop sz="79420"/>
  </p:normalViewPr>
  <p:slideViewPr>
    <p:cSldViewPr snapToGrid="0">
      <p:cViewPr varScale="1">
        <p:scale>
          <a:sx n="89" d="100"/>
          <a:sy n="89" d="100"/>
        </p:scale>
        <p:origin x="35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8/10/relationships/authors" Target="author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omments/modernComment_10B_5483A227.xml><?xml version="1.0" encoding="utf-8"?>
<p188:cmLst xmlns:a="http://schemas.openxmlformats.org/drawingml/2006/main" xmlns:r="http://schemas.openxmlformats.org/officeDocument/2006/relationships" xmlns:p188="http://schemas.microsoft.com/office/powerpoint/2018/8/main">
  <p188:cm id="{7F1DE45B-ACFC-469F-9E2D-AEF8C6641DF0}" authorId="{1EAF555C-335F-F841-8C11-623954E1E68E}" created="2024-05-25T12:41:19.223">
    <ac:deMkLst xmlns:ac="http://schemas.microsoft.com/office/drawing/2013/main/command">
      <pc:docMk xmlns:pc="http://schemas.microsoft.com/office/powerpoint/2013/main/command"/>
      <pc:sldMk xmlns:pc="http://schemas.microsoft.com/office/powerpoint/2013/main/command" cId="1417912871" sldId="267"/>
      <ac:picMk id="5" creationId="{DF98CE92-AB5A-5280-923C-075A330D1332}"/>
    </ac:deMkLst>
    <p188:txBody>
      <a:bodyPr/>
      <a:lstStyle/>
      <a:p>
        <a:r>
          <a:rPr lang="LID4096"/>
          <a:t>To update!! picture</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8B070D-E4D8-984D-B530-4974E513BB92}" type="datetimeFigureOut">
              <a:rPr lang="de-CH" smtClean="0"/>
              <a:t>26.05.24</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927389-6DBD-AB4D-AB7F-FF6690743D12}" type="slidenum">
              <a:rPr lang="de-CH" smtClean="0"/>
              <a:t>‹#›</a:t>
            </a:fld>
            <a:endParaRPr lang="de-CH"/>
          </a:p>
        </p:txBody>
      </p:sp>
    </p:spTree>
    <p:extLst>
      <p:ext uri="{BB962C8B-B14F-4D97-AF65-F5344CB8AC3E}">
        <p14:creationId xmlns:p14="http://schemas.microsoft.com/office/powerpoint/2010/main" val="2163565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Herzlich willkommen zu unserer Präsentation. Wir stellen Euch heute unser IoT-Projekt vor.</a:t>
            </a:r>
          </a:p>
        </p:txBody>
      </p:sp>
      <p:sp>
        <p:nvSpPr>
          <p:cNvPr id="4" name="Slide Number Placeholder 3"/>
          <p:cNvSpPr>
            <a:spLocks noGrp="1"/>
          </p:cNvSpPr>
          <p:nvPr>
            <p:ph type="sldNum" sz="quarter" idx="5"/>
          </p:nvPr>
        </p:nvSpPr>
        <p:spPr/>
        <p:txBody>
          <a:bodyPr/>
          <a:lstStyle/>
          <a:p>
            <a:fld id="{9D927389-6DBD-AB4D-AB7F-FF6690743D12}" type="slidenum">
              <a:rPr lang="de-CH" smtClean="0"/>
              <a:t>1</a:t>
            </a:fld>
            <a:endParaRPr lang="de-CH"/>
          </a:p>
        </p:txBody>
      </p:sp>
    </p:spTree>
    <p:extLst>
      <p:ext uri="{BB962C8B-B14F-4D97-AF65-F5344CB8AC3E}">
        <p14:creationId xmlns:p14="http://schemas.microsoft.com/office/powerpoint/2010/main" val="41301155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Die Schwierigkeit war, dass wir eigentlich nur die 3 Gas-Sensoren, nicht aber den Lidar und den </a:t>
            </a:r>
            <a:r>
              <a:rPr lang="de-CH" dirty="0" err="1"/>
              <a:t>PiCar</a:t>
            </a:r>
            <a:r>
              <a:rPr lang="de-CH" dirty="0"/>
              <a:t> auf dem Board testen konnten. Daher wussten wir, dass wir nicht alle Pins nutzen dürfen, da wir die Erweiterung mit dem </a:t>
            </a:r>
            <a:r>
              <a:rPr lang="de-CH" dirty="0" err="1"/>
              <a:t>PiCar</a:t>
            </a:r>
            <a:r>
              <a:rPr lang="de-CH" dirty="0"/>
              <a:t> und dem Lidar unbedingt offenbehalten wollten. Ausserdem kann man theoretisch 4 Sensoren von </a:t>
            </a:r>
            <a:r>
              <a:rPr lang="de-CH" dirty="0" err="1"/>
              <a:t>DFRobot</a:t>
            </a:r>
            <a:r>
              <a:rPr lang="de-CH" dirty="0"/>
              <a:t> parallel nutzen, daher wollten wir auch einen 4. Sensor im Elektronik-Design einbinden.</a:t>
            </a:r>
          </a:p>
          <a:p>
            <a:r>
              <a:rPr lang="de-CH" dirty="0"/>
              <a:t>Die Lösung für die Schwierigkeiten war, dass wir die Dokumentation vom </a:t>
            </a:r>
            <a:r>
              <a:rPr lang="de-CH" dirty="0" err="1"/>
              <a:t>PiCar</a:t>
            </a:r>
            <a:r>
              <a:rPr lang="de-CH" dirty="0"/>
              <a:t> und vom Lidar nutzen mussten, um zu erfahren, welche Pins gebraucht werden. Glücklicherweise gab es beim </a:t>
            </a:r>
            <a:r>
              <a:rPr lang="de-CH" dirty="0" err="1"/>
              <a:t>PiCar</a:t>
            </a:r>
            <a:r>
              <a:rPr lang="de-CH" dirty="0"/>
              <a:t> und beim Lidar keine Überschneidungen. Als wir die Pins auf dem Design entsprechend angeschrieben und blockiert hatten, haben wir für die restlichen 4 Sensoren die Pins verteilt</a:t>
            </a:r>
          </a:p>
        </p:txBody>
      </p:sp>
      <p:sp>
        <p:nvSpPr>
          <p:cNvPr id="4" name="Slide Number Placeholder 3"/>
          <p:cNvSpPr>
            <a:spLocks noGrp="1"/>
          </p:cNvSpPr>
          <p:nvPr>
            <p:ph type="sldNum" sz="quarter" idx="5"/>
          </p:nvPr>
        </p:nvSpPr>
        <p:spPr/>
        <p:txBody>
          <a:bodyPr/>
          <a:lstStyle/>
          <a:p>
            <a:fld id="{9D927389-6DBD-AB4D-AB7F-FF6690743D12}" type="slidenum">
              <a:rPr lang="de-CH" smtClean="0"/>
              <a:t>12</a:t>
            </a:fld>
            <a:endParaRPr lang="de-CH"/>
          </a:p>
        </p:txBody>
      </p:sp>
    </p:spTree>
    <p:extLst>
      <p:ext uri="{BB962C8B-B14F-4D97-AF65-F5344CB8AC3E}">
        <p14:creationId xmlns:p14="http://schemas.microsoft.com/office/powerpoint/2010/main" val="2560901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Dies hat dann so ausgesehen.</a:t>
            </a:r>
          </a:p>
          <a:p>
            <a:r>
              <a:rPr lang="de-CH" dirty="0"/>
              <a:t>Das Design wurde mit </a:t>
            </a:r>
            <a:r>
              <a:rPr lang="de-CH" dirty="0" err="1"/>
              <a:t>KiCAD</a:t>
            </a:r>
            <a:r>
              <a:rPr lang="de-CH" dirty="0"/>
              <a:t> erstellt. Im Schemata-Editor kann man alle Komponenten zeichnen und dem Board zuordnen. Verbindungen werden dann erst im nächsten Schritt gemacht.</a:t>
            </a:r>
          </a:p>
        </p:txBody>
      </p:sp>
      <p:sp>
        <p:nvSpPr>
          <p:cNvPr id="4" name="Slide Number Placeholder 3"/>
          <p:cNvSpPr>
            <a:spLocks noGrp="1"/>
          </p:cNvSpPr>
          <p:nvPr>
            <p:ph type="sldNum" sz="quarter" idx="5"/>
          </p:nvPr>
        </p:nvSpPr>
        <p:spPr/>
        <p:txBody>
          <a:bodyPr/>
          <a:lstStyle/>
          <a:p>
            <a:fld id="{9D927389-6DBD-AB4D-AB7F-FF6690743D12}" type="slidenum">
              <a:rPr lang="de-CH" smtClean="0"/>
              <a:t>13</a:t>
            </a:fld>
            <a:endParaRPr lang="de-CH"/>
          </a:p>
        </p:txBody>
      </p:sp>
    </p:spTree>
    <p:extLst>
      <p:ext uri="{BB962C8B-B14F-4D97-AF65-F5344CB8AC3E}">
        <p14:creationId xmlns:p14="http://schemas.microsoft.com/office/powerpoint/2010/main" val="20167644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Nachdem das Design fertiggestellt war, konnte man im PCB-Editor das eigentliche Design erstellen. Wir haben beschlossen, dass wir uns auf 2 Layer beschränken, da wir grundsätzlich einen einfachen Use-Case haben und 2 Layer deutlich günstiger sind.</a:t>
            </a:r>
          </a:p>
          <a:p>
            <a:r>
              <a:rPr lang="de-CH" dirty="0"/>
              <a:t>Die Herausforderung war, dass wir überprüfen mussten, dass die gewählten </a:t>
            </a:r>
            <a:r>
              <a:rPr lang="de-CH" dirty="0" err="1"/>
              <a:t>Footprints</a:t>
            </a:r>
            <a:r>
              <a:rPr lang="de-CH" dirty="0"/>
              <a:t> stimmen, damit wir die richtige Grösse der Komponenten haben. Ausserdem mussten wir genau messen, um die Schraub-Löcher und die Pins am richtigen Ort zu haben.</a:t>
            </a:r>
          </a:p>
          <a:p>
            <a:r>
              <a:rPr lang="de-CH" dirty="0"/>
              <a:t>Da wir das Board vom </a:t>
            </a:r>
            <a:r>
              <a:rPr lang="de-CH" dirty="0" err="1"/>
              <a:t>PiCar</a:t>
            </a:r>
            <a:r>
              <a:rPr lang="de-CH" dirty="0"/>
              <a:t> auf unser Design raufstecken wollten, mussten wir auch sicherstellen, dass höhere Komponenten, wie beispielsweise der Transistor oder der Buzzer nicht mit der Elektronik des </a:t>
            </a:r>
            <a:r>
              <a:rPr lang="de-CH" dirty="0" err="1"/>
              <a:t>PiCar</a:t>
            </a:r>
            <a:r>
              <a:rPr lang="de-CH" dirty="0"/>
              <a:t>-Boards kollidieren.</a:t>
            </a:r>
          </a:p>
          <a:p>
            <a:r>
              <a:rPr lang="de-CH" dirty="0"/>
              <a:t>Ausserdem gab es noch eine weitere persönliche Herausforderung. Wir wollten, dass der sichtbare Teil des Front-</a:t>
            </a:r>
            <a:r>
              <a:rPr lang="de-CH" dirty="0" err="1"/>
              <a:t>Layers</a:t>
            </a:r>
            <a:r>
              <a:rPr lang="de-CH" dirty="0"/>
              <a:t> schön aussieht, so dass wir einen grossen Teil der Verbindungen auf dem Back-Layer gemacht haben.</a:t>
            </a:r>
          </a:p>
        </p:txBody>
      </p:sp>
      <p:sp>
        <p:nvSpPr>
          <p:cNvPr id="4" name="Slide Number Placeholder 3"/>
          <p:cNvSpPr>
            <a:spLocks noGrp="1"/>
          </p:cNvSpPr>
          <p:nvPr>
            <p:ph type="sldNum" sz="quarter" idx="5"/>
          </p:nvPr>
        </p:nvSpPr>
        <p:spPr/>
        <p:txBody>
          <a:bodyPr/>
          <a:lstStyle/>
          <a:p>
            <a:fld id="{9D927389-6DBD-AB4D-AB7F-FF6690743D12}" type="slidenum">
              <a:rPr lang="de-CH" smtClean="0"/>
              <a:t>14</a:t>
            </a:fld>
            <a:endParaRPr lang="de-CH"/>
          </a:p>
        </p:txBody>
      </p:sp>
    </p:spTree>
    <p:extLst>
      <p:ext uri="{BB962C8B-B14F-4D97-AF65-F5344CB8AC3E}">
        <p14:creationId xmlns:p14="http://schemas.microsoft.com/office/powerpoint/2010/main" val="28966420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dirty="0"/>
              <a:t>Die Lösung sah am Schluss so aus. Blau ist der Back-Layer und rot das Front-Layer.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CH" dirty="0"/>
          </a:p>
          <a:p>
            <a:pPr marL="0" marR="0" lvl="0" indent="0" algn="l" defTabSz="914400" rtl="0" eaLnBrk="1" fontAlgn="auto" latinLnBrk="0" hangingPunct="1">
              <a:lnSpc>
                <a:spcPct val="100000"/>
              </a:lnSpc>
              <a:spcBef>
                <a:spcPts val="0"/>
              </a:spcBef>
              <a:spcAft>
                <a:spcPts val="0"/>
              </a:spcAft>
              <a:buClrTx/>
              <a:buSzTx/>
              <a:buFontTx/>
              <a:buNone/>
              <a:tabLst/>
              <a:defRPr/>
            </a:pPr>
            <a:r>
              <a:rPr lang="de-CH" dirty="0"/>
              <a:t>Leider mussten wir feststellen, dass beispielsweise die Pins ID_SD und ID_SC, also GPIO 0 und 1 für spezielle Funktionen belegt sind und nicht genutzt werden können. Leider haben wir es nicht rechtzeitig getestet, so dass wir eine 2. Bestellung machen mussten.</a:t>
            </a:r>
          </a:p>
          <a:p>
            <a:endParaRPr lang="de-CH" dirty="0"/>
          </a:p>
        </p:txBody>
      </p:sp>
      <p:sp>
        <p:nvSpPr>
          <p:cNvPr id="4" name="Slide Number Placeholder 3"/>
          <p:cNvSpPr>
            <a:spLocks noGrp="1"/>
          </p:cNvSpPr>
          <p:nvPr>
            <p:ph type="sldNum" sz="quarter" idx="5"/>
          </p:nvPr>
        </p:nvSpPr>
        <p:spPr/>
        <p:txBody>
          <a:bodyPr/>
          <a:lstStyle/>
          <a:p>
            <a:fld id="{9D927389-6DBD-AB4D-AB7F-FF6690743D12}" type="slidenum">
              <a:rPr lang="de-CH" smtClean="0"/>
              <a:t>15</a:t>
            </a:fld>
            <a:endParaRPr lang="de-CH"/>
          </a:p>
        </p:txBody>
      </p:sp>
    </p:spTree>
    <p:extLst>
      <p:ext uri="{BB962C8B-B14F-4D97-AF65-F5344CB8AC3E}">
        <p14:creationId xmlns:p14="http://schemas.microsoft.com/office/powerpoint/2010/main" val="39736186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Als das Design dann fertig war, haben wir uns informiert, wo man es bestellen kann. Wir haben uns für PCB-Way in China entschieden, da es deutlich günstiger und schneller war als beispielsweise die Europäische Lösung von </a:t>
            </a:r>
            <a:r>
              <a:rPr lang="de-CH" dirty="0" err="1"/>
              <a:t>Eurocircuits</a:t>
            </a:r>
            <a:r>
              <a:rPr lang="de-CH" dirty="0"/>
              <a:t>. Wir haben uns für 10 PCBs entschieden, da sie gleich teuer waren, wie 1 PCB. Ausserdem hatten wir so die Möglichkeit auch Fehler zu machen.</a:t>
            </a:r>
          </a:p>
          <a:p>
            <a:r>
              <a:rPr lang="de-CH" dirty="0"/>
              <a:t>Parallel dazu haben wir die Komponenten, die auf das Board gehören, bei </a:t>
            </a:r>
            <a:r>
              <a:rPr lang="de-CH" dirty="0" err="1"/>
              <a:t>DigiKey</a:t>
            </a:r>
            <a:r>
              <a:rPr lang="de-CH" dirty="0"/>
              <a:t> bestellt.</a:t>
            </a:r>
          </a:p>
          <a:p>
            <a:r>
              <a:rPr lang="de-CH" dirty="0"/>
              <a:t>Wir haben uns für das selbstständige Löten entschieden, da es nicht sehr viele Komponenten sind und das externe Löten wieder deutlich teurer gewesen wäre.</a:t>
            </a:r>
          </a:p>
        </p:txBody>
      </p:sp>
      <p:sp>
        <p:nvSpPr>
          <p:cNvPr id="4" name="Slide Number Placeholder 3"/>
          <p:cNvSpPr>
            <a:spLocks noGrp="1"/>
          </p:cNvSpPr>
          <p:nvPr>
            <p:ph type="sldNum" sz="quarter" idx="5"/>
          </p:nvPr>
        </p:nvSpPr>
        <p:spPr/>
        <p:txBody>
          <a:bodyPr/>
          <a:lstStyle/>
          <a:p>
            <a:fld id="{9D927389-6DBD-AB4D-AB7F-FF6690743D12}" type="slidenum">
              <a:rPr lang="de-CH" smtClean="0"/>
              <a:t>16</a:t>
            </a:fld>
            <a:endParaRPr lang="de-CH"/>
          </a:p>
        </p:txBody>
      </p:sp>
    </p:spTree>
    <p:extLst>
      <p:ext uri="{BB962C8B-B14F-4D97-AF65-F5344CB8AC3E}">
        <p14:creationId xmlns:p14="http://schemas.microsoft.com/office/powerpoint/2010/main" val="28313003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Beim Löten kamen wir an folgende Herausforderungen:</a:t>
            </a:r>
          </a:p>
          <a:p>
            <a:endParaRPr lang="de-CH" dirty="0"/>
          </a:p>
          <a:p>
            <a:r>
              <a:rPr lang="de-CH" dirty="0"/>
              <a:t>Beim ersten Lötversuch stellten wir fest, dass die Komponenten durchaus auch schräg gelötet werden können, wie man auf dem Bild sieht.</a:t>
            </a:r>
          </a:p>
          <a:p>
            <a:r>
              <a:rPr lang="de-CH" dirty="0"/>
              <a:t>Als Lösung dafür haben wir Tape genutzt, um die Komponenten zu befestigen.</a:t>
            </a:r>
          </a:p>
          <a:p>
            <a:r>
              <a:rPr lang="de-CH" dirty="0"/>
              <a:t>Die zweite Herausforderung war, dass wir hauptsächlich mit bleihaltigem Löt-Zinn gearbeitet haben, da dieser insbesondere für schwierigere Lötstellen, wie die Pins oder die Löt-Stellen des Transistors geeigneter war als bleifreier Löt-Zinn. Da er aber giftig ist, mussten wir uns eine Lösung überlegen.</a:t>
            </a:r>
          </a:p>
          <a:p>
            <a:r>
              <a:rPr lang="de-CH" dirty="0"/>
              <a:t>Daher wurde auf meinem Balkon eine gut durchlüftete Löt-Station eingerichtet und als zusätzlicher Schutz noch eine Brille und eine Atemschutz-Maske verwendet.</a:t>
            </a:r>
          </a:p>
        </p:txBody>
      </p:sp>
      <p:sp>
        <p:nvSpPr>
          <p:cNvPr id="4" name="Slide Number Placeholder 3"/>
          <p:cNvSpPr>
            <a:spLocks noGrp="1"/>
          </p:cNvSpPr>
          <p:nvPr>
            <p:ph type="sldNum" sz="quarter" idx="5"/>
          </p:nvPr>
        </p:nvSpPr>
        <p:spPr/>
        <p:txBody>
          <a:bodyPr/>
          <a:lstStyle/>
          <a:p>
            <a:fld id="{9D927389-6DBD-AB4D-AB7F-FF6690743D12}" type="slidenum">
              <a:rPr lang="de-CH" smtClean="0"/>
              <a:t>17</a:t>
            </a:fld>
            <a:endParaRPr lang="de-CH"/>
          </a:p>
        </p:txBody>
      </p:sp>
    </p:spTree>
    <p:extLst>
      <p:ext uri="{BB962C8B-B14F-4D97-AF65-F5344CB8AC3E}">
        <p14:creationId xmlns:p14="http://schemas.microsoft.com/office/powerpoint/2010/main" val="1531792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Nun kommen wir noch zu den Ideen, die leider Out-</a:t>
            </a:r>
            <a:r>
              <a:rPr lang="de-CH" dirty="0" err="1"/>
              <a:t>of</a:t>
            </a:r>
            <a:r>
              <a:rPr lang="de-CH" dirty="0"/>
              <a:t>-</a:t>
            </a:r>
            <a:r>
              <a:rPr lang="de-CH" dirty="0" err="1"/>
              <a:t>Scope</a:t>
            </a:r>
            <a:r>
              <a:rPr lang="de-CH" dirty="0"/>
              <a:t> waren.</a:t>
            </a:r>
          </a:p>
          <a:p>
            <a:r>
              <a:rPr lang="de-CH" dirty="0"/>
              <a:t>Zum einen hätte man den </a:t>
            </a:r>
            <a:r>
              <a:rPr lang="de-CH" dirty="0" err="1"/>
              <a:t>PiCar</a:t>
            </a:r>
            <a:r>
              <a:rPr lang="de-CH" dirty="0"/>
              <a:t> selbstständig den Raum erkunden lassen können. Dazu gibt es im Tutorial bereits ein </a:t>
            </a:r>
            <a:r>
              <a:rPr lang="de-CH" dirty="0" err="1"/>
              <a:t>Script</a:t>
            </a:r>
            <a:r>
              <a:rPr lang="de-CH" dirty="0"/>
              <a:t>. Es wäre aber sinnvoll gewesen, wenn man dazu die Raum-Erfassung mit Lidar und der </a:t>
            </a:r>
            <a:r>
              <a:rPr lang="de-CH" dirty="0" err="1"/>
              <a:t>PiCar</a:t>
            </a:r>
            <a:r>
              <a:rPr lang="de-CH" dirty="0"/>
              <a:t>-Kamera hätte machen können, damit der </a:t>
            </a:r>
            <a:r>
              <a:rPr lang="de-CH" dirty="0" err="1"/>
              <a:t>PiCar</a:t>
            </a:r>
            <a:r>
              <a:rPr lang="de-CH" dirty="0"/>
              <a:t> gezielter den Raum erkundet. Ausserdem wäre es cool gewesen, wenn er eine speziellere Gas-Konzentration misst, versucht hätte, herauszufinden, woher das Gas kommt und sich dann immer näher zum Gas-Leck bewegt hätte.</a:t>
            </a:r>
          </a:p>
          <a:p>
            <a:r>
              <a:rPr lang="de-CH" dirty="0"/>
              <a:t>Des Weiteren hätte man auch den Lautsprecher des </a:t>
            </a:r>
            <a:r>
              <a:rPr lang="de-CH" dirty="0" err="1"/>
              <a:t>PiCar</a:t>
            </a:r>
            <a:r>
              <a:rPr lang="de-CH" dirty="0"/>
              <a:t> als akustischer Alarm verwenden können.</a:t>
            </a:r>
          </a:p>
          <a:p>
            <a:r>
              <a:rPr lang="de-CH" dirty="0"/>
              <a:t>Ausserdem hält der Akku des </a:t>
            </a:r>
            <a:r>
              <a:rPr lang="de-CH" dirty="0" err="1"/>
              <a:t>PiCars</a:t>
            </a:r>
            <a:r>
              <a:rPr lang="de-CH" dirty="0"/>
              <a:t> nicht sehr lange, daher wäre es sicherlich noch sinnvoll, sich in Zukunft Gedanken zum Energie-Management des Fahrzeugs zu machen. Allenfalls könnte man noch weitere Batterien anschliessen oder allenfalls einen Arduino statt eines Raspberry Pis verwenden.</a:t>
            </a:r>
          </a:p>
          <a:p>
            <a:r>
              <a:rPr lang="de-CH" dirty="0"/>
              <a:t>Das Daten-Management in der DB haben wir ja bereits angesprochen. Es würde auch dort noch weitere Optimierungen geben.</a:t>
            </a:r>
          </a:p>
        </p:txBody>
      </p:sp>
      <p:sp>
        <p:nvSpPr>
          <p:cNvPr id="4" name="Slide Number Placeholder 3"/>
          <p:cNvSpPr>
            <a:spLocks noGrp="1"/>
          </p:cNvSpPr>
          <p:nvPr>
            <p:ph type="sldNum" sz="quarter" idx="5"/>
          </p:nvPr>
        </p:nvSpPr>
        <p:spPr/>
        <p:txBody>
          <a:bodyPr/>
          <a:lstStyle/>
          <a:p>
            <a:fld id="{9D927389-6DBD-AB4D-AB7F-FF6690743D12}" type="slidenum">
              <a:rPr lang="de-CH" smtClean="0"/>
              <a:t>18</a:t>
            </a:fld>
            <a:endParaRPr lang="de-CH"/>
          </a:p>
        </p:txBody>
      </p:sp>
    </p:spTree>
    <p:extLst>
      <p:ext uri="{BB962C8B-B14F-4D97-AF65-F5344CB8AC3E}">
        <p14:creationId xmlns:p14="http://schemas.microsoft.com/office/powerpoint/2010/main" val="21557795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Damit sind wir am Ende unserer Präsentation und würden nun gerne eine Live-Demo unserer IoT-Lösung demonstrieren.</a:t>
            </a:r>
          </a:p>
          <a:p>
            <a:r>
              <a:rPr lang="de-CH" dirty="0"/>
              <a:t>Wir haben dafür ein Video aufgenommen, dass den gesamten </a:t>
            </a:r>
            <a:r>
              <a:rPr lang="de-CH" dirty="0" err="1"/>
              <a:t>Scope</a:t>
            </a:r>
            <a:r>
              <a:rPr lang="de-CH" dirty="0"/>
              <a:t> zeigt.</a:t>
            </a:r>
          </a:p>
          <a:p>
            <a:r>
              <a:rPr lang="de-CH" dirty="0"/>
              <a:t>Für die Vorführung im Klassenzimmer haben wir uns überlegt, dass wir einfach kurz die Fahrweise, sowie den O2-Sensor und unser Dashboard demonstrieren.</a:t>
            </a:r>
          </a:p>
          <a:p>
            <a:r>
              <a:rPr lang="de-CH" dirty="0"/>
              <a:t>Wir hätten aber auch Räucherstäbchen und Ammoniak dabei, würden aber empfehlen, dass wir dieses nicht im Unterrichtraum selber demonstrieren, da es für die nächste Gruppe und Euch als Dozierende eventuell unangenehm werden könnte.</a:t>
            </a:r>
          </a:p>
        </p:txBody>
      </p:sp>
      <p:sp>
        <p:nvSpPr>
          <p:cNvPr id="4" name="Slide Number Placeholder 3"/>
          <p:cNvSpPr>
            <a:spLocks noGrp="1"/>
          </p:cNvSpPr>
          <p:nvPr>
            <p:ph type="sldNum" sz="quarter" idx="5"/>
          </p:nvPr>
        </p:nvSpPr>
        <p:spPr/>
        <p:txBody>
          <a:bodyPr/>
          <a:lstStyle/>
          <a:p>
            <a:fld id="{9D927389-6DBD-AB4D-AB7F-FF6690743D12}" type="slidenum">
              <a:rPr lang="de-CH" smtClean="0"/>
              <a:t>19</a:t>
            </a:fld>
            <a:endParaRPr lang="de-CH"/>
          </a:p>
        </p:txBody>
      </p:sp>
    </p:spTree>
    <p:extLst>
      <p:ext uri="{BB962C8B-B14F-4D97-AF65-F5344CB8AC3E}">
        <p14:creationId xmlns:p14="http://schemas.microsoft.com/office/powerpoint/2010/main" val="3252452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Zunächst zum Ablauf der Präsentation. Wir erläutern zunächst die Problemstellung und stellen Euch unsere Lösungsidee vor. Anschliessend werden wir genauer auf unser Projekt eingehen. Dazu zählt beispielsweise das Vorstellen der benutzten Sensoren und Technologien. Ausserdem werden wir wichtige Code-Überlegungen, sowie unser Dashboard vorstellen. Anschliessend folgt unser Vorgehen in Bezug auf die Elektronik und abschliessend werden wir noch einige weiterführende Ideen vorstellen, die leider für dieses Projekt Out-</a:t>
            </a:r>
            <a:r>
              <a:rPr lang="de-CH" dirty="0" err="1"/>
              <a:t>of</a:t>
            </a:r>
            <a:r>
              <a:rPr lang="de-CH" dirty="0"/>
              <a:t>-</a:t>
            </a:r>
            <a:r>
              <a:rPr lang="de-CH" dirty="0" err="1"/>
              <a:t>Scope</a:t>
            </a:r>
            <a:r>
              <a:rPr lang="de-CH" dirty="0"/>
              <a:t> waren.</a:t>
            </a:r>
          </a:p>
        </p:txBody>
      </p:sp>
      <p:sp>
        <p:nvSpPr>
          <p:cNvPr id="4" name="Slide Number Placeholder 3"/>
          <p:cNvSpPr>
            <a:spLocks noGrp="1"/>
          </p:cNvSpPr>
          <p:nvPr>
            <p:ph type="sldNum" sz="quarter" idx="5"/>
          </p:nvPr>
        </p:nvSpPr>
        <p:spPr/>
        <p:txBody>
          <a:bodyPr/>
          <a:lstStyle/>
          <a:p>
            <a:fld id="{9D927389-6DBD-AB4D-AB7F-FF6690743D12}" type="slidenum">
              <a:rPr lang="de-CH" smtClean="0"/>
              <a:t>2</a:t>
            </a:fld>
            <a:endParaRPr lang="de-CH"/>
          </a:p>
        </p:txBody>
      </p:sp>
    </p:spTree>
    <p:extLst>
      <p:ext uri="{BB962C8B-B14F-4D97-AF65-F5344CB8AC3E}">
        <p14:creationId xmlns:p14="http://schemas.microsoft.com/office/powerpoint/2010/main" val="26937346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Gas kann ein unsichtbarer Feind für uns Menschen sein. Immer wieder wird in Zeitungen von Unfällen berichtet, in denen Menschen beispielsweise durch zu tiefe Sauerstoff- oder zu hohe Kohlenmonoxid-Werte zu Tode gekommen sind. Insbesondere in luftdichten Räumen, aber beispielsweise auch in Höhlen oder im </a:t>
            </a:r>
            <a:r>
              <a:rPr lang="de-CH" dirty="0" err="1"/>
              <a:t>Tagbau</a:t>
            </a:r>
            <a:r>
              <a:rPr lang="de-CH" dirty="0"/>
              <a:t> besteht die Gefahr von Gas-Vergiftungen oder einer zu tiefen Sauerstoffkonzentration. Leider werden diese oft erst bemerkt, wenn es bereits zu spät ist und die Menschen das Bewusstsein verloren haben.</a:t>
            </a:r>
          </a:p>
        </p:txBody>
      </p:sp>
      <p:sp>
        <p:nvSpPr>
          <p:cNvPr id="4" name="Slide Number Placeholder 3"/>
          <p:cNvSpPr>
            <a:spLocks noGrp="1"/>
          </p:cNvSpPr>
          <p:nvPr>
            <p:ph type="sldNum" sz="quarter" idx="5"/>
          </p:nvPr>
        </p:nvSpPr>
        <p:spPr/>
        <p:txBody>
          <a:bodyPr/>
          <a:lstStyle/>
          <a:p>
            <a:fld id="{9D927389-6DBD-AB4D-AB7F-FF6690743D12}" type="slidenum">
              <a:rPr lang="de-CH" smtClean="0"/>
              <a:t>3</a:t>
            </a:fld>
            <a:endParaRPr lang="de-CH"/>
          </a:p>
        </p:txBody>
      </p:sp>
    </p:spTree>
    <p:extLst>
      <p:ext uri="{BB962C8B-B14F-4D97-AF65-F5344CB8AC3E}">
        <p14:creationId xmlns:p14="http://schemas.microsoft.com/office/powerpoint/2010/main" val="2269484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Daher stellen wir heute gerne eine mögliche Lösung vor:</a:t>
            </a:r>
          </a:p>
          <a:p>
            <a:r>
              <a:rPr lang="de-CH" dirty="0"/>
              <a:t>Unser kleines Fahrzeug kann genutzt werden, um die Umgebung zu erkunden und dabei kontinuierlich die Gas-Konzentration in der näheren Umgebung zu messen. Die Gas-Konzentration wird dann in einer Datenbank gespeichert, so dass man diese auch analysieren könnte, um beispielsweise zu sehen, bei welchen Arbeiten welche Gefahren entstehen könnten.</a:t>
            </a:r>
          </a:p>
          <a:p>
            <a:r>
              <a:rPr lang="de-CH" dirty="0"/>
              <a:t>Die Gas-Konzentration wird aber auch in einem Dashboard angezeigt, so dass sie nahezu real-time überwacht werden kann und bei einer Gefahr, wird eine </a:t>
            </a:r>
            <a:r>
              <a:rPr lang="de-CH" dirty="0" err="1"/>
              <a:t>Whatsapp</a:t>
            </a:r>
            <a:r>
              <a:rPr lang="de-CH" dirty="0"/>
              <a:t>-Nachricht an die Mitarbeitenden geschickt.</a:t>
            </a:r>
          </a:p>
          <a:p>
            <a:r>
              <a:rPr lang="de-CH" dirty="0"/>
              <a:t>Das Fahrzeug selber verfügt ebenfalls über ein Alarmsystem, so dass die jeweiligen LED rot leuchten, wenn der betreffende Sensor den definierten Schwellenwert über- beziehungsweise unterschreitet. Ausserdem erzeugt ein Buzzer auch ein akustisches Signal.</a:t>
            </a:r>
          </a:p>
        </p:txBody>
      </p:sp>
      <p:sp>
        <p:nvSpPr>
          <p:cNvPr id="4" name="Slide Number Placeholder 3"/>
          <p:cNvSpPr>
            <a:spLocks noGrp="1"/>
          </p:cNvSpPr>
          <p:nvPr>
            <p:ph type="sldNum" sz="quarter" idx="5"/>
          </p:nvPr>
        </p:nvSpPr>
        <p:spPr/>
        <p:txBody>
          <a:bodyPr/>
          <a:lstStyle/>
          <a:p>
            <a:fld id="{9D927389-6DBD-AB4D-AB7F-FF6690743D12}" type="slidenum">
              <a:rPr lang="de-CH" smtClean="0"/>
              <a:t>4</a:t>
            </a:fld>
            <a:endParaRPr lang="de-CH"/>
          </a:p>
        </p:txBody>
      </p:sp>
    </p:spTree>
    <p:extLst>
      <p:ext uri="{BB962C8B-B14F-4D97-AF65-F5344CB8AC3E}">
        <p14:creationId xmlns:p14="http://schemas.microsoft.com/office/powerpoint/2010/main" val="4719473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Um unsere Lösungen umzusetzen haben wir folgende Sensoren und Technologien genutzt.</a:t>
            </a:r>
          </a:p>
          <a:p>
            <a:r>
              <a:rPr lang="de-CH" dirty="0"/>
              <a:t>Zum einen läuft die Software-Lösung auf einem Raspberry Pi. Dieses haben wir an den </a:t>
            </a:r>
            <a:r>
              <a:rPr lang="de-CH" dirty="0" err="1"/>
              <a:t>PiCar</a:t>
            </a:r>
            <a:r>
              <a:rPr lang="de-CH" dirty="0"/>
              <a:t> von </a:t>
            </a:r>
            <a:r>
              <a:rPr lang="de-CH" dirty="0" err="1"/>
              <a:t>Sunfounder</a:t>
            </a:r>
            <a:r>
              <a:rPr lang="de-CH" dirty="0"/>
              <a:t> angeschlossen, mit dem wir die Umgebung erkunden können. Als Gas-Sensoren nutzen wir vorkalibrierte Sensoren von </a:t>
            </a:r>
            <a:r>
              <a:rPr lang="de-CH" dirty="0" err="1"/>
              <a:t>DFRobot</a:t>
            </a:r>
            <a:r>
              <a:rPr lang="de-CH" dirty="0"/>
              <a:t>. Wir haben uns für die Demonstration für Ammoniak-, Kohlenmonoxid- und Sauerstoff-Messung entschieden. </a:t>
            </a:r>
            <a:r>
              <a:rPr lang="de-CH" dirty="0" err="1"/>
              <a:t>DFRobot</a:t>
            </a:r>
            <a:r>
              <a:rPr lang="de-CH" dirty="0"/>
              <a:t> hat aber noch weitere Sensoren und man kann diese recht einfach ersetzen. Auch in der Software müssten nur wenige Anpassungen vorgenommen werden.</a:t>
            </a:r>
          </a:p>
          <a:p>
            <a:r>
              <a:rPr lang="de-CH" dirty="0"/>
              <a:t>Für das Dashboard verwenden wir </a:t>
            </a:r>
            <a:r>
              <a:rPr lang="de-CH" dirty="0" err="1"/>
              <a:t>NodeRed</a:t>
            </a:r>
            <a:r>
              <a:rPr lang="de-CH" dirty="0"/>
              <a:t>, da wir diese Technologie im Rahmen des Moduls kennengelernt haben und es uns überzeugt hat.</a:t>
            </a:r>
          </a:p>
          <a:p>
            <a:r>
              <a:rPr lang="de-CH" dirty="0"/>
              <a:t>Für die Orientierung im Raum haben wir noch einen 2D-Lidar von </a:t>
            </a:r>
            <a:r>
              <a:rPr lang="de-CH" dirty="0" err="1"/>
              <a:t>LDRobot</a:t>
            </a:r>
            <a:r>
              <a:rPr lang="de-CH" dirty="0"/>
              <a:t> in die Lösung eingebaut, aber leider war die sinnvolle Nutzung von diesem dann Out-</a:t>
            </a:r>
            <a:r>
              <a:rPr lang="de-CH" dirty="0" err="1"/>
              <a:t>of</a:t>
            </a:r>
            <a:r>
              <a:rPr lang="de-CH" dirty="0"/>
              <a:t>-</a:t>
            </a:r>
            <a:r>
              <a:rPr lang="de-CH" dirty="0" err="1"/>
              <a:t>Scope</a:t>
            </a:r>
            <a:r>
              <a:rPr lang="de-CH" dirty="0"/>
              <a:t>.</a:t>
            </a:r>
          </a:p>
        </p:txBody>
      </p:sp>
      <p:sp>
        <p:nvSpPr>
          <p:cNvPr id="4" name="Slide Number Placeholder 3"/>
          <p:cNvSpPr>
            <a:spLocks noGrp="1"/>
          </p:cNvSpPr>
          <p:nvPr>
            <p:ph type="sldNum" sz="quarter" idx="5"/>
          </p:nvPr>
        </p:nvSpPr>
        <p:spPr/>
        <p:txBody>
          <a:bodyPr/>
          <a:lstStyle/>
          <a:p>
            <a:fld id="{9D927389-6DBD-AB4D-AB7F-FF6690743D12}" type="slidenum">
              <a:rPr lang="de-CH" smtClean="0"/>
              <a:t>5</a:t>
            </a:fld>
            <a:endParaRPr lang="de-CH"/>
          </a:p>
        </p:txBody>
      </p:sp>
    </p:spTree>
    <p:extLst>
      <p:ext uri="{BB962C8B-B14F-4D97-AF65-F5344CB8AC3E}">
        <p14:creationId xmlns:p14="http://schemas.microsoft.com/office/powerpoint/2010/main" val="29858693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Nun erläutern wir gerne noch die wichtigsten Überlegungen zum Software-Code.</a:t>
            </a:r>
          </a:p>
          <a:p>
            <a:r>
              <a:rPr lang="de-CH" dirty="0"/>
              <a:t>Um die Sensoren zu nutzen, braucht es die Library von </a:t>
            </a:r>
            <a:r>
              <a:rPr lang="de-CH" dirty="0" err="1"/>
              <a:t>DFRobot</a:t>
            </a:r>
            <a:r>
              <a:rPr lang="de-CH" dirty="0"/>
              <a:t>. Leider haben wir feststellen müssen, dass es extrem viele Fehler gibt, die das Programm dann abbrechen lassen. Da es sich um Hardware handelt, ist es möglich, dass einige Messungen nicht immer funktionieren. Diese sollten dann einfach übersprungen werden und nicht das ganze Programm abbrechen. Daher haben wir uns entschieden, die Library zu klonen und für unser Projekt anzupassen. So konnten wir nur den Teil aus der Library rausnehmen, den wir gebraucht haben.</a:t>
            </a:r>
          </a:p>
          <a:p>
            <a:r>
              <a:rPr lang="de-CH" dirty="0"/>
              <a:t>Der Controller vom </a:t>
            </a:r>
            <a:r>
              <a:rPr lang="de-CH" dirty="0" err="1"/>
              <a:t>PiCar</a:t>
            </a:r>
            <a:r>
              <a:rPr lang="de-CH" dirty="0"/>
              <a:t> besteht aus zwei Libraries. Die eine konnten wir glücklicherweise genau so übernehmen, wie sie auf gitHub verfügbar war. Bei der 2. Library, die sich mit den eigentlichen Steuerungs-Befehlen beschäftigt, mussten wir wieder einige Anpassungen machen. Da im Gegensatz zum restlichen Code nicht mit </a:t>
            </a:r>
            <a:r>
              <a:rPr lang="de-CH" dirty="0" err="1"/>
              <a:t>Async</a:t>
            </a:r>
            <a:r>
              <a:rPr lang="de-CH" dirty="0"/>
              <a:t> gearbeitet wurde, gab es Probleme mit dem Code. Ausserdem waren wir nicht sehr glücklich mit der Umsetzung einiger Funktionen. Beispielweise wollten wir zur Sicherheit, dass der </a:t>
            </a:r>
            <a:r>
              <a:rPr lang="de-CH" dirty="0" err="1"/>
              <a:t>PiCar</a:t>
            </a:r>
            <a:r>
              <a:rPr lang="de-CH" dirty="0"/>
              <a:t> langsamer wird, wenn er sich einer Wand nähert. Daher haben wir auch hier wieder die Library geklont und umgeschrieben.</a:t>
            </a:r>
          </a:p>
        </p:txBody>
      </p:sp>
      <p:sp>
        <p:nvSpPr>
          <p:cNvPr id="4" name="Slide Number Placeholder 3"/>
          <p:cNvSpPr>
            <a:spLocks noGrp="1"/>
          </p:cNvSpPr>
          <p:nvPr>
            <p:ph type="sldNum" sz="quarter" idx="5"/>
          </p:nvPr>
        </p:nvSpPr>
        <p:spPr/>
        <p:txBody>
          <a:bodyPr/>
          <a:lstStyle/>
          <a:p>
            <a:fld id="{9D927389-6DBD-AB4D-AB7F-FF6690743D12}" type="slidenum">
              <a:rPr lang="de-CH" smtClean="0"/>
              <a:t>7</a:t>
            </a:fld>
            <a:endParaRPr lang="de-CH"/>
          </a:p>
        </p:txBody>
      </p:sp>
    </p:spTree>
    <p:extLst>
      <p:ext uri="{BB962C8B-B14F-4D97-AF65-F5344CB8AC3E}">
        <p14:creationId xmlns:p14="http://schemas.microsoft.com/office/powerpoint/2010/main" val="26351846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Für die Datenverarbeitung haben wir einen Measurement-Loop erstellt, der alle 0.1 Sekunden die Sensoren ansteuert und die Gas-</a:t>
            </a:r>
            <a:r>
              <a:rPr lang="de-CH" dirty="0" err="1"/>
              <a:t>Konzetration</a:t>
            </a:r>
            <a:r>
              <a:rPr lang="de-CH" dirty="0"/>
              <a:t> misst. Für diese Batches nutzen wir die trio-Library. Solche Batches sind nötig, damit die unterschiedlichen States, die unsere Software annehmen kann, immer wieder aktualisiert werden.</a:t>
            </a:r>
          </a:p>
          <a:p>
            <a:r>
              <a:rPr lang="de-CH" dirty="0"/>
              <a:t>Die gelesenen Daten werden in einer Liste gespeichert und alle 10 Sekunden aggregiert. Dabei wird der </a:t>
            </a:r>
            <a:r>
              <a:rPr lang="de-CH" dirty="0" err="1"/>
              <a:t>Timestamp</a:t>
            </a:r>
            <a:r>
              <a:rPr lang="de-CH" dirty="0"/>
              <a:t> übergeben, sowie der Minimal- und Maximalwert und der Durchschnitt berechnet.</a:t>
            </a:r>
          </a:p>
          <a:p>
            <a:endParaRPr lang="de-CH" dirty="0"/>
          </a:p>
          <a:p>
            <a:r>
              <a:rPr lang="de-CH" dirty="0"/>
              <a:t>Für die Verwaltung der Daten haben wir die MongoDB gewählt, da wir gute Erfahrungen damit gemacht haben. Ausserdem hatten wir noch die Idee allenfalls Bild-Daten zu laden und das ist in der MongoDB einfacher als in einer SQL-Datenbank.</a:t>
            </a:r>
          </a:p>
          <a:p>
            <a:r>
              <a:rPr lang="de-CH" dirty="0"/>
              <a:t>Um die Daten in die MongoDB zu laden, mussten wir eine Funktion schreiben, um die Daten zu repräsentieren. Insbesondere, weil die </a:t>
            </a:r>
            <a:r>
              <a:rPr lang="de-CH" dirty="0" err="1"/>
              <a:t>upload</a:t>
            </a:r>
            <a:r>
              <a:rPr lang="de-CH" dirty="0"/>
              <a:t> mit einem Numpy-Objekt nicht funktioniert hat, haben wir Cases und die dazugehörige Objekt-Repräsentation definiert.</a:t>
            </a:r>
          </a:p>
          <a:p>
            <a:r>
              <a:rPr lang="de-CH" dirty="0"/>
              <a:t>Mithilfe des </a:t>
            </a:r>
            <a:r>
              <a:rPr lang="de-CH" dirty="0" err="1"/>
              <a:t>Context</a:t>
            </a:r>
            <a:r>
              <a:rPr lang="de-CH" dirty="0"/>
              <a:t>-Managers erlauben wir eine Datenbank-Verbindung mithilfe eines With-Statements, die nur so lange besteht, bis sie nicht mehr gebraucht wird. Das bedeutet, wenn das Programm abbricht, wird die Verbindung automatisch geschlossen, ohne dass man sich aktiv um das Schliessen der Verbindung kümmern muss.</a:t>
            </a:r>
          </a:p>
          <a:p>
            <a:r>
              <a:rPr lang="de-CH" dirty="0"/>
              <a:t>Die vorgängig erwähnten aggregierten Daten werden alle 10 Sekunden in die MongoDB geladen.</a:t>
            </a:r>
          </a:p>
          <a:p>
            <a:r>
              <a:rPr lang="de-CH" dirty="0"/>
              <a:t>Für die Zukunft müsste man sich allenfalls noch ein Handling überlegen, wie man mit älteren Daten umgeht. Allenfalls könnte man Tages-Durchschnitte berechnen und in eine separate Collection speichern und alte Raw-Daten dann löschen, damit die Datenbank nicht überflutet.</a:t>
            </a:r>
          </a:p>
          <a:p>
            <a:endParaRPr lang="de-CH" dirty="0"/>
          </a:p>
        </p:txBody>
      </p:sp>
      <p:sp>
        <p:nvSpPr>
          <p:cNvPr id="4" name="Slide Number Placeholder 3"/>
          <p:cNvSpPr>
            <a:spLocks noGrp="1"/>
          </p:cNvSpPr>
          <p:nvPr>
            <p:ph type="sldNum" sz="quarter" idx="5"/>
          </p:nvPr>
        </p:nvSpPr>
        <p:spPr/>
        <p:txBody>
          <a:bodyPr/>
          <a:lstStyle/>
          <a:p>
            <a:fld id="{9D927389-6DBD-AB4D-AB7F-FF6690743D12}" type="slidenum">
              <a:rPr lang="de-CH" smtClean="0"/>
              <a:t>8</a:t>
            </a:fld>
            <a:endParaRPr lang="de-CH"/>
          </a:p>
        </p:txBody>
      </p:sp>
    </p:spTree>
    <p:extLst>
      <p:ext uri="{BB962C8B-B14F-4D97-AF65-F5344CB8AC3E}">
        <p14:creationId xmlns:p14="http://schemas.microsoft.com/office/powerpoint/2010/main" val="37993166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Ein wichtiger Teil des Codes ist auch der </a:t>
            </a:r>
            <a:r>
              <a:rPr lang="de-CH" dirty="0" err="1"/>
              <a:t>AlertManager</a:t>
            </a:r>
            <a:r>
              <a:rPr lang="de-CH" dirty="0"/>
              <a:t>. Dieser verwaltet den Setup, wo die Adressierung der Elektronik-Komponenten verwaltet werden. Ausserdem werden im </a:t>
            </a:r>
            <a:r>
              <a:rPr lang="de-CH" dirty="0" err="1"/>
              <a:t>AlertManager</a:t>
            </a:r>
            <a:r>
              <a:rPr lang="de-CH" dirty="0"/>
              <a:t> die Schwellenwerte definiert und überprüft, ob sie über- beziehungsweise unterschritten werden.</a:t>
            </a:r>
          </a:p>
          <a:p>
            <a:r>
              <a:rPr lang="de-CH" dirty="0"/>
              <a:t>Für den Alarm haben wir 3 unterschiedliche Modi definiert.</a:t>
            </a:r>
          </a:p>
          <a:p>
            <a:r>
              <a:rPr lang="de-CH" dirty="0"/>
              <a:t>Der erste Modus ist der normale Modus. Dabei leuchtet die grüne LED und die roten LEDs und der Buzzer sind ausgeschaltet. So weiss man, dass das Gerät an ist und die Software läuft.</a:t>
            </a:r>
          </a:p>
          <a:p>
            <a:r>
              <a:rPr lang="de-CH" dirty="0"/>
              <a:t>Bei einem Alarm, wird die grüne LED ausgeschaltet und die betreffenden roten LEDs blinken. Auch der Buzzer ist dann an. Bei einem Alarm hat man die Möglichkeit, den Switch zu drücken, so dass der Zustand in den </a:t>
            </a:r>
            <a:r>
              <a:rPr lang="de-CH" dirty="0" err="1"/>
              <a:t>Acknowledge</a:t>
            </a:r>
            <a:r>
              <a:rPr lang="de-CH" dirty="0"/>
              <a:t>-Modus wechselt. In diesem ist die grüne LED immer noch aus und die betreffenden roten LEDs leuchten statt zu blinken. Ausserdem ist der Buzzer wieder ausgeschaltet. Alle 0.4 Sekunden wird überprüft, ob sich die Gas-Konzentration immer noch im kritischen Bereich befindet. Falls nicht, wird wieder auf den Normal-Modus zurückgesetzt.</a:t>
            </a:r>
          </a:p>
          <a:p>
            <a:r>
              <a:rPr lang="de-CH" dirty="0"/>
              <a:t>Leider funktioniert der Switch aktuell nicht. Der Fehler liegt wahrscheinlich am Switch selber. Wir vermuten, dass er kaputt gegangen ist, da es mit der aktuellen Software und der aktuellen Elektronik auch mal funktioniert hat.</a:t>
            </a:r>
          </a:p>
        </p:txBody>
      </p:sp>
      <p:sp>
        <p:nvSpPr>
          <p:cNvPr id="4" name="Slide Number Placeholder 3"/>
          <p:cNvSpPr>
            <a:spLocks noGrp="1"/>
          </p:cNvSpPr>
          <p:nvPr>
            <p:ph type="sldNum" sz="quarter" idx="5"/>
          </p:nvPr>
        </p:nvSpPr>
        <p:spPr/>
        <p:txBody>
          <a:bodyPr/>
          <a:lstStyle/>
          <a:p>
            <a:fld id="{9D927389-6DBD-AB4D-AB7F-FF6690743D12}" type="slidenum">
              <a:rPr lang="de-CH" smtClean="0"/>
              <a:t>9</a:t>
            </a:fld>
            <a:endParaRPr lang="de-CH"/>
          </a:p>
        </p:txBody>
      </p:sp>
    </p:spTree>
    <p:extLst>
      <p:ext uri="{BB962C8B-B14F-4D97-AF65-F5344CB8AC3E}">
        <p14:creationId xmlns:p14="http://schemas.microsoft.com/office/powerpoint/2010/main" val="28530074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Nun kommen wir zur Elektronik.</a:t>
            </a:r>
          </a:p>
          <a:p>
            <a:r>
              <a:rPr lang="de-CH" dirty="0"/>
              <a:t>Ursprünglich haben wir die Prototypisierung mit einem </a:t>
            </a:r>
            <a:r>
              <a:rPr lang="de-CH" dirty="0" err="1"/>
              <a:t>Breadboard</a:t>
            </a:r>
            <a:r>
              <a:rPr lang="de-CH" dirty="0"/>
              <a:t> gemacht. In der ersten Iteration haben wir nur einen Sensor angeschlossen und auch dementsprechend nur 1 rotes und 1 grünes LED.</a:t>
            </a:r>
          </a:p>
          <a:p>
            <a:r>
              <a:rPr lang="de-CH" dirty="0"/>
              <a:t>In der 2. Iteration haben wir dann alle drei Sensoren genutzt und überprüft, ob die LEDs einzeln leuchten aber ob es auch möglich ist, dass mehrere gleichzeitig Alarm anzeigen.</a:t>
            </a:r>
          </a:p>
          <a:p>
            <a:r>
              <a:rPr lang="de-CH" dirty="0"/>
              <a:t>In der 3. und letzten Iteration haben wir dann alle Sensoren und auch den Buzzer und den Switch angeschlossen.</a:t>
            </a:r>
          </a:p>
          <a:p>
            <a:r>
              <a:rPr lang="de-CH" dirty="0"/>
              <a:t>Doch obwohl wir versucht haben, die Kabel so kurz wie möglich zu halten, waren wir mit dieser klobigen Lösung unzufrieden. Daher haben wir uns entschieden, unsere eigene Platine zu designen.</a:t>
            </a:r>
          </a:p>
        </p:txBody>
      </p:sp>
      <p:sp>
        <p:nvSpPr>
          <p:cNvPr id="4" name="Slide Number Placeholder 3"/>
          <p:cNvSpPr>
            <a:spLocks noGrp="1"/>
          </p:cNvSpPr>
          <p:nvPr>
            <p:ph type="sldNum" sz="quarter" idx="5"/>
          </p:nvPr>
        </p:nvSpPr>
        <p:spPr/>
        <p:txBody>
          <a:bodyPr/>
          <a:lstStyle/>
          <a:p>
            <a:fld id="{9D927389-6DBD-AB4D-AB7F-FF6690743D12}" type="slidenum">
              <a:rPr lang="de-CH" smtClean="0"/>
              <a:t>11</a:t>
            </a:fld>
            <a:endParaRPr lang="de-CH"/>
          </a:p>
        </p:txBody>
      </p:sp>
    </p:spTree>
    <p:extLst>
      <p:ext uri="{BB962C8B-B14F-4D97-AF65-F5344CB8AC3E}">
        <p14:creationId xmlns:p14="http://schemas.microsoft.com/office/powerpoint/2010/main" val="42285888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GB"/>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99A8DD2-C443-44AD-85B3-4CE72B962C5F}" type="datetimeFigureOut">
              <a:rPr lang="en-US" smtClean="0"/>
              <a:t>5/26/24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610952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GB"/>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5/26/24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855952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5/26/24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36331210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5/26/24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26172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5/26/24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466080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GB"/>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999A8DD2-C443-44AD-85B3-4CE72B962C5F}" type="datetimeFigureOut">
              <a:rPr lang="en-US" smtClean="0"/>
              <a:t>5/26/24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848912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GB"/>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999A8DD2-C443-44AD-85B3-4CE72B962C5F}" type="datetimeFigureOut">
              <a:rPr lang="en-US" smtClean="0"/>
              <a:t>5/26/24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18190704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99A8DD2-C443-44AD-85B3-4CE72B962C5F}" type="datetimeFigureOut">
              <a:rPr lang="en-US" smtClean="0"/>
              <a:t>5/26/24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9792149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99A8DD2-C443-44AD-85B3-4CE72B962C5F}" type="datetimeFigureOut">
              <a:rPr lang="en-US" smtClean="0"/>
              <a:t>5/26/24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763743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99A8DD2-C443-44AD-85B3-4CE72B962C5F}" type="datetimeFigureOut">
              <a:rPr lang="en-US" smtClean="0"/>
              <a:t>5/26/24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1018931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99A8DD2-C443-44AD-85B3-4CE72B962C5F}" type="datetimeFigureOut">
              <a:rPr lang="en-US" smtClean="0"/>
              <a:t>5/26/24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737231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999A8DD2-C443-44AD-85B3-4CE72B962C5F}" type="datetimeFigureOut">
              <a:rPr lang="en-US" smtClean="0"/>
              <a:t>5/26/24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3153590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GB"/>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99A8DD2-C443-44AD-85B3-4CE72B962C5F}" type="datetimeFigureOut">
              <a:rPr lang="en-US" smtClean="0"/>
              <a:t>5/26/24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781928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999A8DD2-C443-44AD-85B3-4CE72B962C5F}" type="datetimeFigureOut">
              <a:rPr lang="en-US" smtClean="0"/>
              <a:t>5/26/24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753079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9A8DD2-C443-44AD-85B3-4CE72B962C5F}" type="datetimeFigureOut">
              <a:rPr lang="en-US" smtClean="0"/>
              <a:t>5/26/24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977877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5/26/24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521079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5/26/24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497644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tint val="98000"/>
                <a:hueMod val="94000"/>
                <a:satMod val="148000"/>
                <a:lumMod val="150000"/>
              </a:schemeClr>
            </a:gs>
            <a:gs pos="100000">
              <a:schemeClr val="bg1">
                <a:lumMod val="85000"/>
              </a:schemeClr>
            </a:gs>
          </a:gsLst>
          <a:lin ang="5040000" scaled="0"/>
          <a:tileRect/>
        </a:grad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99A8DD2-C443-44AD-85B3-4CE72B962C5F}" type="datetimeFigureOut">
              <a:rPr lang="en-US" smtClean="0"/>
              <a:t>5/26/24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A4FCA09-A334-4A38-8A78-E51DCD588AB3}" type="slidenum">
              <a:rPr lang="en-US" smtClean="0"/>
              <a:t>‹#›</a:t>
            </a:fld>
            <a:endParaRPr lang="en-US"/>
          </a:p>
        </p:txBody>
      </p:sp>
    </p:spTree>
    <p:extLst>
      <p:ext uri="{BB962C8B-B14F-4D97-AF65-F5344CB8AC3E}">
        <p14:creationId xmlns:p14="http://schemas.microsoft.com/office/powerpoint/2010/main" val="467093497"/>
      </p:ext>
    </p:extLst>
  </p:cSld>
  <p:clrMap bg1="dk1" tx1="lt1" bg2="dk2" tx2="lt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 id="214748381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8.jpe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8/10/relationships/comments" Target="../comments/modernComment_10B_5483A22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1"/>
            </a:gs>
            <a:gs pos="100000">
              <a:schemeClr val="tx1">
                <a:lumMod val="95000"/>
              </a:schemeClr>
            </a:gs>
          </a:gsLst>
          <a:lin ang="504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CBB99-89A1-8351-54B4-19D5CFFECC36}"/>
              </a:ext>
            </a:extLst>
          </p:cNvPr>
          <p:cNvSpPr>
            <a:spLocks noGrp="1"/>
          </p:cNvSpPr>
          <p:nvPr>
            <p:ph type="ctrTitle"/>
          </p:nvPr>
        </p:nvSpPr>
        <p:spPr>
          <a:xfrm>
            <a:off x="2600033" y="5293850"/>
            <a:ext cx="6622440" cy="1178688"/>
          </a:xfrm>
        </p:spPr>
        <p:txBody>
          <a:bodyPr anchor="ctr">
            <a:normAutofit/>
          </a:bodyPr>
          <a:lstStyle/>
          <a:p>
            <a:pPr algn="l"/>
            <a:r>
              <a:rPr lang="en-US" dirty="0">
                <a:solidFill>
                  <a:schemeClr val="bg1"/>
                </a:solidFill>
              </a:rPr>
              <a:t>Gruppe 8</a:t>
            </a:r>
            <a:br>
              <a:rPr lang="en-US" dirty="0">
                <a:solidFill>
                  <a:schemeClr val="bg1"/>
                </a:solidFill>
              </a:rPr>
            </a:br>
            <a:r>
              <a:rPr lang="en-US" sz="2000" dirty="0" err="1">
                <a:solidFill>
                  <a:schemeClr val="bg1"/>
                </a:solidFill>
              </a:rPr>
              <a:t>Livio</a:t>
            </a:r>
            <a:r>
              <a:rPr lang="en-US" sz="2000" dirty="0">
                <a:solidFill>
                  <a:schemeClr val="bg1"/>
                </a:solidFill>
              </a:rPr>
              <a:t> </a:t>
            </a:r>
            <a:r>
              <a:rPr lang="en-US" sz="2000" dirty="0" err="1">
                <a:solidFill>
                  <a:schemeClr val="bg1"/>
                </a:solidFill>
              </a:rPr>
              <a:t>Bürgisser</a:t>
            </a:r>
            <a:r>
              <a:rPr lang="en-US" sz="2000" dirty="0">
                <a:solidFill>
                  <a:schemeClr val="bg1"/>
                </a:solidFill>
              </a:rPr>
              <a:t> – </a:t>
            </a:r>
            <a:r>
              <a:rPr lang="en-US" sz="2000" dirty="0" err="1">
                <a:solidFill>
                  <a:schemeClr val="bg1"/>
                </a:solidFill>
              </a:rPr>
              <a:t>Noémie</a:t>
            </a:r>
            <a:r>
              <a:rPr lang="en-US" sz="2000" dirty="0">
                <a:solidFill>
                  <a:schemeClr val="bg1"/>
                </a:solidFill>
              </a:rPr>
              <a:t> </a:t>
            </a:r>
            <a:r>
              <a:rPr lang="en-US" sz="2000" dirty="0" err="1">
                <a:solidFill>
                  <a:schemeClr val="bg1"/>
                </a:solidFill>
              </a:rPr>
              <a:t>Käser</a:t>
            </a:r>
            <a:r>
              <a:rPr lang="en-US" sz="2000" dirty="0">
                <a:solidFill>
                  <a:schemeClr val="bg1"/>
                </a:solidFill>
              </a:rPr>
              <a:t> – Daniela Komenda</a:t>
            </a:r>
          </a:p>
        </p:txBody>
      </p:sp>
      <p:sp>
        <p:nvSpPr>
          <p:cNvPr id="3" name="Subtitle 2">
            <a:extLst>
              <a:ext uri="{FF2B5EF4-FFF2-40B4-BE49-F238E27FC236}">
                <a16:creationId xmlns:a16="http://schemas.microsoft.com/office/drawing/2014/main" id="{ECCE496B-FEB6-1FBC-AC42-2F400611887B}"/>
              </a:ext>
            </a:extLst>
          </p:cNvPr>
          <p:cNvSpPr>
            <a:spLocks noGrp="1"/>
          </p:cNvSpPr>
          <p:nvPr>
            <p:ph type="subTitle" idx="1"/>
          </p:nvPr>
        </p:nvSpPr>
        <p:spPr>
          <a:xfrm>
            <a:off x="7812157" y="5293850"/>
            <a:ext cx="3874124" cy="1178688"/>
          </a:xfrm>
        </p:spPr>
        <p:txBody>
          <a:bodyPr anchor="ctr">
            <a:normAutofit/>
          </a:bodyPr>
          <a:lstStyle/>
          <a:p>
            <a:pPr algn="r">
              <a:spcBef>
                <a:spcPts val="0"/>
              </a:spcBef>
            </a:pPr>
            <a:r>
              <a:rPr lang="de-CH" dirty="0">
                <a:solidFill>
                  <a:schemeClr val="bg1"/>
                </a:solidFill>
              </a:rPr>
              <a:t>Präsentation</a:t>
            </a:r>
            <a:endParaRPr lang="en-US" dirty="0">
              <a:solidFill>
                <a:schemeClr val="bg1"/>
              </a:solidFill>
            </a:endParaRPr>
          </a:p>
          <a:p>
            <a:pPr algn="r">
              <a:spcBef>
                <a:spcPts val="0"/>
              </a:spcBef>
            </a:pPr>
            <a:r>
              <a:rPr lang="en-US" dirty="0">
                <a:solidFill>
                  <a:schemeClr val="bg1"/>
                </a:solidFill>
              </a:rPr>
              <a:t>06. </a:t>
            </a:r>
            <a:r>
              <a:rPr lang="en-US" dirty="0" err="1">
                <a:solidFill>
                  <a:schemeClr val="bg1"/>
                </a:solidFill>
              </a:rPr>
              <a:t>Juni</a:t>
            </a:r>
            <a:r>
              <a:rPr lang="en-US" dirty="0">
                <a:solidFill>
                  <a:schemeClr val="bg1"/>
                </a:solidFill>
              </a:rPr>
              <a:t> 2024</a:t>
            </a:r>
          </a:p>
        </p:txBody>
      </p:sp>
      <p:pic>
        <p:nvPicPr>
          <p:cNvPr id="4" name="Picture 3" descr="A web of dots connected">
            <a:extLst>
              <a:ext uri="{FF2B5EF4-FFF2-40B4-BE49-F238E27FC236}">
                <a16:creationId xmlns:a16="http://schemas.microsoft.com/office/drawing/2014/main" id="{1F499EBE-10BE-4A7D-987C-6E7AC2589919}"/>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0"/>
            <a:ext cx="12191980" cy="4908375"/>
          </a:xfrm>
          <a:prstGeom prst="rect">
            <a:avLst/>
          </a:prstGeom>
        </p:spPr>
      </p:pic>
      <p:sp>
        <p:nvSpPr>
          <p:cNvPr id="5" name="TextBox 4">
            <a:extLst>
              <a:ext uri="{FF2B5EF4-FFF2-40B4-BE49-F238E27FC236}">
                <a16:creationId xmlns:a16="http://schemas.microsoft.com/office/drawing/2014/main" id="{C946511D-C18B-3E01-DED5-7AC6EA386AE8}"/>
              </a:ext>
            </a:extLst>
          </p:cNvPr>
          <p:cNvSpPr txBox="1"/>
          <p:nvPr/>
        </p:nvSpPr>
        <p:spPr>
          <a:xfrm>
            <a:off x="3402806" y="1792477"/>
            <a:ext cx="5386388" cy="1323439"/>
          </a:xfrm>
          <a:prstGeom prst="rect">
            <a:avLst/>
          </a:prstGeom>
          <a:solidFill>
            <a:schemeClr val="bg1"/>
          </a:solidFill>
        </p:spPr>
        <p:txBody>
          <a:bodyPr wrap="square" rtlCol="0">
            <a:spAutoFit/>
          </a:bodyPr>
          <a:lstStyle/>
          <a:p>
            <a:pPr algn="ctr"/>
            <a:r>
              <a:rPr lang="de-CH" sz="8000" b="1" dirty="0"/>
              <a:t>IoT-Projekt</a:t>
            </a:r>
          </a:p>
        </p:txBody>
      </p:sp>
    </p:spTree>
    <p:extLst>
      <p:ext uri="{BB962C8B-B14F-4D97-AF65-F5344CB8AC3E}">
        <p14:creationId xmlns:p14="http://schemas.microsoft.com/office/powerpoint/2010/main" val="855897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en-US" sz="4000" dirty="0"/>
              <a:t>Dashboard </a:t>
            </a:r>
            <a:r>
              <a:rPr lang="en-US" sz="4000" dirty="0" err="1"/>
              <a:t>mit</a:t>
            </a:r>
            <a:r>
              <a:rPr lang="en-US" sz="4000" dirty="0"/>
              <a:t> Node Red</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pic>
        <p:nvPicPr>
          <p:cNvPr id="3" name="Grafik 4">
            <a:extLst>
              <a:ext uri="{FF2B5EF4-FFF2-40B4-BE49-F238E27FC236}">
                <a16:creationId xmlns:a16="http://schemas.microsoft.com/office/drawing/2014/main" id="{03D044FE-65B4-AD27-996E-45D2050772F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511300" y="1838598"/>
            <a:ext cx="9317037" cy="3789090"/>
          </a:xfrm>
          <a:prstGeom prst="rect">
            <a:avLst/>
          </a:prstGeom>
        </p:spPr>
      </p:pic>
    </p:spTree>
    <p:extLst>
      <p:ext uri="{BB962C8B-B14F-4D97-AF65-F5344CB8AC3E}">
        <p14:creationId xmlns:p14="http://schemas.microsoft.com/office/powerpoint/2010/main" val="280468341"/>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Elektronik – </a:t>
            </a:r>
            <a:r>
              <a:rPr lang="de-CH" sz="4000" dirty="0" err="1"/>
              <a:t>Breadboard-Prototyping</a:t>
            </a:r>
            <a:endParaRPr lang="de-CH" sz="4000"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pic>
        <p:nvPicPr>
          <p:cNvPr id="4" name="Picture 3" descr="A circuit board with wires and a black and white background&#10;&#10;Description automatically generated with medium confidence">
            <a:extLst>
              <a:ext uri="{FF2B5EF4-FFF2-40B4-BE49-F238E27FC236}">
                <a16:creationId xmlns:a16="http://schemas.microsoft.com/office/drawing/2014/main" id="{E4C86778-A703-3346-A8A6-13C70CE78672}"/>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rot="5400000">
            <a:off x="5880497" y="591741"/>
            <a:ext cx="3844131" cy="6858000"/>
          </a:xfrm>
          <a:prstGeom prst="rect">
            <a:avLst/>
          </a:prstGeom>
        </p:spPr>
      </p:pic>
      <p:sp>
        <p:nvSpPr>
          <p:cNvPr id="9" name="Content Placeholder 2">
            <a:extLst>
              <a:ext uri="{FF2B5EF4-FFF2-40B4-BE49-F238E27FC236}">
                <a16:creationId xmlns:a16="http://schemas.microsoft.com/office/drawing/2014/main" id="{FD28AB08-1091-4ED4-1DFF-C91C1F42AD9B}"/>
              </a:ext>
            </a:extLst>
          </p:cNvPr>
          <p:cNvSpPr>
            <a:spLocks noGrp="1"/>
          </p:cNvSpPr>
          <p:nvPr>
            <p:ph idx="1"/>
          </p:nvPr>
        </p:nvSpPr>
        <p:spPr>
          <a:xfrm>
            <a:off x="1206501" y="1928813"/>
            <a:ext cx="3133724" cy="4786311"/>
          </a:xfrm>
        </p:spPr>
        <p:txBody>
          <a:bodyPr anchor="t">
            <a:normAutofit/>
          </a:bodyPr>
          <a:lstStyle/>
          <a:p>
            <a:r>
              <a:rPr lang="de-CH" dirty="0"/>
              <a:t>1. Prototyp nur mit O2-Sensor</a:t>
            </a:r>
          </a:p>
          <a:p>
            <a:r>
              <a:rPr lang="de-CH" dirty="0"/>
              <a:t>2. Prototyp mit NH3-, CO- und O2-Sensor, aber ohne Buzzer und Switch</a:t>
            </a:r>
          </a:p>
          <a:p>
            <a:r>
              <a:rPr lang="de-CH" dirty="0"/>
              <a:t>3. Prototyp mit allen Sensoren, inklusive Buzzer und Switch</a:t>
            </a:r>
          </a:p>
        </p:txBody>
      </p:sp>
    </p:spTree>
    <p:extLst>
      <p:ext uri="{BB962C8B-B14F-4D97-AF65-F5344CB8AC3E}">
        <p14:creationId xmlns:p14="http://schemas.microsoft.com/office/powerpoint/2010/main" val="212086160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Elektronik – Platinen-Design</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sp>
        <p:nvSpPr>
          <p:cNvPr id="3" name="Content Placeholder 2">
            <a:extLst>
              <a:ext uri="{FF2B5EF4-FFF2-40B4-BE49-F238E27FC236}">
                <a16:creationId xmlns:a16="http://schemas.microsoft.com/office/drawing/2014/main" id="{BC73D1B6-0391-AC35-DC36-A15FDF645972}"/>
              </a:ext>
            </a:extLst>
          </p:cNvPr>
          <p:cNvSpPr>
            <a:spLocks noGrp="1"/>
          </p:cNvSpPr>
          <p:nvPr>
            <p:ph idx="1"/>
          </p:nvPr>
        </p:nvSpPr>
        <p:spPr>
          <a:xfrm>
            <a:off x="1206500" y="1928813"/>
            <a:ext cx="9840911" cy="4786311"/>
          </a:xfrm>
        </p:spPr>
        <p:txBody>
          <a:bodyPr anchor="t">
            <a:normAutofit/>
          </a:bodyPr>
          <a:lstStyle/>
          <a:p>
            <a:r>
              <a:rPr lang="de-CH" dirty="0"/>
              <a:t>Schwierigkeit</a:t>
            </a:r>
          </a:p>
          <a:p>
            <a:pPr lvl="1"/>
            <a:r>
              <a:rPr lang="de-CH" dirty="0"/>
              <a:t>Platine soll Erweiterung mit </a:t>
            </a:r>
            <a:r>
              <a:rPr lang="de-CH" dirty="0" err="1"/>
              <a:t>PiCar</a:t>
            </a:r>
            <a:r>
              <a:rPr lang="de-CH" dirty="0"/>
              <a:t> und Lidar ermöglichen</a:t>
            </a:r>
          </a:p>
          <a:p>
            <a:pPr lvl="1"/>
            <a:r>
              <a:rPr lang="de-CH" dirty="0"/>
              <a:t>Nicht alle Pins können genutzt werden</a:t>
            </a:r>
          </a:p>
          <a:p>
            <a:pPr lvl="1"/>
            <a:r>
              <a:rPr lang="de-CH" dirty="0"/>
              <a:t>Theoretisch können 4 Sensoren parallel geschaltet werden</a:t>
            </a:r>
          </a:p>
          <a:p>
            <a:r>
              <a:rPr lang="de-CH" dirty="0"/>
              <a:t>Lösung</a:t>
            </a:r>
          </a:p>
          <a:p>
            <a:pPr lvl="1"/>
            <a:r>
              <a:rPr lang="de-CH" dirty="0"/>
              <a:t>Dokumentation von </a:t>
            </a:r>
            <a:r>
              <a:rPr lang="de-CH" dirty="0" err="1"/>
              <a:t>PiCar</a:t>
            </a:r>
            <a:r>
              <a:rPr lang="de-CH" dirty="0"/>
              <a:t>, welche Pins genutzt werden</a:t>
            </a:r>
          </a:p>
          <a:p>
            <a:pPr lvl="1"/>
            <a:r>
              <a:rPr lang="de-CH" dirty="0"/>
              <a:t>Dokumentation von Lidar, welche Pins genutzt werden</a:t>
            </a:r>
          </a:p>
          <a:p>
            <a:r>
              <a:rPr lang="de-CH" dirty="0"/>
              <a:t>Umsetzung</a:t>
            </a:r>
          </a:p>
          <a:p>
            <a:pPr lvl="1"/>
            <a:r>
              <a:rPr lang="de-CH" dirty="0"/>
              <a:t>Pins werden entsprechend angeschrieben</a:t>
            </a:r>
          </a:p>
          <a:p>
            <a:pPr lvl="1"/>
            <a:r>
              <a:rPr lang="de-CH" dirty="0"/>
              <a:t>Platz für 4 Sensoren schaffen</a:t>
            </a:r>
          </a:p>
          <a:p>
            <a:pPr lvl="1"/>
            <a:endParaRPr lang="de-CH" dirty="0"/>
          </a:p>
        </p:txBody>
      </p:sp>
    </p:spTree>
    <p:extLst>
      <p:ext uri="{BB962C8B-B14F-4D97-AF65-F5344CB8AC3E}">
        <p14:creationId xmlns:p14="http://schemas.microsoft.com/office/powerpoint/2010/main" val="203058706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Elektronik – Platinen-Design mit </a:t>
            </a:r>
            <a:r>
              <a:rPr lang="de-CH" sz="4000" dirty="0" err="1"/>
              <a:t>KiCAD</a:t>
            </a:r>
            <a:endParaRPr lang="de-CH" sz="4000"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pic>
        <p:nvPicPr>
          <p:cNvPr id="7" name="Picture 6" descr="A diagram of a circuit&#10;&#10;Description automatically generated">
            <a:extLst>
              <a:ext uri="{FF2B5EF4-FFF2-40B4-BE49-F238E27FC236}">
                <a16:creationId xmlns:a16="http://schemas.microsoft.com/office/drawing/2014/main" id="{970933AC-DD64-A5B0-19C0-24791BE101DC}"/>
              </a:ext>
            </a:extLst>
          </p:cNvPr>
          <p:cNvPicPr>
            <a:picLocks noChangeAspect="1"/>
          </p:cNvPicPr>
          <p:nvPr/>
        </p:nvPicPr>
        <p:blipFill>
          <a:blip r:embed="rId4"/>
          <a:stretch>
            <a:fillRect/>
          </a:stretch>
        </p:blipFill>
        <p:spPr>
          <a:xfrm>
            <a:off x="1265234" y="1827212"/>
            <a:ext cx="10132815" cy="4282547"/>
          </a:xfrm>
          <a:prstGeom prst="rect">
            <a:avLst/>
          </a:prstGeom>
        </p:spPr>
      </p:pic>
    </p:spTree>
    <p:extLst>
      <p:ext uri="{BB962C8B-B14F-4D97-AF65-F5344CB8AC3E}">
        <p14:creationId xmlns:p14="http://schemas.microsoft.com/office/powerpoint/2010/main" val="312081184"/>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Elektronik – Platinen-Design</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sp>
        <p:nvSpPr>
          <p:cNvPr id="3" name="Content Placeholder 2">
            <a:extLst>
              <a:ext uri="{FF2B5EF4-FFF2-40B4-BE49-F238E27FC236}">
                <a16:creationId xmlns:a16="http://schemas.microsoft.com/office/drawing/2014/main" id="{BC73D1B6-0391-AC35-DC36-A15FDF645972}"/>
              </a:ext>
            </a:extLst>
          </p:cNvPr>
          <p:cNvSpPr>
            <a:spLocks noGrp="1"/>
          </p:cNvSpPr>
          <p:nvPr>
            <p:ph idx="1"/>
          </p:nvPr>
        </p:nvSpPr>
        <p:spPr>
          <a:xfrm>
            <a:off x="1206500" y="1928813"/>
            <a:ext cx="9840911" cy="4786311"/>
          </a:xfrm>
        </p:spPr>
        <p:txBody>
          <a:bodyPr anchor="t">
            <a:normAutofit/>
          </a:bodyPr>
          <a:lstStyle/>
          <a:p>
            <a:r>
              <a:rPr lang="de-CH" dirty="0"/>
              <a:t>Verbindungen</a:t>
            </a:r>
          </a:p>
          <a:p>
            <a:pPr lvl="1"/>
            <a:r>
              <a:rPr lang="de-CH" dirty="0"/>
              <a:t>2 Layer, da günstig und das Design genügend einfach</a:t>
            </a:r>
          </a:p>
          <a:p>
            <a:r>
              <a:rPr lang="de-CH" dirty="0"/>
              <a:t>Herausforderung</a:t>
            </a:r>
          </a:p>
          <a:p>
            <a:pPr lvl="1"/>
            <a:r>
              <a:rPr lang="de-CH" dirty="0"/>
              <a:t>Komponenten-Footprint muss stimmen</a:t>
            </a:r>
          </a:p>
          <a:p>
            <a:pPr lvl="1"/>
            <a:r>
              <a:rPr lang="de-CH" dirty="0"/>
              <a:t>Holes müssen am korrekten Ort sein</a:t>
            </a:r>
          </a:p>
          <a:p>
            <a:pPr lvl="1"/>
            <a:r>
              <a:rPr lang="de-CH" dirty="0"/>
              <a:t>Pins müssen am korrekten Ort sein</a:t>
            </a:r>
          </a:p>
          <a:p>
            <a:pPr lvl="1"/>
            <a:r>
              <a:rPr lang="de-CH" dirty="0"/>
              <a:t>Komponenten, die höher sind, dürfen nicht mit dem Board vom </a:t>
            </a:r>
            <a:r>
              <a:rPr lang="de-CH" dirty="0" err="1"/>
              <a:t>PiCar</a:t>
            </a:r>
            <a:r>
              <a:rPr lang="de-CH" dirty="0"/>
              <a:t> kollidieren</a:t>
            </a:r>
          </a:p>
          <a:p>
            <a:r>
              <a:rPr lang="de-CH" dirty="0"/>
              <a:t>Persönliche Herausforderung</a:t>
            </a:r>
          </a:p>
          <a:p>
            <a:pPr lvl="1"/>
            <a:r>
              <a:rPr lang="de-CH" dirty="0"/>
              <a:t>Nicht abgedeckter Front-Layer soll schön aussehen</a:t>
            </a:r>
          </a:p>
          <a:p>
            <a:pPr lvl="1"/>
            <a:endParaRPr lang="de-CH" dirty="0"/>
          </a:p>
        </p:txBody>
      </p:sp>
    </p:spTree>
    <p:extLst>
      <p:ext uri="{BB962C8B-B14F-4D97-AF65-F5344CB8AC3E}">
        <p14:creationId xmlns:p14="http://schemas.microsoft.com/office/powerpoint/2010/main" val="154860195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pic>
        <p:nvPicPr>
          <p:cNvPr id="4" name="Picture 3" descr="A circuit board with many small circles and dots&#10;&#10;Description automatically generated">
            <a:extLst>
              <a:ext uri="{FF2B5EF4-FFF2-40B4-BE49-F238E27FC236}">
                <a16:creationId xmlns:a16="http://schemas.microsoft.com/office/drawing/2014/main" id="{30F3B6FD-EA6E-7F82-357A-A80975DCDD35}"/>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114550" y="384019"/>
            <a:ext cx="7772400" cy="6221569"/>
          </a:xfrm>
          <a:prstGeom prst="rect">
            <a:avLst/>
          </a:prstGeom>
        </p:spPr>
      </p:pic>
    </p:spTree>
    <p:extLst>
      <p:ext uri="{BB962C8B-B14F-4D97-AF65-F5344CB8AC3E}">
        <p14:creationId xmlns:p14="http://schemas.microsoft.com/office/powerpoint/2010/main" val="2915186378"/>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Elektronik – Produktion durch PCB-Way</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pic>
        <p:nvPicPr>
          <p:cNvPr id="6" name="Picture 5" descr="A close-up of a circuit board&#10;&#10;Description automatically generated">
            <a:extLst>
              <a:ext uri="{FF2B5EF4-FFF2-40B4-BE49-F238E27FC236}">
                <a16:creationId xmlns:a16="http://schemas.microsoft.com/office/drawing/2014/main" id="{9F711EE1-3ABD-762D-6958-73BF35EEE3C1}"/>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rot="16200000">
            <a:off x="6063452" y="1037427"/>
            <a:ext cx="3430587" cy="6156333"/>
          </a:xfrm>
          <a:prstGeom prst="rect">
            <a:avLst/>
          </a:prstGeom>
        </p:spPr>
      </p:pic>
      <p:sp>
        <p:nvSpPr>
          <p:cNvPr id="7" name="Content Placeholder 2">
            <a:extLst>
              <a:ext uri="{FF2B5EF4-FFF2-40B4-BE49-F238E27FC236}">
                <a16:creationId xmlns:a16="http://schemas.microsoft.com/office/drawing/2014/main" id="{724CB80B-E436-FB33-9F8C-7FC5BE08F125}"/>
              </a:ext>
            </a:extLst>
          </p:cNvPr>
          <p:cNvSpPr>
            <a:spLocks noGrp="1"/>
          </p:cNvSpPr>
          <p:nvPr>
            <p:ph idx="1"/>
          </p:nvPr>
        </p:nvSpPr>
        <p:spPr>
          <a:xfrm>
            <a:off x="1206501" y="1928813"/>
            <a:ext cx="3133724" cy="4786311"/>
          </a:xfrm>
        </p:spPr>
        <p:txBody>
          <a:bodyPr anchor="t">
            <a:normAutofit/>
          </a:bodyPr>
          <a:lstStyle/>
          <a:p>
            <a:r>
              <a:rPr lang="de-CH" dirty="0"/>
              <a:t>Produktion von 10 PCB durch PCB-Way in China</a:t>
            </a:r>
          </a:p>
          <a:p>
            <a:r>
              <a:rPr lang="de-CH" dirty="0"/>
              <a:t>Bestellung der Komponenten bei </a:t>
            </a:r>
            <a:r>
              <a:rPr lang="de-CH" dirty="0" err="1"/>
              <a:t>DigiKey</a:t>
            </a:r>
            <a:endParaRPr lang="de-CH" dirty="0"/>
          </a:p>
          <a:p>
            <a:r>
              <a:rPr lang="de-CH" dirty="0"/>
              <a:t>Selbstständiges Löten der Komponenten</a:t>
            </a:r>
          </a:p>
        </p:txBody>
      </p:sp>
    </p:spTree>
    <p:extLst>
      <p:ext uri="{BB962C8B-B14F-4D97-AF65-F5344CB8AC3E}">
        <p14:creationId xmlns:p14="http://schemas.microsoft.com/office/powerpoint/2010/main" val="166671033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Elektronik – Löten</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sp>
        <p:nvSpPr>
          <p:cNvPr id="4" name="Content Placeholder 2">
            <a:extLst>
              <a:ext uri="{FF2B5EF4-FFF2-40B4-BE49-F238E27FC236}">
                <a16:creationId xmlns:a16="http://schemas.microsoft.com/office/drawing/2014/main" id="{21924C44-705E-2C77-1662-04DF428EA568}"/>
              </a:ext>
            </a:extLst>
          </p:cNvPr>
          <p:cNvSpPr>
            <a:spLocks noGrp="1"/>
          </p:cNvSpPr>
          <p:nvPr>
            <p:ph idx="1"/>
          </p:nvPr>
        </p:nvSpPr>
        <p:spPr>
          <a:xfrm>
            <a:off x="1206501" y="1928813"/>
            <a:ext cx="3133724" cy="4786311"/>
          </a:xfrm>
        </p:spPr>
        <p:txBody>
          <a:bodyPr anchor="t">
            <a:normAutofit/>
          </a:bodyPr>
          <a:lstStyle/>
          <a:p>
            <a:r>
              <a:rPr lang="de-CH" dirty="0"/>
              <a:t>Herausforderung 1:</a:t>
            </a:r>
          </a:p>
          <a:p>
            <a:pPr lvl="1"/>
            <a:r>
              <a:rPr lang="de-CH" dirty="0"/>
              <a:t>Komponenten sollen nicht schräg gelötet sein</a:t>
            </a:r>
          </a:p>
          <a:p>
            <a:r>
              <a:rPr lang="de-CH" dirty="0"/>
              <a:t>Lösung 1:</a:t>
            </a:r>
          </a:p>
          <a:p>
            <a:pPr lvl="1"/>
            <a:r>
              <a:rPr lang="de-CH" dirty="0"/>
              <a:t>Tape</a:t>
            </a:r>
          </a:p>
          <a:p>
            <a:r>
              <a:rPr lang="de-CH" dirty="0"/>
              <a:t>Herausforderung 2:</a:t>
            </a:r>
          </a:p>
          <a:p>
            <a:pPr lvl="1"/>
            <a:r>
              <a:rPr lang="de-CH" dirty="0"/>
              <a:t>Löt-Zinn mit Blei</a:t>
            </a:r>
          </a:p>
          <a:p>
            <a:r>
              <a:rPr lang="de-CH" dirty="0"/>
              <a:t>Lösung 2:</a:t>
            </a:r>
          </a:p>
          <a:p>
            <a:pPr lvl="1"/>
            <a:r>
              <a:rPr lang="de-CH" dirty="0"/>
              <a:t>siehe Bild</a:t>
            </a:r>
          </a:p>
        </p:txBody>
      </p:sp>
      <p:pic>
        <p:nvPicPr>
          <p:cNvPr id="9" name="Picture 8" descr="A black rectangular object with metal pins&#10;&#10;Description automatically generated">
            <a:extLst>
              <a:ext uri="{FF2B5EF4-FFF2-40B4-BE49-F238E27FC236}">
                <a16:creationId xmlns:a16="http://schemas.microsoft.com/office/drawing/2014/main" id="{5E34747E-6A4D-EFED-A5D4-45DE8377DC44}"/>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rot="16200000">
            <a:off x="7172325" y="299244"/>
            <a:ext cx="2495550" cy="6858000"/>
          </a:xfrm>
          <a:prstGeom prst="rect">
            <a:avLst/>
          </a:prstGeom>
        </p:spPr>
      </p:pic>
      <p:pic>
        <p:nvPicPr>
          <p:cNvPr id="40" name="Picture 39" descr="A close up of a device&#10;&#10;Description automatically generated">
            <a:extLst>
              <a:ext uri="{FF2B5EF4-FFF2-40B4-BE49-F238E27FC236}">
                <a16:creationId xmlns:a16="http://schemas.microsoft.com/office/drawing/2014/main" id="{7B179CF5-934A-A6F7-8FC1-9CF00EC94704}"/>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rot="5400000">
            <a:off x="7138986" y="1773239"/>
            <a:ext cx="2457453" cy="6858000"/>
          </a:xfrm>
          <a:prstGeom prst="rect">
            <a:avLst/>
          </a:prstGeom>
        </p:spPr>
      </p:pic>
      <p:pic>
        <p:nvPicPr>
          <p:cNvPr id="3" name="Picture 2" descr="A table with tools on it&#10;&#10;Description automatically generated">
            <a:extLst>
              <a:ext uri="{FF2B5EF4-FFF2-40B4-BE49-F238E27FC236}">
                <a16:creationId xmlns:a16="http://schemas.microsoft.com/office/drawing/2014/main" id="{6D59719A-4AD5-8E01-2C8D-37788466212C}"/>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5209383" y="1821340"/>
            <a:ext cx="6381748" cy="4786311"/>
          </a:xfrm>
          <a:prstGeom prst="rect">
            <a:avLst/>
          </a:prstGeom>
        </p:spPr>
      </p:pic>
      <p:pic>
        <p:nvPicPr>
          <p:cNvPr id="6" name="Picture 5" descr="A person wearing a mask and gloves working on a device&#10;&#10;Description automatically generated">
            <a:extLst>
              <a:ext uri="{FF2B5EF4-FFF2-40B4-BE49-F238E27FC236}">
                <a16:creationId xmlns:a16="http://schemas.microsoft.com/office/drawing/2014/main" id="{43003CF1-E414-FE01-DC85-9D21E025561B}"/>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6373417" y="1669001"/>
            <a:ext cx="3745706" cy="4994275"/>
          </a:xfrm>
          <a:prstGeom prst="rect">
            <a:avLst/>
          </a:prstGeom>
        </p:spPr>
      </p:pic>
    </p:spTree>
    <p:extLst>
      <p:ext uri="{BB962C8B-B14F-4D97-AF65-F5344CB8AC3E}">
        <p14:creationId xmlns:p14="http://schemas.microsoft.com/office/powerpoint/2010/main" val="169335898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9"/>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40"/>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
                                        </p:tgtEl>
                                        <p:attrNameLst>
                                          <p:attrName>style.visibility</p:attrName>
                                        </p:attrNameLst>
                                      </p:cBhvr>
                                      <p:to>
                                        <p:strVal val="visible"/>
                                      </p:to>
                                    </p:set>
                                  </p:childTnLst>
                                </p:cTn>
                              </p:par>
                              <p:par>
                                <p:cTn id="41" presetID="1" presetClass="exit" presetSubtype="0" fill="hold" nodeType="withEffect">
                                  <p:stCondLst>
                                    <p:cond delay="0"/>
                                  </p:stCondLst>
                                  <p:childTnLst>
                                    <p:set>
                                      <p:cBhvr>
                                        <p:cTn id="42"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a:t>Weiterführende Ideen</a:t>
            </a:r>
          </a:p>
        </p:txBody>
      </p:sp>
      <p:sp>
        <p:nvSpPr>
          <p:cNvPr id="3" name="Content Placeholder 2">
            <a:extLst>
              <a:ext uri="{FF2B5EF4-FFF2-40B4-BE49-F238E27FC236}">
                <a16:creationId xmlns:a16="http://schemas.microsoft.com/office/drawing/2014/main" id="{76644ECF-9EE4-4031-3023-B2BA79A5CB45}"/>
              </a:ext>
            </a:extLst>
          </p:cNvPr>
          <p:cNvSpPr>
            <a:spLocks noGrp="1"/>
          </p:cNvSpPr>
          <p:nvPr>
            <p:ph idx="1"/>
          </p:nvPr>
        </p:nvSpPr>
        <p:spPr>
          <a:xfrm>
            <a:off x="1206500" y="2249486"/>
            <a:ext cx="9840911" cy="4356102"/>
          </a:xfrm>
        </p:spPr>
        <p:txBody>
          <a:bodyPr anchor="t">
            <a:normAutofit/>
          </a:bodyPr>
          <a:lstStyle/>
          <a:p>
            <a:r>
              <a:rPr lang="de-CH" dirty="0"/>
              <a:t>Selbstfahrender </a:t>
            </a:r>
            <a:r>
              <a:rPr lang="de-CH" dirty="0" err="1"/>
              <a:t>PiCar</a:t>
            </a:r>
            <a:endParaRPr lang="de-CH" dirty="0"/>
          </a:p>
          <a:p>
            <a:r>
              <a:rPr lang="de-CH" dirty="0"/>
              <a:t>Raum-Erfassung mit Lidar und </a:t>
            </a:r>
            <a:r>
              <a:rPr lang="de-CH" dirty="0" err="1"/>
              <a:t>PiCar</a:t>
            </a:r>
            <a:r>
              <a:rPr lang="de-CH" dirty="0"/>
              <a:t>-Kamera</a:t>
            </a:r>
          </a:p>
          <a:p>
            <a:r>
              <a:rPr lang="de-CH" dirty="0"/>
              <a:t>Finden des Gas-Lecks</a:t>
            </a:r>
          </a:p>
          <a:p>
            <a:r>
              <a:rPr lang="de-CH" dirty="0"/>
              <a:t>Lautsprecher des </a:t>
            </a:r>
            <a:r>
              <a:rPr lang="de-CH" dirty="0" err="1"/>
              <a:t>PiCar</a:t>
            </a:r>
            <a:r>
              <a:rPr lang="de-CH" dirty="0"/>
              <a:t> als Alarm</a:t>
            </a:r>
          </a:p>
          <a:p>
            <a:r>
              <a:rPr lang="de-CH" dirty="0"/>
              <a:t>Energie-Management des Fahrzeugs</a:t>
            </a:r>
          </a:p>
          <a:p>
            <a:r>
              <a:rPr lang="de-CH" dirty="0"/>
              <a:t>Daten-Management</a:t>
            </a:r>
            <a:endParaRPr lang="de-DE"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spTree>
    <p:extLst>
      <p:ext uri="{BB962C8B-B14F-4D97-AF65-F5344CB8AC3E}">
        <p14:creationId xmlns:p14="http://schemas.microsoft.com/office/powerpoint/2010/main" val="36802225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Live-Demo</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spTree>
    <p:extLst>
      <p:ext uri="{BB962C8B-B14F-4D97-AF65-F5344CB8AC3E}">
        <p14:creationId xmlns:p14="http://schemas.microsoft.com/office/powerpoint/2010/main" val="2941504592"/>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tint val="98000"/>
                <a:hueMod val="94000"/>
                <a:satMod val="148000"/>
                <a:lumMod val="39230"/>
                <a:lumOff val="60770"/>
              </a:schemeClr>
            </a:gs>
            <a:gs pos="100000">
              <a:schemeClr val="bg1">
                <a:lumMod val="85000"/>
              </a:schemeClr>
            </a:gs>
          </a:gsLst>
          <a:lin ang="5040000" scaled="0"/>
          <a:tileRect/>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10949B21-79C1-323E-735B-5727BA08F58D}"/>
              </a:ext>
            </a:extLst>
          </p:cNvPr>
          <p:cNvSpPr>
            <a:spLocks noGrp="1"/>
          </p:cNvSpPr>
          <p:nvPr>
            <p:ph type="title"/>
          </p:nvPr>
        </p:nvSpPr>
        <p:spPr>
          <a:xfrm>
            <a:off x="1141411" y="748240"/>
            <a:ext cx="9906000" cy="1117073"/>
          </a:xfrm>
        </p:spPr>
        <p:txBody>
          <a:bodyPr>
            <a:normAutofit/>
          </a:bodyPr>
          <a:lstStyle/>
          <a:p>
            <a:pPr algn="ctr"/>
            <a:r>
              <a:rPr lang="de-CH" sz="4000" dirty="0"/>
              <a:t>Übersicht</a:t>
            </a:r>
          </a:p>
        </p:txBody>
      </p:sp>
      <p:sp>
        <p:nvSpPr>
          <p:cNvPr id="3" name="Content Placeholder 2">
            <a:extLst>
              <a:ext uri="{FF2B5EF4-FFF2-40B4-BE49-F238E27FC236}">
                <a16:creationId xmlns:a16="http://schemas.microsoft.com/office/drawing/2014/main" id="{B945278E-B6E7-A2F1-1154-5D93FA333D7D}"/>
              </a:ext>
            </a:extLst>
          </p:cNvPr>
          <p:cNvSpPr>
            <a:spLocks noGrp="1"/>
          </p:cNvSpPr>
          <p:nvPr>
            <p:ph idx="1"/>
          </p:nvPr>
        </p:nvSpPr>
        <p:spPr>
          <a:xfrm>
            <a:off x="1374773" y="1831589"/>
            <a:ext cx="9840911" cy="4764474"/>
          </a:xfrm>
        </p:spPr>
        <p:txBody>
          <a:bodyPr anchor="t">
            <a:normAutofit/>
          </a:bodyPr>
          <a:lstStyle/>
          <a:p>
            <a:r>
              <a:rPr lang="de-CH" dirty="0"/>
              <a:t>Problemstellung</a:t>
            </a:r>
          </a:p>
          <a:p>
            <a:r>
              <a:rPr lang="de-CH" dirty="0"/>
              <a:t>Lösung</a:t>
            </a:r>
          </a:p>
          <a:p>
            <a:r>
              <a:rPr lang="de-CH" dirty="0"/>
              <a:t>Unser Projekt</a:t>
            </a:r>
          </a:p>
          <a:p>
            <a:pPr lvl="1"/>
            <a:r>
              <a:rPr lang="de-CH" dirty="0"/>
              <a:t>Benutzte Sensoren &amp; Technologien</a:t>
            </a:r>
          </a:p>
          <a:p>
            <a:pPr lvl="1"/>
            <a:r>
              <a:rPr lang="de-CH" dirty="0"/>
              <a:t>Code</a:t>
            </a:r>
          </a:p>
          <a:p>
            <a:pPr lvl="1"/>
            <a:r>
              <a:rPr lang="de-CH" dirty="0"/>
              <a:t>Dashboard</a:t>
            </a:r>
          </a:p>
          <a:p>
            <a:pPr lvl="1"/>
            <a:r>
              <a:rPr lang="de-CH" dirty="0"/>
              <a:t>Elektronik</a:t>
            </a:r>
          </a:p>
          <a:p>
            <a:r>
              <a:rPr lang="de-CH" dirty="0"/>
              <a:t>Weiterführende Ideen</a:t>
            </a:r>
          </a:p>
          <a:p>
            <a:r>
              <a:rPr lang="de-CH" dirty="0"/>
              <a:t>Live-Demo</a:t>
            </a:r>
          </a:p>
          <a:p>
            <a:pPr marL="457200" lvl="1" indent="0">
              <a:buNone/>
            </a:pPr>
            <a:endParaRPr lang="de-CH" dirty="0"/>
          </a:p>
          <a:p>
            <a:pPr lvl="1"/>
            <a:endParaRPr lang="de-CH"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spTree>
    <p:extLst>
      <p:ext uri="{BB962C8B-B14F-4D97-AF65-F5344CB8AC3E}">
        <p14:creationId xmlns:p14="http://schemas.microsoft.com/office/powerpoint/2010/main" val="423746999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10949B21-79C1-323E-735B-5727BA08F58D}"/>
              </a:ext>
            </a:extLst>
          </p:cNvPr>
          <p:cNvSpPr>
            <a:spLocks noGrp="1"/>
          </p:cNvSpPr>
          <p:nvPr>
            <p:ph type="title"/>
          </p:nvPr>
        </p:nvSpPr>
        <p:spPr>
          <a:xfrm>
            <a:off x="1141411" y="748240"/>
            <a:ext cx="9906000" cy="1117073"/>
          </a:xfrm>
        </p:spPr>
        <p:txBody>
          <a:bodyPr>
            <a:normAutofit/>
          </a:bodyPr>
          <a:lstStyle/>
          <a:p>
            <a:pPr algn="ctr"/>
            <a:r>
              <a:rPr lang="en-US" sz="4000" dirty="0" err="1"/>
              <a:t>Problemstellung</a:t>
            </a:r>
            <a:endParaRPr lang="en-US" sz="4000"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pic>
        <p:nvPicPr>
          <p:cNvPr id="4" name="Content Placeholder 18" descr="A white background with black text&#10;&#10;Description automatically generated">
            <a:extLst>
              <a:ext uri="{FF2B5EF4-FFF2-40B4-BE49-F238E27FC236}">
                <a16:creationId xmlns:a16="http://schemas.microsoft.com/office/drawing/2014/main" id="{87E37AA8-152E-3FCE-D5B4-9E5A27F057E2}"/>
              </a:ext>
            </a:extLst>
          </p:cNvPr>
          <p:cNvPicPr>
            <a:picLocks noChangeAspect="1"/>
          </p:cNvPicPr>
          <p:nvPr/>
        </p:nvPicPr>
        <p:blipFill>
          <a:blip r:embed="rId4"/>
          <a:stretch>
            <a:fillRect/>
          </a:stretch>
        </p:blipFill>
        <p:spPr>
          <a:xfrm>
            <a:off x="19050" y="1569251"/>
            <a:ext cx="9512300" cy="2832100"/>
          </a:xfrm>
          <a:prstGeom prst="rect">
            <a:avLst/>
          </a:prstGeom>
        </p:spPr>
      </p:pic>
      <p:pic>
        <p:nvPicPr>
          <p:cNvPr id="5" name="Picture 4" descr="A black and white sign with white text&#10;&#10;Description automatically generated">
            <a:extLst>
              <a:ext uri="{FF2B5EF4-FFF2-40B4-BE49-F238E27FC236}">
                <a16:creationId xmlns:a16="http://schemas.microsoft.com/office/drawing/2014/main" id="{E5165B13-7C6D-D6E3-0B85-0664D39B4407}"/>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450560" y="4146560"/>
            <a:ext cx="7772400" cy="2730351"/>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80FCEB06-BA6C-A23E-2DC5-B063FB5E91C1}"/>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23813" y="3690217"/>
            <a:ext cx="7772400" cy="3115383"/>
          </a:xfrm>
          <a:prstGeom prst="rect">
            <a:avLst/>
          </a:prstGeom>
        </p:spPr>
      </p:pic>
      <p:pic>
        <p:nvPicPr>
          <p:cNvPr id="7" name="Picture 6" descr="A blue and white rectangular sign&#10;&#10;Description automatically generated">
            <a:extLst>
              <a:ext uri="{FF2B5EF4-FFF2-40B4-BE49-F238E27FC236}">
                <a16:creationId xmlns:a16="http://schemas.microsoft.com/office/drawing/2014/main" id="{134491F0-23CB-A219-3D92-AAB099B09598}"/>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4395787" y="1540742"/>
            <a:ext cx="7772400" cy="1530626"/>
          </a:xfrm>
          <a:prstGeom prst="rect">
            <a:avLst/>
          </a:prstGeom>
        </p:spPr>
      </p:pic>
      <p:sp>
        <p:nvSpPr>
          <p:cNvPr id="3" name="Content Placeholder 2">
            <a:extLst>
              <a:ext uri="{FF2B5EF4-FFF2-40B4-BE49-F238E27FC236}">
                <a16:creationId xmlns:a16="http://schemas.microsoft.com/office/drawing/2014/main" id="{B945278E-B6E7-A2F1-1154-5D93FA333D7D}"/>
              </a:ext>
            </a:extLst>
          </p:cNvPr>
          <p:cNvSpPr>
            <a:spLocks noGrp="1"/>
          </p:cNvSpPr>
          <p:nvPr>
            <p:ph idx="1"/>
          </p:nvPr>
        </p:nvSpPr>
        <p:spPr>
          <a:xfrm>
            <a:off x="1206500" y="2249487"/>
            <a:ext cx="9840911" cy="3541714"/>
          </a:xfrm>
          <a:solidFill>
            <a:schemeClr val="bg1"/>
          </a:solidFill>
        </p:spPr>
        <p:txBody>
          <a:bodyPr anchor="t">
            <a:normAutofit/>
          </a:bodyPr>
          <a:lstStyle/>
          <a:p>
            <a:r>
              <a:rPr lang="de-CH" dirty="0"/>
              <a:t>Luftdichte Räume</a:t>
            </a:r>
          </a:p>
          <a:p>
            <a:r>
              <a:rPr lang="de-CH" dirty="0"/>
              <a:t>Höhlen</a:t>
            </a:r>
          </a:p>
          <a:p>
            <a:r>
              <a:rPr lang="de-CH" dirty="0" err="1"/>
              <a:t>Tagbau</a:t>
            </a:r>
            <a:endParaRPr lang="de-CH" dirty="0"/>
          </a:p>
          <a:p>
            <a:r>
              <a:rPr lang="de-CH" dirty="0"/>
              <a:t>Gefahr:</a:t>
            </a:r>
          </a:p>
          <a:p>
            <a:pPr lvl="1"/>
            <a:r>
              <a:rPr lang="de-CH" dirty="0"/>
              <a:t>Gas-Vergiftung</a:t>
            </a:r>
          </a:p>
          <a:p>
            <a:pPr lvl="1"/>
            <a:r>
              <a:rPr lang="de-CH" dirty="0"/>
              <a:t>Sauerstoff-Mangel</a:t>
            </a:r>
          </a:p>
          <a:p>
            <a:pPr lvl="1"/>
            <a:r>
              <a:rPr lang="de-CH" dirty="0"/>
              <a:t>Wird häufig nicht oder zu spät bemerkt</a:t>
            </a:r>
          </a:p>
        </p:txBody>
      </p:sp>
    </p:spTree>
    <p:extLst>
      <p:ext uri="{BB962C8B-B14F-4D97-AF65-F5344CB8AC3E}">
        <p14:creationId xmlns:p14="http://schemas.microsoft.com/office/powerpoint/2010/main" val="9116079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bg/>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10949B21-79C1-323E-735B-5727BA08F58D}"/>
              </a:ext>
            </a:extLst>
          </p:cNvPr>
          <p:cNvSpPr>
            <a:spLocks noGrp="1"/>
          </p:cNvSpPr>
          <p:nvPr>
            <p:ph type="title"/>
          </p:nvPr>
        </p:nvSpPr>
        <p:spPr>
          <a:xfrm>
            <a:off x="1141411" y="748240"/>
            <a:ext cx="9906000" cy="1117073"/>
          </a:xfrm>
        </p:spPr>
        <p:txBody>
          <a:bodyPr>
            <a:normAutofit/>
          </a:bodyPr>
          <a:lstStyle/>
          <a:p>
            <a:pPr algn="ctr"/>
            <a:r>
              <a:rPr lang="de-CH" sz="4000" dirty="0"/>
              <a:t>Lösung</a:t>
            </a:r>
          </a:p>
        </p:txBody>
      </p:sp>
      <p:sp>
        <p:nvSpPr>
          <p:cNvPr id="3" name="Content Placeholder 2">
            <a:extLst>
              <a:ext uri="{FF2B5EF4-FFF2-40B4-BE49-F238E27FC236}">
                <a16:creationId xmlns:a16="http://schemas.microsoft.com/office/drawing/2014/main" id="{B945278E-B6E7-A2F1-1154-5D93FA333D7D}"/>
              </a:ext>
            </a:extLst>
          </p:cNvPr>
          <p:cNvSpPr>
            <a:spLocks noGrp="1"/>
          </p:cNvSpPr>
          <p:nvPr>
            <p:ph idx="1"/>
          </p:nvPr>
        </p:nvSpPr>
        <p:spPr>
          <a:xfrm>
            <a:off x="1256506" y="1816101"/>
            <a:ext cx="5941709" cy="4779962"/>
          </a:xfrm>
        </p:spPr>
        <p:txBody>
          <a:bodyPr anchor="t">
            <a:normAutofit/>
          </a:bodyPr>
          <a:lstStyle/>
          <a:p>
            <a:r>
              <a:rPr lang="de-CH" dirty="0"/>
              <a:t>Fahrzeug, das die Umgebung erkundet</a:t>
            </a:r>
          </a:p>
          <a:p>
            <a:r>
              <a:rPr lang="de-CH" dirty="0"/>
              <a:t>Gas-Konzentrationsmessung im Raum</a:t>
            </a:r>
          </a:p>
          <a:p>
            <a:r>
              <a:rPr lang="de-CH" dirty="0"/>
              <a:t>Speichern der Gas-Konzentrationen in einer Datenbank für historische Analyse</a:t>
            </a:r>
          </a:p>
          <a:p>
            <a:r>
              <a:rPr lang="de-CH" dirty="0"/>
              <a:t>Anzeige der Gas-Konzentrationen in einem Dashboard</a:t>
            </a:r>
          </a:p>
          <a:p>
            <a:r>
              <a:rPr lang="de-CH" dirty="0" err="1"/>
              <a:t>Whatsapp</a:t>
            </a:r>
            <a:r>
              <a:rPr lang="de-CH" dirty="0"/>
              <a:t>-Nachricht bei Gefahr</a:t>
            </a:r>
          </a:p>
          <a:p>
            <a:r>
              <a:rPr lang="de-CH" dirty="0"/>
              <a:t>Alarm-System bei über- und unterschreiten von Schwellenwerten</a:t>
            </a:r>
          </a:p>
          <a:p>
            <a:endParaRPr lang="de-CH" i="1" dirty="0">
              <a:solidFill>
                <a:srgbClr val="FF0000"/>
              </a:solidFill>
            </a:endParaRPr>
          </a:p>
          <a:p>
            <a:endParaRPr lang="de-CH" i="1" dirty="0">
              <a:solidFill>
                <a:srgbClr val="FF0000"/>
              </a:solidFill>
            </a:endParaRP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pic>
        <p:nvPicPr>
          <p:cNvPr id="5" name="Picture 4" descr="A small robot on a wooden surface&#10;&#10;Description automatically generated">
            <a:extLst>
              <a:ext uri="{FF2B5EF4-FFF2-40B4-BE49-F238E27FC236}">
                <a16:creationId xmlns:a16="http://schemas.microsoft.com/office/drawing/2014/main" id="{0F935D26-E819-A2DE-47E0-E55843F2A5A8}"/>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307754" y="1204662"/>
            <a:ext cx="4121452" cy="5212013"/>
          </a:xfrm>
          <a:prstGeom prst="rect">
            <a:avLst/>
          </a:prstGeom>
        </p:spPr>
      </p:pic>
    </p:spTree>
    <p:extLst>
      <p:ext uri="{BB962C8B-B14F-4D97-AF65-F5344CB8AC3E}">
        <p14:creationId xmlns:p14="http://schemas.microsoft.com/office/powerpoint/2010/main" val="325502389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Benutzte Sensoren / Technologie</a:t>
            </a:r>
          </a:p>
        </p:txBody>
      </p:sp>
      <p:sp>
        <p:nvSpPr>
          <p:cNvPr id="3" name="Content Placeholder 2">
            <a:extLst>
              <a:ext uri="{FF2B5EF4-FFF2-40B4-BE49-F238E27FC236}">
                <a16:creationId xmlns:a16="http://schemas.microsoft.com/office/drawing/2014/main" id="{76644ECF-9EE4-4031-3023-B2BA79A5CB45}"/>
              </a:ext>
            </a:extLst>
          </p:cNvPr>
          <p:cNvSpPr>
            <a:spLocks noGrp="1"/>
          </p:cNvSpPr>
          <p:nvPr>
            <p:ph idx="1"/>
          </p:nvPr>
        </p:nvSpPr>
        <p:spPr>
          <a:xfrm>
            <a:off x="1206500" y="1928813"/>
            <a:ext cx="9840911" cy="4786311"/>
          </a:xfrm>
        </p:spPr>
        <p:txBody>
          <a:bodyPr anchor="t">
            <a:normAutofit/>
          </a:bodyPr>
          <a:lstStyle/>
          <a:p>
            <a:r>
              <a:rPr lang="de-CH" dirty="0"/>
              <a:t>Raspberry Pi</a:t>
            </a:r>
          </a:p>
          <a:p>
            <a:r>
              <a:rPr lang="de-CH" dirty="0" err="1"/>
              <a:t>PiCar</a:t>
            </a:r>
            <a:r>
              <a:rPr lang="de-CH" dirty="0"/>
              <a:t> von </a:t>
            </a:r>
            <a:r>
              <a:rPr lang="de-CH" dirty="0" err="1"/>
              <a:t>Sunfounder</a:t>
            </a:r>
            <a:endParaRPr lang="de-CH" dirty="0"/>
          </a:p>
          <a:p>
            <a:r>
              <a:rPr lang="de-CH" dirty="0"/>
              <a:t>Gas-Sensoren von </a:t>
            </a:r>
            <a:r>
              <a:rPr lang="de-CH" dirty="0" err="1"/>
              <a:t>DFRobot</a:t>
            </a:r>
            <a:r>
              <a:rPr lang="de-CH" dirty="0"/>
              <a:t> (vorkalibriert)</a:t>
            </a:r>
          </a:p>
          <a:p>
            <a:pPr lvl="1"/>
            <a:r>
              <a:rPr lang="de-CH" dirty="0"/>
              <a:t>NH3</a:t>
            </a:r>
          </a:p>
          <a:p>
            <a:pPr lvl="1"/>
            <a:r>
              <a:rPr lang="de-CH" dirty="0"/>
              <a:t>CO</a:t>
            </a:r>
          </a:p>
          <a:p>
            <a:pPr lvl="1"/>
            <a:r>
              <a:rPr lang="de-CH" dirty="0"/>
              <a:t>O2</a:t>
            </a:r>
          </a:p>
          <a:p>
            <a:r>
              <a:rPr lang="de-CH" dirty="0" err="1"/>
              <a:t>NodeRed</a:t>
            </a:r>
            <a:endParaRPr lang="de-CH" dirty="0"/>
          </a:p>
          <a:p>
            <a:r>
              <a:rPr lang="de-CH" dirty="0"/>
              <a:t>Lidar von </a:t>
            </a:r>
            <a:r>
              <a:rPr lang="de-CH" dirty="0" err="1"/>
              <a:t>LDRobot</a:t>
            </a:r>
            <a:endParaRPr lang="de-CH"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spTree>
    <p:extLst>
      <p:ext uri="{BB962C8B-B14F-4D97-AF65-F5344CB8AC3E}">
        <p14:creationId xmlns:p14="http://schemas.microsoft.com/office/powerpoint/2010/main" val="22578629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en-US" sz="4000" dirty="0"/>
              <a:t>High-Level </a:t>
            </a:r>
            <a:r>
              <a:rPr lang="de-CH" sz="4000" dirty="0"/>
              <a:t>Übersicht</a:t>
            </a:r>
            <a:endParaRPr lang="en-US" sz="4000"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pic>
        <p:nvPicPr>
          <p:cNvPr id="3" name="Grafik 8" descr="Ein Bild, das Text, Screenshot, Diagramm, Design enthält.&#10;&#10;Automatisch generierte Beschreibung">
            <a:extLst>
              <a:ext uri="{FF2B5EF4-FFF2-40B4-BE49-F238E27FC236}">
                <a16:creationId xmlns:a16="http://schemas.microsoft.com/office/drawing/2014/main" id="{E8C01009-30C8-C8B9-15B1-F3076B08A163}"/>
              </a:ext>
            </a:extLst>
          </p:cNvPr>
          <p:cNvPicPr>
            <a:picLocks noChangeAspect="1"/>
          </p:cNvPicPr>
          <p:nvPr/>
        </p:nvPicPr>
        <p:blipFill>
          <a:blip r:embed="rId4"/>
          <a:stretch>
            <a:fillRect/>
          </a:stretch>
        </p:blipFill>
        <p:spPr>
          <a:xfrm>
            <a:off x="1897494" y="2220715"/>
            <a:ext cx="8739911" cy="3914972"/>
          </a:xfrm>
          <a:prstGeom prst="rect">
            <a:avLst/>
          </a:prstGeom>
        </p:spPr>
      </p:pic>
    </p:spTree>
    <p:extLst>
      <p:ext uri="{BB962C8B-B14F-4D97-AF65-F5344CB8AC3E}">
        <p14:creationId xmlns:p14="http://schemas.microsoft.com/office/powerpoint/2010/main" val="1417912871"/>
      </p:ext>
    </p:extLst>
  </p:cSld>
  <p:clrMapOvr>
    <a:overrideClrMapping bg1="lt1" tx1="dk1" bg2="lt2" tx2="dk2" accent1="accent1" accent2="accent2" accent3="accent3" accent4="accent4" accent5="accent5" accent6="accent6" hlink="hlink" folHlink="folHlink"/>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en-US" sz="4000" dirty="0"/>
              <a:t>Code – Externe Libraries</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sp>
        <p:nvSpPr>
          <p:cNvPr id="6" name="Content Placeholder 2">
            <a:extLst>
              <a:ext uri="{FF2B5EF4-FFF2-40B4-BE49-F238E27FC236}">
                <a16:creationId xmlns:a16="http://schemas.microsoft.com/office/drawing/2014/main" id="{0084663F-68C9-CF89-8F26-956EEC8088F7}"/>
              </a:ext>
            </a:extLst>
          </p:cNvPr>
          <p:cNvSpPr>
            <a:spLocks noGrp="1"/>
          </p:cNvSpPr>
          <p:nvPr>
            <p:ph idx="1"/>
          </p:nvPr>
        </p:nvSpPr>
        <p:spPr>
          <a:xfrm>
            <a:off x="1206500" y="1928813"/>
            <a:ext cx="9840911" cy="4786311"/>
          </a:xfrm>
        </p:spPr>
        <p:txBody>
          <a:bodyPr anchor="t">
            <a:normAutofit/>
          </a:bodyPr>
          <a:lstStyle/>
          <a:p>
            <a:r>
              <a:rPr lang="de-CH" dirty="0"/>
              <a:t>Sensor-Library von </a:t>
            </a:r>
            <a:r>
              <a:rPr lang="de-CH" dirty="0" err="1"/>
              <a:t>DFRobot</a:t>
            </a:r>
            <a:endParaRPr lang="de-CH" dirty="0"/>
          </a:p>
          <a:p>
            <a:pPr lvl="1"/>
            <a:r>
              <a:rPr lang="de-CH" dirty="0"/>
              <a:t>Problem: viele Fehler</a:t>
            </a:r>
          </a:p>
          <a:p>
            <a:pPr lvl="1"/>
            <a:r>
              <a:rPr lang="de-CH" dirty="0"/>
              <a:t>Folge: bricht immer wieder ab</a:t>
            </a:r>
          </a:p>
          <a:p>
            <a:pPr lvl="1"/>
            <a:r>
              <a:rPr lang="de-CH" dirty="0"/>
              <a:t>Lösung: Library </a:t>
            </a:r>
            <a:r>
              <a:rPr lang="de-CH" dirty="0" err="1"/>
              <a:t>clonen</a:t>
            </a:r>
            <a:r>
              <a:rPr lang="de-CH" dirty="0"/>
              <a:t> und umschreiben</a:t>
            </a:r>
          </a:p>
          <a:p>
            <a:r>
              <a:rPr lang="de-CH" dirty="0"/>
              <a:t>Controller </a:t>
            </a:r>
            <a:r>
              <a:rPr lang="de-CH" dirty="0" err="1"/>
              <a:t>PiCar</a:t>
            </a:r>
            <a:r>
              <a:rPr lang="de-CH" dirty="0"/>
              <a:t> von </a:t>
            </a:r>
            <a:r>
              <a:rPr lang="de-CH" dirty="0" err="1"/>
              <a:t>Sunfounder</a:t>
            </a:r>
            <a:endParaRPr lang="de-CH" dirty="0"/>
          </a:p>
          <a:p>
            <a:pPr lvl="1"/>
            <a:r>
              <a:rPr lang="de-CH" dirty="0"/>
              <a:t>Problem: nicht </a:t>
            </a:r>
            <a:r>
              <a:rPr lang="de-CH" dirty="0" err="1"/>
              <a:t>async</a:t>
            </a:r>
            <a:r>
              <a:rPr lang="de-CH" dirty="0"/>
              <a:t>, einige Funktionen nicht gut umgesetzt (z.B. langsamer werden vor einer Wall)</a:t>
            </a:r>
          </a:p>
          <a:p>
            <a:pPr lvl="1"/>
            <a:r>
              <a:rPr lang="de-CH" dirty="0"/>
              <a:t>Lösung: Library </a:t>
            </a:r>
            <a:r>
              <a:rPr lang="de-CH" dirty="0" err="1"/>
              <a:t>clonen</a:t>
            </a:r>
            <a:r>
              <a:rPr lang="de-CH" dirty="0"/>
              <a:t> und umschreiben</a:t>
            </a:r>
          </a:p>
        </p:txBody>
      </p:sp>
    </p:spTree>
    <p:extLst>
      <p:ext uri="{BB962C8B-B14F-4D97-AF65-F5344CB8AC3E}">
        <p14:creationId xmlns:p14="http://schemas.microsoft.com/office/powerpoint/2010/main" val="303375150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en-US" sz="4000" dirty="0"/>
              <a:t>Code – </a:t>
            </a:r>
            <a:r>
              <a:rPr lang="en-US" sz="4000" dirty="0" err="1"/>
              <a:t>Datenverarbeitung</a:t>
            </a:r>
            <a:endParaRPr lang="en-US" sz="4000"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sp>
        <p:nvSpPr>
          <p:cNvPr id="6" name="Content Placeholder 2">
            <a:extLst>
              <a:ext uri="{FF2B5EF4-FFF2-40B4-BE49-F238E27FC236}">
                <a16:creationId xmlns:a16="http://schemas.microsoft.com/office/drawing/2014/main" id="{E98B1020-2446-618E-6258-82784E6DC7D8}"/>
              </a:ext>
            </a:extLst>
          </p:cNvPr>
          <p:cNvSpPr>
            <a:spLocks noGrp="1"/>
          </p:cNvSpPr>
          <p:nvPr>
            <p:ph idx="1"/>
          </p:nvPr>
        </p:nvSpPr>
        <p:spPr>
          <a:xfrm>
            <a:off x="1206500" y="1928813"/>
            <a:ext cx="9840911" cy="4786311"/>
          </a:xfrm>
        </p:spPr>
        <p:txBody>
          <a:bodyPr anchor="t">
            <a:normAutofit/>
          </a:bodyPr>
          <a:lstStyle/>
          <a:p>
            <a:r>
              <a:rPr lang="de-CH" dirty="0"/>
              <a:t>Measurement-Loop:</a:t>
            </a:r>
          </a:p>
          <a:p>
            <a:pPr lvl="1"/>
            <a:r>
              <a:rPr lang="de-CH" dirty="0"/>
              <a:t>Messung in Batches mit </a:t>
            </a:r>
            <a:r>
              <a:rPr lang="de-CH" dirty="0" err="1"/>
              <a:t>trio</a:t>
            </a:r>
            <a:endParaRPr lang="de-CH" dirty="0"/>
          </a:p>
          <a:p>
            <a:pPr lvl="1"/>
            <a:r>
              <a:rPr lang="de-CH" dirty="0"/>
              <a:t>Alert-Überprüfung</a:t>
            </a:r>
          </a:p>
          <a:p>
            <a:pPr lvl="1"/>
            <a:r>
              <a:rPr lang="de-CH" dirty="0"/>
              <a:t>Aggregation der Werte über 10 Sekunden (Min, Max, </a:t>
            </a:r>
            <a:r>
              <a:rPr lang="de-CH" dirty="0" err="1"/>
              <a:t>Avg</a:t>
            </a:r>
            <a:r>
              <a:rPr lang="de-CH" dirty="0"/>
              <a:t>)</a:t>
            </a:r>
          </a:p>
          <a:p>
            <a:r>
              <a:rPr lang="de-CH" dirty="0"/>
              <a:t>MongoDB:</a:t>
            </a:r>
          </a:p>
          <a:p>
            <a:pPr lvl="1"/>
            <a:r>
              <a:rPr lang="de-CH" dirty="0"/>
              <a:t>Spezielle Repräsentation der Daten für MongoDB</a:t>
            </a:r>
          </a:p>
          <a:p>
            <a:pPr lvl="1"/>
            <a:r>
              <a:rPr lang="de-CH" dirty="0"/>
              <a:t>Öffnung der Connection, solange sie benötigt wird (mit With-Statement)</a:t>
            </a:r>
          </a:p>
          <a:p>
            <a:pPr lvl="1"/>
            <a:r>
              <a:rPr lang="de-CH" dirty="0"/>
              <a:t>Hochladen der aggregierten Daten alle 10 Sekunden</a:t>
            </a:r>
          </a:p>
        </p:txBody>
      </p:sp>
    </p:spTree>
    <p:extLst>
      <p:ext uri="{BB962C8B-B14F-4D97-AF65-F5344CB8AC3E}">
        <p14:creationId xmlns:p14="http://schemas.microsoft.com/office/powerpoint/2010/main" val="164564543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en-US" sz="4000" dirty="0"/>
              <a:t>Code – Alarm</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sp>
        <p:nvSpPr>
          <p:cNvPr id="6" name="Content Placeholder 2">
            <a:extLst>
              <a:ext uri="{FF2B5EF4-FFF2-40B4-BE49-F238E27FC236}">
                <a16:creationId xmlns:a16="http://schemas.microsoft.com/office/drawing/2014/main" id="{E98B1020-2446-618E-6258-82784E6DC7D8}"/>
              </a:ext>
            </a:extLst>
          </p:cNvPr>
          <p:cNvSpPr>
            <a:spLocks noGrp="1"/>
          </p:cNvSpPr>
          <p:nvPr>
            <p:ph idx="1"/>
          </p:nvPr>
        </p:nvSpPr>
        <p:spPr>
          <a:xfrm>
            <a:off x="1206500" y="1928813"/>
            <a:ext cx="9840911" cy="4786311"/>
          </a:xfrm>
        </p:spPr>
        <p:txBody>
          <a:bodyPr anchor="t">
            <a:normAutofit/>
          </a:bodyPr>
          <a:lstStyle/>
          <a:p>
            <a:r>
              <a:rPr lang="de-CH" dirty="0" err="1"/>
              <a:t>AlertManager</a:t>
            </a:r>
            <a:r>
              <a:rPr lang="de-CH" dirty="0"/>
              <a:t>:</a:t>
            </a:r>
          </a:p>
          <a:p>
            <a:pPr lvl="1"/>
            <a:r>
              <a:rPr lang="de-CH" dirty="0"/>
              <a:t>Setup-Verwaltung</a:t>
            </a:r>
          </a:p>
          <a:p>
            <a:pPr lvl="1"/>
            <a:r>
              <a:rPr lang="de-CH" dirty="0"/>
              <a:t>Überprüfung ob Schwellenwerte über- beziehungsweise unterschritten wurden</a:t>
            </a:r>
          </a:p>
          <a:p>
            <a:r>
              <a:rPr lang="de-CH" dirty="0"/>
              <a:t>Modi:</a:t>
            </a:r>
          </a:p>
        </p:txBody>
      </p:sp>
      <p:graphicFrame>
        <p:nvGraphicFramePr>
          <p:cNvPr id="3" name="Table 2">
            <a:extLst>
              <a:ext uri="{FF2B5EF4-FFF2-40B4-BE49-F238E27FC236}">
                <a16:creationId xmlns:a16="http://schemas.microsoft.com/office/drawing/2014/main" id="{E924B6A4-7C14-6E47-CE64-60A2CD99DBA2}"/>
              </a:ext>
            </a:extLst>
          </p:cNvPr>
          <p:cNvGraphicFramePr>
            <a:graphicFrameLocks noGrp="1"/>
          </p:cNvGraphicFramePr>
          <p:nvPr>
            <p:extLst>
              <p:ext uri="{D42A27DB-BD31-4B8C-83A1-F6EECF244321}">
                <p14:modId xmlns:p14="http://schemas.microsoft.com/office/powerpoint/2010/main" val="3992649219"/>
              </p:ext>
            </p:extLst>
          </p:nvPr>
        </p:nvGraphicFramePr>
        <p:xfrm>
          <a:off x="1463674" y="3868884"/>
          <a:ext cx="8457908" cy="1685924"/>
        </p:xfrm>
        <a:graphic>
          <a:graphicData uri="http://schemas.openxmlformats.org/drawingml/2006/table">
            <a:tbl>
              <a:tblPr firstRow="1" bandRow="1">
                <a:tableStyleId>{21E4AEA4-8DFA-4A89-87EB-49C32662AFE0}</a:tableStyleId>
              </a:tblPr>
              <a:tblGrid>
                <a:gridCol w="2114477">
                  <a:extLst>
                    <a:ext uri="{9D8B030D-6E8A-4147-A177-3AD203B41FA5}">
                      <a16:colId xmlns:a16="http://schemas.microsoft.com/office/drawing/2014/main" val="2914343458"/>
                    </a:ext>
                  </a:extLst>
                </a:gridCol>
                <a:gridCol w="2114477">
                  <a:extLst>
                    <a:ext uri="{9D8B030D-6E8A-4147-A177-3AD203B41FA5}">
                      <a16:colId xmlns:a16="http://schemas.microsoft.com/office/drawing/2014/main" val="296978700"/>
                    </a:ext>
                  </a:extLst>
                </a:gridCol>
                <a:gridCol w="2114477">
                  <a:extLst>
                    <a:ext uri="{9D8B030D-6E8A-4147-A177-3AD203B41FA5}">
                      <a16:colId xmlns:a16="http://schemas.microsoft.com/office/drawing/2014/main" val="3870897865"/>
                    </a:ext>
                  </a:extLst>
                </a:gridCol>
                <a:gridCol w="2114477">
                  <a:extLst>
                    <a:ext uri="{9D8B030D-6E8A-4147-A177-3AD203B41FA5}">
                      <a16:colId xmlns:a16="http://schemas.microsoft.com/office/drawing/2014/main" val="3994926207"/>
                    </a:ext>
                  </a:extLst>
                </a:gridCol>
              </a:tblGrid>
              <a:tr h="421481">
                <a:tc>
                  <a:txBody>
                    <a:bodyPr/>
                    <a:lstStyle/>
                    <a:p>
                      <a:endParaRPr lang="de-CH" dirty="0"/>
                    </a:p>
                  </a:txBody>
                  <a:tcPr/>
                </a:tc>
                <a:tc>
                  <a:txBody>
                    <a:bodyPr/>
                    <a:lstStyle/>
                    <a:p>
                      <a:r>
                        <a:rPr lang="de-CH" dirty="0"/>
                        <a:t>NORMAL</a:t>
                      </a:r>
                    </a:p>
                  </a:txBody>
                  <a:tcPr/>
                </a:tc>
                <a:tc>
                  <a:txBody>
                    <a:bodyPr/>
                    <a:lstStyle/>
                    <a:p>
                      <a:r>
                        <a:rPr lang="de-CH" dirty="0"/>
                        <a:t>ALERT</a:t>
                      </a:r>
                    </a:p>
                  </a:txBody>
                  <a:tcPr/>
                </a:tc>
                <a:tc>
                  <a:txBody>
                    <a:bodyPr/>
                    <a:lstStyle/>
                    <a:p>
                      <a:r>
                        <a:rPr lang="de-CH" dirty="0"/>
                        <a:t>ACKNOWLEDGE</a:t>
                      </a:r>
                    </a:p>
                  </a:txBody>
                  <a:tcPr/>
                </a:tc>
                <a:extLst>
                  <a:ext uri="{0D108BD9-81ED-4DB2-BD59-A6C34878D82A}">
                    <a16:rowId xmlns:a16="http://schemas.microsoft.com/office/drawing/2014/main" val="306591304"/>
                  </a:ext>
                </a:extLst>
              </a:tr>
              <a:tr h="421481">
                <a:tc>
                  <a:txBody>
                    <a:bodyPr/>
                    <a:lstStyle/>
                    <a:p>
                      <a:r>
                        <a:rPr lang="de-CH" dirty="0"/>
                        <a:t>Grüne LED</a:t>
                      </a:r>
                    </a:p>
                  </a:txBody>
                  <a:tcPr/>
                </a:tc>
                <a:tc>
                  <a:txBody>
                    <a:bodyPr/>
                    <a:lstStyle/>
                    <a:p>
                      <a:r>
                        <a:rPr lang="de-CH" dirty="0"/>
                        <a:t>Leuchtend</a:t>
                      </a:r>
                    </a:p>
                  </a:txBody>
                  <a:tcPr/>
                </a:tc>
                <a:tc>
                  <a:txBody>
                    <a:bodyPr/>
                    <a:lstStyle/>
                    <a:p>
                      <a:r>
                        <a:rPr lang="de-CH" dirty="0"/>
                        <a:t>Aus</a:t>
                      </a:r>
                    </a:p>
                  </a:txBody>
                  <a:tcPr/>
                </a:tc>
                <a:tc>
                  <a:txBody>
                    <a:bodyPr/>
                    <a:lstStyle/>
                    <a:p>
                      <a:r>
                        <a:rPr lang="de-CH" dirty="0"/>
                        <a:t>Aus</a:t>
                      </a:r>
                    </a:p>
                  </a:txBody>
                  <a:tcPr/>
                </a:tc>
                <a:extLst>
                  <a:ext uri="{0D108BD9-81ED-4DB2-BD59-A6C34878D82A}">
                    <a16:rowId xmlns:a16="http://schemas.microsoft.com/office/drawing/2014/main" val="1518205213"/>
                  </a:ext>
                </a:extLst>
              </a:tr>
              <a:tr h="421481">
                <a:tc>
                  <a:txBody>
                    <a:bodyPr/>
                    <a:lstStyle/>
                    <a:p>
                      <a:r>
                        <a:rPr lang="de-CH" dirty="0"/>
                        <a:t>Rote LED(s)</a:t>
                      </a:r>
                    </a:p>
                  </a:txBody>
                  <a:tcPr/>
                </a:tc>
                <a:tc>
                  <a:txBody>
                    <a:bodyPr/>
                    <a:lstStyle/>
                    <a:p>
                      <a:r>
                        <a:rPr lang="de-CH" dirty="0"/>
                        <a:t>Aus</a:t>
                      </a:r>
                    </a:p>
                  </a:txBody>
                  <a:tcPr/>
                </a:tc>
                <a:tc>
                  <a:txBody>
                    <a:bodyPr/>
                    <a:lstStyle/>
                    <a:p>
                      <a:r>
                        <a:rPr lang="de-CH" dirty="0"/>
                        <a:t>Blinkend</a:t>
                      </a:r>
                    </a:p>
                  </a:txBody>
                  <a:tcPr/>
                </a:tc>
                <a:tc>
                  <a:txBody>
                    <a:bodyPr/>
                    <a:lstStyle/>
                    <a:p>
                      <a:r>
                        <a:rPr lang="de-CH" dirty="0"/>
                        <a:t>Leuchtend</a:t>
                      </a:r>
                    </a:p>
                  </a:txBody>
                  <a:tcPr/>
                </a:tc>
                <a:extLst>
                  <a:ext uri="{0D108BD9-81ED-4DB2-BD59-A6C34878D82A}">
                    <a16:rowId xmlns:a16="http://schemas.microsoft.com/office/drawing/2014/main" val="2835030168"/>
                  </a:ext>
                </a:extLst>
              </a:tr>
              <a:tr h="421481">
                <a:tc>
                  <a:txBody>
                    <a:bodyPr/>
                    <a:lstStyle/>
                    <a:p>
                      <a:r>
                        <a:rPr lang="de-CH" dirty="0"/>
                        <a:t>Buzzer</a:t>
                      </a:r>
                    </a:p>
                  </a:txBody>
                  <a:tcPr/>
                </a:tc>
                <a:tc>
                  <a:txBody>
                    <a:bodyPr/>
                    <a:lstStyle/>
                    <a:p>
                      <a:r>
                        <a:rPr lang="de-CH" dirty="0"/>
                        <a:t>Aus</a:t>
                      </a:r>
                    </a:p>
                  </a:txBody>
                  <a:tcPr/>
                </a:tc>
                <a:tc>
                  <a:txBody>
                    <a:bodyPr/>
                    <a:lstStyle/>
                    <a:p>
                      <a:r>
                        <a:rPr lang="de-CH" dirty="0"/>
                        <a:t>An</a:t>
                      </a:r>
                    </a:p>
                  </a:txBody>
                  <a:tcPr/>
                </a:tc>
                <a:tc>
                  <a:txBody>
                    <a:bodyPr/>
                    <a:lstStyle/>
                    <a:p>
                      <a:r>
                        <a:rPr lang="de-CH" dirty="0"/>
                        <a:t>Aus</a:t>
                      </a:r>
                    </a:p>
                  </a:txBody>
                  <a:tcPr/>
                </a:tc>
                <a:extLst>
                  <a:ext uri="{0D108BD9-81ED-4DB2-BD59-A6C34878D82A}">
                    <a16:rowId xmlns:a16="http://schemas.microsoft.com/office/drawing/2014/main" val="4019368187"/>
                  </a:ext>
                </a:extLst>
              </a:tr>
            </a:tbl>
          </a:graphicData>
        </a:graphic>
      </p:graphicFrame>
    </p:spTree>
    <p:extLst>
      <p:ext uri="{BB962C8B-B14F-4D97-AF65-F5344CB8AC3E}">
        <p14:creationId xmlns:p14="http://schemas.microsoft.com/office/powerpoint/2010/main" val="328813144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Gre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Circuit</Template>
  <TotalTime>163</TotalTime>
  <Words>2649</Words>
  <Application>Microsoft Macintosh PowerPoint</Application>
  <PresentationFormat>Widescreen</PresentationFormat>
  <Paragraphs>202</Paragraphs>
  <Slides>19</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Aptos</vt:lpstr>
      <vt:lpstr>Arial</vt:lpstr>
      <vt:lpstr>Tw Cen MT</vt:lpstr>
      <vt:lpstr>Circuit</vt:lpstr>
      <vt:lpstr>Gruppe 8 Livio Bürgisser – Noémie Käser – Daniela Komenda</vt:lpstr>
      <vt:lpstr>Übersicht</vt:lpstr>
      <vt:lpstr>Problemstellung</vt:lpstr>
      <vt:lpstr>Lösung</vt:lpstr>
      <vt:lpstr>Benutzte Sensoren / Technologie</vt:lpstr>
      <vt:lpstr>High-Level Übersicht</vt:lpstr>
      <vt:lpstr>Code – Externe Libraries</vt:lpstr>
      <vt:lpstr>Code – Datenverarbeitung</vt:lpstr>
      <vt:lpstr>Code – Alarm</vt:lpstr>
      <vt:lpstr>Dashboard mit Node Red</vt:lpstr>
      <vt:lpstr>Elektronik – Breadboard-Prototyping</vt:lpstr>
      <vt:lpstr>Elektronik – Platinen-Design</vt:lpstr>
      <vt:lpstr>Elektronik – Platinen-Design mit KiCAD</vt:lpstr>
      <vt:lpstr>Elektronik – Platinen-Design</vt:lpstr>
      <vt:lpstr>PowerPoint Presentation</vt:lpstr>
      <vt:lpstr>Elektronik – Produktion durch PCB-Way</vt:lpstr>
      <vt:lpstr>Elektronik – Löten</vt:lpstr>
      <vt:lpstr>Weiterführende Ideen</vt:lpstr>
      <vt:lpstr>Live-Demo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Gruppe 8</dc:title>
  <dc:creator>Komenda Daniela (komendan)</dc:creator>
  <cp:lastModifiedBy>Komenda Daniela (komendan)</cp:lastModifiedBy>
  <cp:revision>77</cp:revision>
  <dcterms:created xsi:type="dcterms:W3CDTF">2024-02-24T09:02:33Z</dcterms:created>
  <dcterms:modified xsi:type="dcterms:W3CDTF">2024-05-26T10:39:44Z</dcterms:modified>
</cp:coreProperties>
</file>