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2"/>
  </p:notesMasterIdLst>
  <p:sldIdLst>
    <p:sldId id="256" r:id="rId2"/>
    <p:sldId id="260" r:id="rId3"/>
    <p:sldId id="258" r:id="rId4"/>
    <p:sldId id="268" r:id="rId5"/>
    <p:sldId id="264" r:id="rId6"/>
    <p:sldId id="267" r:id="rId7"/>
    <p:sldId id="265" r:id="rId8"/>
    <p:sldId id="275" r:id="rId9"/>
    <p:sldId id="276" r:id="rId10"/>
    <p:sldId id="279" r:id="rId11"/>
    <p:sldId id="269" r:id="rId12"/>
    <p:sldId id="273" r:id="rId13"/>
    <p:sldId id="262" r:id="rId14"/>
    <p:sldId id="274" r:id="rId15"/>
    <p:sldId id="272" r:id="rId16"/>
    <p:sldId id="270" r:id="rId17"/>
    <p:sldId id="271" r:id="rId18"/>
    <p:sldId id="266" r:id="rId19"/>
    <p:sldId id="277"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4" dt="2024-05-26T12:51:30.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p:restoredTop sz="79420" autoAdjust="0"/>
  </p:normalViewPr>
  <p:slideViewPr>
    <p:cSldViewPr snapToGrid="0">
      <p:cViewPr varScale="1">
        <p:scale>
          <a:sx n="89" d="100"/>
          <a:sy n="89"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modSld sldOrd">
      <pc:chgData name="Noémie Käser" userId="3f716bc1007e048e" providerId="LiveId" clId="{9B53B840-E72D-4EC2-BA4A-66BCE4345DE0}" dt="2024-05-26T12:52:07.256" v="20"/>
      <pc:docMkLst>
        <pc:docMk/>
      </pc:docMkLst>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28.05.24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 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a:p>
            <a:r>
              <a:rPr lang="de-CH" dirty="0"/>
              <a:t>Ausserdem gab es noch eine weitere persönliche Herausforderung. Wir wollten, dass der sichtbare Teil des Front-</a:t>
            </a:r>
            <a:r>
              <a:rPr lang="de-CH" dirty="0" err="1"/>
              <a:t>Layers</a:t>
            </a:r>
            <a:r>
              <a:rPr lang="de-CH" dirty="0"/>
              <a:t> schön aussieht, so dass wir einen grossen Teil der Verbindungen auf dem Back-Layer gemacht haben.</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 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r>
              <a:rPr lang="de-CH" dirty="0"/>
              <a:t>Parallel dazu haben wir die Komponenten, die auf das Board gehören, bei </a:t>
            </a:r>
            <a:r>
              <a:rPr lang="de-CH" dirty="0" err="1"/>
              <a:t>DigiKey</a:t>
            </a:r>
            <a:r>
              <a:rPr lang="de-CH" dirty="0"/>
              <a:t> bestellt.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Beim ersten Lötversuch stellten wir fest, dass die Komponenten durchaus auch schräg gelötet werden können, wie man auf dem Bild sieht.</a:t>
            </a:r>
          </a:p>
          <a:p>
            <a:r>
              <a:rPr lang="de-CH" dirty="0"/>
              <a:t>Als Lösung dafür haben wir Tape genutzt, um die Komponenten zu befestigen.</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 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 Ausserdem wäre es cool gewesen, wenn er eine speziellere Gas-Konzentration misst, versucht hätte, herauszufinden, woher das Gas kommt und sich dann immer näher zum Gas-Leck bewegt hätte.</a:t>
            </a:r>
          </a:p>
          <a:p>
            <a:r>
              <a:rPr lang="de-CH" dirty="0"/>
              <a:t>Des Weiteren hätte man auch den Lautsprecher des </a:t>
            </a:r>
            <a:r>
              <a:rPr lang="de-CH" dirty="0" err="1"/>
              <a:t>PiCar</a:t>
            </a:r>
            <a:r>
              <a:rPr lang="de-CH" dirty="0"/>
              <a:t> als akustischer Alarm verwenden können.</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 Wir erläutern zunächst die Problemstellung und stellen Euch unsere Lösungsidee vor. Anschliessend werden wir genauer auf unser Projekt eingehen. Dazu zählt beispielsweise das Vorstellen der benutzten Sensoren und Technologien. Ausserdem werden wir wichtige Code-Überlegungen, sowie unser Dashboard vorstellen. Anschliessend folgt unser Vorgehen in Bezug auf die Elektronik und 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 Immer wieder wird in Zeitungen von Unfällen berichtet, in denen Menschen beispielsweise durch zu tiefe Sauerstoff- oder zu hohe Kohlenmonoxid-Werte zu Tode gekommen sind. 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r>
              <a:rPr lang="de-CH" dirty="0"/>
              <a:t>Unser kleines Fahrzeug kann genutzt werden, um die Umgebung zu erkunden und dabei kontinuierlich die Gas-Konzentration in der näheren Umgebung zu messen. Die Gas-Konzentration wird dann in einer Datenbank gespeichert, so dass man diese auch analysieren könnte, um beispielsweise zu sehen, bei welchen Arbeiten welche Gefahren entstehen könnten.</a:t>
            </a:r>
          </a:p>
          <a:p>
            <a:r>
              <a:rPr lang="de-CH" dirty="0"/>
              <a:t>Die Gas-Konzentration wird aber auch in einem Dashboard angezeigt, so dass sie nahezu real-time überwacht werden kann und bei einer Gefahr, wird eine </a:t>
            </a:r>
            <a:r>
              <a:rPr lang="de-CH" dirty="0" err="1"/>
              <a:t>Whatsapp</a:t>
            </a:r>
            <a:r>
              <a:rPr lang="de-CH" dirty="0"/>
              <a:t>-Nachricht an die Mitarbeitenden geschickt.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r>
              <a:rPr lang="de-CH" dirty="0"/>
              <a:t>Zum einen läuft die Software-Lösung auf einem Raspberry Pi. Dieses haben wir an den </a:t>
            </a:r>
            <a:r>
              <a:rPr lang="de-CH" dirty="0" err="1"/>
              <a:t>PiCar</a:t>
            </a:r>
            <a:r>
              <a:rPr lang="de-CH" dirty="0"/>
              <a:t> von </a:t>
            </a:r>
            <a:r>
              <a:rPr lang="de-CH" dirty="0" err="1"/>
              <a:t>Sunfounder</a:t>
            </a:r>
            <a:r>
              <a:rPr lang="de-CH" dirty="0"/>
              <a:t> angeschlossen, mit dem wir die Umgebung erkunden können. 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r>
              <a:rPr lang="de-CH" dirty="0"/>
              <a:t>Für das Dashboard verwenden wir </a:t>
            </a:r>
            <a:r>
              <a:rPr lang="de-CH" dirty="0" err="1"/>
              <a:t>NodeRed</a:t>
            </a:r>
            <a:r>
              <a:rPr lang="de-CH" dirty="0"/>
              <a:t>, da wir diese Technologie im Rahmen des Moduls kennengelernt haben und es uns überzeugt hat.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r>
              <a:rPr lang="de-CH" dirty="0"/>
              <a:t>Der Controller vom </a:t>
            </a:r>
            <a:r>
              <a:rPr lang="de-CH" dirty="0" err="1"/>
              <a:t>PiCar</a:t>
            </a:r>
            <a:r>
              <a:rPr lang="de-CH" dirty="0"/>
              <a:t> besteht aus zwei Libraries. Die eine konnten wir glücklicherweise genau so übernehmen, wie sie auf gitHub verfügbar war. Bei der 2. Library, die sich mit den eigentlichen Steuerungs-Befehlen beschäftigt, mussten wir wieder einige Anpassungen machen. Da im Gegensatz zum restlichen Code nicht mit </a:t>
            </a:r>
            <a:r>
              <a:rPr lang="de-CH" dirty="0" err="1"/>
              <a:t>Async</a:t>
            </a:r>
            <a:r>
              <a:rPr lang="de-CH" dirty="0"/>
              <a:t> gearbeitet wurde, gab es Probleme mit dem Code. Ausserdem waren wir nicht sehr glücklich mit der Umsetzung einiger Funktionen. Beispielweise wollten wir zur Sicherheit, dass der </a:t>
            </a:r>
            <a:r>
              <a:rPr lang="de-CH" dirty="0" err="1"/>
              <a:t>PiCar</a:t>
            </a:r>
            <a:r>
              <a:rPr lang="de-CH" dirty="0"/>
              <a:t> langsamer wird, wenn er sich einer Wand nähert. Daher haben wir auch hier wieder die Library geklont und umgeschrieben.</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 Für diese Batches nutzen wir die trio-Library. Solche Batches sind nötig, damit die unterschiedlichen States, die unsere Software annehmen kann, immer wieder aktualisiert werden.</a:t>
            </a:r>
          </a:p>
          <a:p>
            <a:r>
              <a:rPr lang="de-CH" dirty="0"/>
              <a:t>Die gelesenen Daten werden in einer Liste gespeichert und alle 10 Sekunden aggregiert. Dabei wird der </a:t>
            </a:r>
            <a:r>
              <a:rPr lang="de-CH" dirty="0" err="1"/>
              <a:t>Timestamp</a:t>
            </a:r>
            <a:r>
              <a:rPr lang="de-CH" dirty="0"/>
              <a:t> übergeben, sowie der Minimal- und Maximalwert und der Durchschnitt berechnet.</a:t>
            </a:r>
          </a:p>
          <a:p>
            <a:endParaRPr lang="de-CH" dirty="0"/>
          </a:p>
          <a:p>
            <a:r>
              <a:rPr lang="de-CH" dirty="0"/>
              <a:t>Für die Verwaltung der Daten haben wir die MongoDB gewählt, da wir gute Erfahrungen damit gemacht haben. Ausserdem hatten wir noch die Idee allenfalls Bild-Daten zu laden und das ist in der MongoDB einfacher als in einer SQL-Datenbank.</a:t>
            </a:r>
          </a:p>
          <a:p>
            <a:r>
              <a:rPr lang="de-CH" dirty="0"/>
              <a:t>Um die Daten in die MongoDB zu laden, mussten wir eine Funktion schreiben, um die Daten zu repräsentieren. Insbesondere, weil die </a:t>
            </a:r>
            <a:r>
              <a:rPr lang="de-CH" dirty="0" err="1"/>
              <a:t>upload</a:t>
            </a:r>
            <a:r>
              <a:rPr lang="de-CH" dirty="0"/>
              <a:t> mit einem Numpy-Objekt nicht funktioniert hat, haben wir Cases und die dazugehörige Objekt-Repräsentation definiert.</a:t>
            </a:r>
          </a:p>
          <a:p>
            <a:r>
              <a:rPr lang="de-CH" dirty="0"/>
              <a:t>Mithilfe des </a:t>
            </a:r>
            <a:r>
              <a:rPr lang="de-CH" dirty="0" err="1"/>
              <a:t>Context</a:t>
            </a:r>
            <a:r>
              <a:rPr lang="de-CH" dirty="0"/>
              <a:t>-Managers erlauben wir eine Datenbank-Verbindung mithilfe eines With-Statements, die nur so lange besteht, bis sie nicht mehr gebraucht wird. Das bedeutet, wenn das Programm abbricht, wird die Verbindung automatisch geschlossen, ohne dass man sich aktiv um das Schliessen der Verbindung kümmern muss.</a:t>
            </a:r>
          </a:p>
          <a:p>
            <a:r>
              <a:rPr lang="de-CH" dirty="0"/>
              <a:t>Die vorgängig erwähnten aggregierten Daten werden alle 10 Sekunden in die MongoDB geladen.</a:t>
            </a:r>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werden. Ausserdem werden im </a:t>
            </a:r>
            <a:r>
              <a:rPr lang="de-CH" dirty="0" err="1"/>
              <a:t>AlertManager</a:t>
            </a:r>
            <a:r>
              <a:rPr lang="de-CH" dirty="0"/>
              <a:t> die Schwellenwerte definiert und überprüft, ob sie über- beziehungsweise unterschritten werden.</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a:p>
            <a:r>
              <a:rPr lang="de-CH" dirty="0"/>
              <a:t>Leider funktioniert der Switch aktuell nicht. Der Fehler liegt wahrscheinlich am Switch selber. Wir vermuten, dass er kaputt gegangen ist, da es mit der aktuellen Software und der aktuellen Elektronik auch mal funktioniert hat.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 In der ersten Iteration haben wir nur einen Sensor angeschlossen und auch dementsprechend nur 1 rotes und 1 grünes LED.</a:t>
            </a:r>
          </a:p>
          <a:p>
            <a:r>
              <a:rPr lang="de-CH" dirty="0"/>
              <a:t>In der 2. Iteration haben wir dann alle drei Sensoren genutzt und überprüft, ob die LEDs einzeln leuchten aber ob es auch möglich ist, dass mehrere gleichzeitig Alarm anzeigen.</a:t>
            </a:r>
          </a:p>
          <a:p>
            <a:r>
              <a:rPr lang="de-CH" dirty="0"/>
              <a:t>In der 3. und letzten Iteration haben wir dann alle Sensoren und auch den Buzzer und den Switch angeschlossen.</a:t>
            </a:r>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5/28/24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4">
            <a:extLst>
              <a:ext uri="{FF2B5EF4-FFF2-40B4-BE49-F238E27FC236}">
                <a16:creationId xmlns:a16="http://schemas.microsoft.com/office/drawing/2014/main" id="{03D044FE-65B4-AD27-996E-45D2050772F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11300" y="1838598"/>
            <a:ext cx="9317037" cy="378909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a:p>
            <a:r>
              <a:rPr lang="de-CH" dirty="0"/>
              <a:t>Persönliche Herausforderung</a:t>
            </a:r>
          </a:p>
          <a:p>
            <a:pPr lvl="1"/>
            <a:r>
              <a:rPr lang="de-CH" dirty="0"/>
              <a:t>Nicht abgedeckter Front-Layer soll schön aussehen</a:t>
            </a:r>
          </a:p>
          <a:p>
            <a:pPr lvl="1"/>
            <a:endParaRPr lang="de-CH" dirty="0"/>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a:t>
            </a:r>
          </a:p>
          <a:p>
            <a:r>
              <a:rPr lang="de-CH" dirty="0"/>
              <a:t>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a:t>Problem: nicht </a:t>
            </a:r>
            <a:r>
              <a:rPr lang="de-CH" dirty="0" err="1"/>
              <a:t>async</a:t>
            </a:r>
            <a:r>
              <a:rPr lang="de-CH" dirty="0"/>
              <a:t>, einige Funktionen nicht gut umgesetzt (z.B. langsamer werden vor einer Wall)</a:t>
            </a:r>
          </a:p>
          <a:p>
            <a:pPr lvl="1"/>
            <a:r>
              <a:rPr lang="de-CH" dirty="0"/>
              <a:t>Lösung: Library </a:t>
            </a:r>
            <a:r>
              <a:rPr lang="de-CH" dirty="0" err="1"/>
              <a:t>clonen</a:t>
            </a:r>
            <a:r>
              <a:rPr lang="de-CH" dirty="0"/>
              <a:t> und umschreiben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in Batches mit </a:t>
            </a:r>
            <a:r>
              <a:rPr lang="de-CH" dirty="0" err="1"/>
              <a:t>trio</a:t>
            </a:r>
            <a:endParaRPr lang="de-CH" dirty="0"/>
          </a:p>
          <a:p>
            <a:pPr lvl="1"/>
            <a:r>
              <a:rPr lang="de-CH" dirty="0"/>
              <a:t>Alert-Überprüfung</a:t>
            </a:r>
          </a:p>
          <a:p>
            <a:pPr lvl="1"/>
            <a:r>
              <a:rPr lang="de-CH" dirty="0"/>
              <a:t>Aggregation der Werte über 10 Sekunden (Min, Max, </a:t>
            </a:r>
            <a:r>
              <a:rPr lang="de-CH" dirty="0" err="1"/>
              <a:t>Avg</a:t>
            </a:r>
            <a:r>
              <a:rPr lang="de-CH" dirty="0"/>
              <a:t>)</a:t>
            </a:r>
          </a:p>
          <a:p>
            <a:r>
              <a:rPr lang="de-CH" dirty="0"/>
              <a:t>MongoDB:</a:t>
            </a:r>
          </a:p>
          <a:p>
            <a:pPr lvl="1"/>
            <a:r>
              <a:rPr lang="de-CH" dirty="0"/>
              <a:t>Spezielle Repräsentation der Daten für MongoDB</a:t>
            </a:r>
          </a:p>
          <a:p>
            <a:pPr lvl="1"/>
            <a:r>
              <a:rPr lang="de-CH" dirty="0"/>
              <a:t>Öffnung der Connection, solange sie benötigt wird (mit With-Statement)</a:t>
            </a:r>
          </a:p>
          <a:p>
            <a:pPr lvl="1"/>
            <a:r>
              <a:rPr lang="de-CH" dirty="0"/>
              <a:t>Hochladen der aggregierten Daten alle 10 Sekunden</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TotalTime>
  <Words>2662</Words>
  <Application>Microsoft Macintosh PowerPoint</Application>
  <PresentationFormat>Widescreen</PresentationFormat>
  <Paragraphs>205</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79</cp:revision>
  <dcterms:created xsi:type="dcterms:W3CDTF">2024-02-24T09:02:33Z</dcterms:created>
  <dcterms:modified xsi:type="dcterms:W3CDTF">2024-05-28T09:42:20Z</dcterms:modified>
</cp:coreProperties>
</file>