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3303F62C.xml" ContentType="application/vnd.ms-powerpoint.comments+xml"/>
  <Override PartName="/ppt/notesSlides/notesSlide2.xml" ContentType="application/vnd.openxmlformats-officedocument.presentationml.notesSlide+xml"/>
  <Override PartName="/ppt/comments/modernComment_104_FC92A92C.xml" ContentType="application/vnd.ms-powerpoint.comments+xml"/>
  <Override PartName="/ppt/notesSlides/notesSlide3.xml" ContentType="application/vnd.openxmlformats-officedocument.presentationml.notesSlide+xml"/>
  <Override PartName="/ppt/comments/modernComment_102_56F00DC.xml" ContentType="application/vnd.ms-powerpoint.comments+xml"/>
  <Override PartName="/ppt/notesSlides/notesSlide4.xml" ContentType="application/vnd.openxmlformats-officedocument.presentationml.notesSlide+xml"/>
  <Override PartName="/ppt/comments/modernComment_10C_C203B917.xml" ContentType="application/vnd.ms-powerpoint.comments+xml"/>
  <Override PartName="/ppt/notesSlides/notesSlide5.xml" ContentType="application/vnd.openxmlformats-officedocument.presentationml.notesSlide+xml"/>
  <Override PartName="/ppt/comments/modernComment_108_D7539B4.xml" ContentType="application/vnd.ms-powerpoint.comments+xml"/>
  <Override PartName="/ppt/notesSlides/notesSlide6.xml" ContentType="application/vnd.openxmlformats-officedocument.presentationml.notesSlide+xml"/>
  <Override PartName="/ppt/comments/modernComment_10B_5483A227.xml" ContentType="application/vnd.ms-powerpoint.comments+xml"/>
  <Override PartName="/ppt/notesSlides/notesSlide7.xml" ContentType="application/vnd.openxmlformats-officedocument.presentationml.notesSlide+xml"/>
  <Override PartName="/ppt/comments/modernComment_109_B4D35FCC.xml" ContentType="application/vnd.ms-powerpoint.comments+xml"/>
  <Override PartName="/ppt/notesSlides/notesSlide8.xml" ContentType="application/vnd.openxmlformats-officedocument.presentationml.notesSlide+xml"/>
  <Override PartName="/ppt/comments/modernComment_113_62168E7F.xml" ContentType="application/vnd.ms-powerpoint.comments+xml"/>
  <Override PartName="/ppt/notesSlides/notesSlide9.xml" ContentType="application/vnd.openxmlformats-officedocument.presentationml.notesSlide+xml"/>
  <Override PartName="/ppt/comments/modernComment_114_C3FCE778.xml" ContentType="application/vnd.ms-powerpoint.comments+xml"/>
  <Override PartName="/ppt/notesSlides/notesSlide10.xml" ContentType="application/vnd.openxmlformats-officedocument.presentationml.notesSlide+xml"/>
  <Override PartName="/ppt/comments/modernComment_10D_7E69C7A9.xml" ContentType="application/vnd.ms-powerpoint.comments+xml"/>
  <Override PartName="/ppt/notesSlides/notesSlide11.xml" ContentType="application/vnd.openxmlformats-officedocument.presentationml.notesSlide+xml"/>
  <Override PartName="/ppt/comments/modernComment_111_79084CBC.xml" ContentType="application/vnd.ms-powerpoint.comments+xml"/>
  <Override PartName="/ppt/notesSlides/notesSlide12.xml" ContentType="application/vnd.openxmlformats-officedocument.presentationml.notesSlide+xml"/>
  <Override PartName="/ppt/comments/modernComment_106_1299FB20.xml" ContentType="application/vnd.ms-powerpoint.comments+xml"/>
  <Override PartName="/ppt/notesSlides/notesSlide13.xml" ContentType="application/vnd.openxmlformats-officedocument.presentationml.notesSlide+xml"/>
  <Override PartName="/ppt/comments/modernComment_112_5C4DCA62.xml" ContentType="application/vnd.ms-powerpoint.comments+xml"/>
  <Override PartName="/ppt/notesSlides/notesSlide14.xml" ContentType="application/vnd.openxmlformats-officedocument.presentationml.notesSlide+xml"/>
  <Override PartName="/ppt/comments/modernComment_110_ADC236CA.xml" ContentType="application/vnd.ms-powerpoint.comments+xml"/>
  <Override PartName="/ppt/notesSlides/notesSlide15.xml" ContentType="application/vnd.openxmlformats-officedocument.presentationml.notesSlide+xml"/>
  <Override PartName="/ppt/comments/modernComment_10E_6357FB3B.xml" ContentType="application/vnd.ms-powerpoint.comments+xml"/>
  <Override PartName="/ppt/notesSlides/notesSlide16.xml" ContentType="application/vnd.openxmlformats-officedocument.presentationml.notesSlide+xml"/>
  <Override PartName="/ppt/comments/modernComment_10F_64EE9B87.xml" ContentType="application/vnd.ms-powerpoint.comments+xml"/>
  <Override PartName="/ppt/notesSlides/notesSlide17.xml" ContentType="application/vnd.openxmlformats-officedocument.presentationml.notesSlide+xml"/>
  <Override PartName="/ppt/comments/modernComment_117_10B79B75.xml" ContentType="application/vnd.ms-powerpoint.comments+xml"/>
  <Override PartName="/ppt/comments/modernComment_119_FC22C88C.xml" ContentType="application/vnd.ms-powerpoint.comments+xml"/>
  <Override PartName="/ppt/comments/modernComment_11A_8279F112.xml" ContentType="application/vnd.ms-powerpoint.comments+xml"/>
  <Override PartName="/ppt/notesSlides/notesSlide18.xml" ContentType="application/vnd.openxmlformats-officedocument.presentationml.notesSlide+xml"/>
  <Override PartName="/ppt/comments/modernComment_10A_15EF92F1.xml" ContentType="application/vnd.ms-powerpoint.comments+xml"/>
  <Override PartName="/ppt/notesSlides/notesSlide19.xml" ContentType="application/vnd.openxmlformats-officedocument.presentationml.notesSlide+xml"/>
  <Override PartName="/ppt/comments/modernComment_115_AF53CC50.xml" ContentType="application/vnd.ms-powerpoint.comments+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8" r:id="rId1"/>
  </p:sldMasterIdLst>
  <p:notesMasterIdLst>
    <p:notesMasterId r:id="rId24"/>
  </p:notesMasterIdLst>
  <p:sldIdLst>
    <p:sldId id="256" r:id="rId2"/>
    <p:sldId id="260" r:id="rId3"/>
    <p:sldId id="258" r:id="rId4"/>
    <p:sldId id="268" r:id="rId5"/>
    <p:sldId id="264" r:id="rId6"/>
    <p:sldId id="267" r:id="rId7"/>
    <p:sldId id="265" r:id="rId8"/>
    <p:sldId id="275" r:id="rId9"/>
    <p:sldId id="276" r:id="rId10"/>
    <p:sldId id="269" r:id="rId11"/>
    <p:sldId id="273" r:id="rId12"/>
    <p:sldId id="262" r:id="rId13"/>
    <p:sldId id="274" r:id="rId14"/>
    <p:sldId id="272" r:id="rId15"/>
    <p:sldId id="270" r:id="rId16"/>
    <p:sldId id="271" r:id="rId17"/>
    <p:sldId id="279" r:id="rId18"/>
    <p:sldId id="281" r:id="rId19"/>
    <p:sldId id="282" r:id="rId20"/>
    <p:sldId id="266" r:id="rId21"/>
    <p:sldId id="277"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EAF555C-335F-F841-8C11-623954E1E68E}" name="Noémie Käser" initials="NK" userId="3f716bc1007e048e" providerId="Windows Live"/>
  <p188:author id="{23CA9D6E-8E79-3967-438F-EB02D688AF43}" name="Komenda Daniela (komendan)" initials="" userId="S::komendan@students.zhaw.ch::4b19858f-8e60-40c7-9322-176172138bf8"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53B840-E72D-4EC2-BA4A-66BCE4345DE0}" v="18" dt="2024-05-29T18:47:45.4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68"/>
    <p:restoredTop sz="54296" autoAdjust="0"/>
  </p:normalViewPr>
  <p:slideViewPr>
    <p:cSldViewPr snapToGrid="0">
      <p:cViewPr varScale="1">
        <p:scale>
          <a:sx n="60" d="100"/>
          <a:sy n="60" d="100"/>
        </p:scale>
        <p:origin x="20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émie Käser" userId="3f716bc1007e048e" providerId="LiveId" clId="{9B53B840-E72D-4EC2-BA4A-66BCE4345DE0}"/>
    <pc:docChg chg="undo custSel addSld delSld modSld sldOrd">
      <pc:chgData name="Noémie Käser" userId="3f716bc1007e048e" providerId="LiveId" clId="{9B53B840-E72D-4EC2-BA4A-66BCE4345DE0}" dt="2024-05-29T18:47:45.439" v="51"/>
      <pc:docMkLst>
        <pc:docMk/>
      </pc:docMkLst>
      <pc:sldChg chg="modSp mod modAnim">
        <pc:chgData name="Noémie Käser" userId="3f716bc1007e048e" providerId="LiveId" clId="{9B53B840-E72D-4EC2-BA4A-66BCE4345DE0}" dt="2024-05-29T18:47:45.439" v="51"/>
        <pc:sldMkLst>
          <pc:docMk/>
          <pc:sldMk cId="91160796" sldId="258"/>
        </pc:sldMkLst>
        <pc:spChg chg="mod">
          <ac:chgData name="Noémie Käser" userId="3f716bc1007e048e" providerId="LiveId" clId="{9B53B840-E72D-4EC2-BA4A-66BCE4345DE0}" dt="2024-05-29T18:46:46.254" v="50" actId="1076"/>
          <ac:spMkLst>
            <pc:docMk/>
            <pc:sldMk cId="91160796" sldId="258"/>
            <ac:spMk id="3" creationId="{B945278E-B6E7-A2F1-1154-5D93FA333D7D}"/>
          </ac:spMkLst>
        </pc:spChg>
      </pc:sldChg>
      <pc:sldChg chg="modAnim">
        <pc:chgData name="Noémie Käser" userId="3f716bc1007e048e" providerId="LiveId" clId="{9B53B840-E72D-4EC2-BA4A-66BCE4345DE0}" dt="2024-05-29T18:46:06.564" v="48"/>
        <pc:sldMkLst>
          <pc:docMk/>
          <pc:sldMk cId="4237469996" sldId="260"/>
        </pc:sldMkLst>
      </pc:sldChg>
      <pc:sldChg chg="modSp mod">
        <pc:chgData name="Noémie Käser" userId="3f716bc1007e048e" providerId="LiveId" clId="{9B53B840-E72D-4EC2-BA4A-66BCE4345DE0}" dt="2024-05-26T12:45:05.018" v="5" actId="1076"/>
        <pc:sldMkLst>
          <pc:docMk/>
          <pc:sldMk cId="1693358983" sldId="271"/>
        </pc:sldMkLst>
        <pc:picChg chg="mod">
          <ac:chgData name="Noémie Käser" userId="3f716bc1007e048e" providerId="LiveId" clId="{9B53B840-E72D-4EC2-BA4A-66BCE4345DE0}" dt="2024-05-26T12:45:04.808" v="4" actId="1076"/>
          <ac:picMkLst>
            <pc:docMk/>
            <pc:sldMk cId="1693358983" sldId="271"/>
            <ac:picMk id="3" creationId="{6D59719A-4AD5-8E01-2C8D-37788466212C}"/>
          </ac:picMkLst>
        </pc:picChg>
        <pc:picChg chg="mod">
          <ac:chgData name="Noémie Käser" userId="3f716bc1007e048e" providerId="LiveId" clId="{9B53B840-E72D-4EC2-BA4A-66BCE4345DE0}" dt="2024-05-26T12:45:05.018" v="5" actId="1076"/>
          <ac:picMkLst>
            <pc:docMk/>
            <pc:sldMk cId="1693358983" sldId="271"/>
            <ac:picMk id="6" creationId="{43003CF1-E414-FE01-DC85-9D21E025561B}"/>
          </ac:picMkLst>
        </pc:picChg>
      </pc:sldChg>
      <pc:sldChg chg="ord">
        <pc:chgData name="Noémie Käser" userId="3f716bc1007e048e" providerId="LiveId" clId="{9B53B840-E72D-4EC2-BA4A-66BCE4345DE0}" dt="2024-05-26T12:44:36.560" v="1"/>
        <pc:sldMkLst>
          <pc:docMk/>
          <pc:sldMk cId="2030587068" sldId="273"/>
        </pc:sldMkLst>
      </pc:sldChg>
      <pc:sldChg chg="addSp delSp modSp">
        <pc:chgData name="Noémie Käser" userId="3f716bc1007e048e" providerId="LiveId" clId="{9B53B840-E72D-4EC2-BA4A-66BCE4345DE0}" dt="2024-05-26T12:51:30.108" v="19" actId="1076"/>
        <pc:sldMkLst>
          <pc:docMk/>
          <pc:sldMk cId="2941504592" sldId="277"/>
        </pc:sldMkLst>
        <pc:picChg chg="add del mod">
          <ac:chgData name="Noémie Käser" userId="3f716bc1007e048e" providerId="LiveId" clId="{9B53B840-E72D-4EC2-BA4A-66BCE4345DE0}" dt="2024-05-26T12:45:59.678" v="8" actId="478"/>
          <ac:picMkLst>
            <pc:docMk/>
            <pc:sldMk cId="2941504592" sldId="277"/>
            <ac:picMk id="1026" creationId="{0B739169-632C-CBA6-54A3-92464A654C82}"/>
          </ac:picMkLst>
        </pc:picChg>
        <pc:picChg chg="add del mod">
          <ac:chgData name="Noémie Käser" userId="3f716bc1007e048e" providerId="LiveId" clId="{9B53B840-E72D-4EC2-BA4A-66BCE4345DE0}" dt="2024-05-26T12:46:35.329" v="11" actId="478"/>
          <ac:picMkLst>
            <pc:docMk/>
            <pc:sldMk cId="2941504592" sldId="277"/>
            <ac:picMk id="1028" creationId="{5143B4E9-E2F8-6D9C-8B55-C81C1602CAEF}"/>
          </ac:picMkLst>
        </pc:picChg>
        <pc:picChg chg="add del mod">
          <ac:chgData name="Noémie Käser" userId="3f716bc1007e048e" providerId="LiveId" clId="{9B53B840-E72D-4EC2-BA4A-66BCE4345DE0}" dt="2024-05-26T12:49:45.654" v="14" actId="478"/>
          <ac:picMkLst>
            <pc:docMk/>
            <pc:sldMk cId="2941504592" sldId="277"/>
            <ac:picMk id="1030" creationId="{9215720C-85D5-F210-A23A-C67D389865DD}"/>
          </ac:picMkLst>
        </pc:picChg>
        <pc:picChg chg="add mod">
          <ac:chgData name="Noémie Käser" userId="3f716bc1007e048e" providerId="LiveId" clId="{9B53B840-E72D-4EC2-BA4A-66BCE4345DE0}" dt="2024-05-26T12:51:30.108" v="19" actId="1076"/>
          <ac:picMkLst>
            <pc:docMk/>
            <pc:sldMk cId="2941504592" sldId="277"/>
            <ac:picMk id="1032" creationId="{29510244-1C1B-FDEF-7D52-AB79A9275800}"/>
          </ac:picMkLst>
        </pc:picChg>
      </pc:sldChg>
      <pc:sldChg chg="addCm">
        <pc:chgData name="Noémie Käser" userId="3f716bc1007e048e" providerId="LiveId" clId="{9B53B840-E72D-4EC2-BA4A-66BCE4345DE0}" dt="2024-05-26T12:52:07.256" v="20"/>
        <pc:sldMkLst>
          <pc:docMk/>
          <pc:sldMk cId="280468341" sldId="279"/>
        </pc:sldMkLst>
        <pc:extLst>
          <p:ext xmlns:p="http://schemas.openxmlformats.org/presentationml/2006/main" uri="{D6D511B9-2390-475A-947B-AFAB55BFBCF1}">
            <pc226:cmChg xmlns:pc226="http://schemas.microsoft.com/office/powerpoint/2022/06/main/command" chg="add">
              <pc226:chgData name="Noémie Käser" userId="3f716bc1007e048e" providerId="LiveId" clId="{9B53B840-E72D-4EC2-BA4A-66BCE4345DE0}" dt="2024-05-26T12:52:07.256" v="20"/>
              <pc2:cmMkLst xmlns:pc2="http://schemas.microsoft.com/office/powerpoint/2019/9/main/command">
                <pc:docMk/>
                <pc:sldMk cId="280468341" sldId="279"/>
                <pc2:cmMk id="{D542E747-C229-45D0-8FE6-5002FABCBC2D}"/>
              </pc2:cmMkLst>
            </pc226:cmChg>
          </p:ext>
        </pc:extLst>
      </pc:sldChg>
      <pc:sldChg chg="new del">
        <pc:chgData name="Noémie Käser" userId="3f716bc1007e048e" providerId="LiveId" clId="{9B53B840-E72D-4EC2-BA4A-66BCE4345DE0}" dt="2024-05-29T18:38:58.521" v="26" actId="47"/>
        <pc:sldMkLst>
          <pc:docMk/>
          <pc:sldMk cId="3601506323" sldId="281"/>
        </pc:sldMkLst>
      </pc:sldChg>
      <pc:sldChg chg="addSp delSp modSp add mod">
        <pc:chgData name="Noémie Käser" userId="3f716bc1007e048e" providerId="LiveId" clId="{9B53B840-E72D-4EC2-BA4A-66BCE4345DE0}" dt="2024-05-29T18:40:17.360" v="47" actId="1076"/>
        <pc:sldMkLst>
          <pc:docMk/>
          <pc:sldMk cId="4230137996" sldId="281"/>
        </pc:sldMkLst>
        <pc:spChg chg="mod">
          <ac:chgData name="Noémie Käser" userId="3f716bc1007e048e" providerId="LiveId" clId="{9B53B840-E72D-4EC2-BA4A-66BCE4345DE0}" dt="2024-05-29T18:39:19.365" v="41" actId="20577"/>
          <ac:spMkLst>
            <pc:docMk/>
            <pc:sldMk cId="4230137996" sldId="281"/>
            <ac:spMk id="2" creationId="{80290719-DCB6-8C00-750A-5827EDBD35C8}"/>
          </ac:spMkLst>
        </pc:spChg>
        <pc:picChg chg="add mod">
          <ac:chgData name="Noémie Käser" userId="3f716bc1007e048e" providerId="LiveId" clId="{9B53B840-E72D-4EC2-BA4A-66BCE4345DE0}" dt="2024-05-29T18:40:17.360" v="47" actId="1076"/>
          <ac:picMkLst>
            <pc:docMk/>
            <pc:sldMk cId="4230137996" sldId="281"/>
            <ac:picMk id="4" creationId="{054CB17B-E817-4D9B-9EEF-0B59131363D5}"/>
          </ac:picMkLst>
        </pc:picChg>
        <pc:picChg chg="del">
          <ac:chgData name="Noémie Käser" userId="3f716bc1007e048e" providerId="LiveId" clId="{9B53B840-E72D-4EC2-BA4A-66BCE4345DE0}" dt="2024-05-29T18:39:09.835" v="29" actId="478"/>
          <ac:picMkLst>
            <pc:docMk/>
            <pc:sldMk cId="4230137996" sldId="281"/>
            <ac:picMk id="5" creationId="{26BCB14B-26D0-2016-ABEB-6A38FBB3B01E}"/>
          </ac:picMkLst>
        </pc:picChg>
      </pc:sldChg>
      <pc:sldChg chg="new del">
        <pc:chgData name="Noémie Käser" userId="3f716bc1007e048e" providerId="LiveId" clId="{9B53B840-E72D-4EC2-BA4A-66BCE4345DE0}" dt="2024-05-29T18:38:44.796" v="23" actId="47"/>
        <pc:sldMkLst>
          <pc:docMk/>
          <pc:sldMk cId="3416178498" sldId="282"/>
        </pc:sldMkLst>
      </pc:sldChg>
      <pc:sldChg chg="delSp add del delDesignElem">
        <pc:chgData name="Noémie Käser" userId="3f716bc1007e048e" providerId="LiveId" clId="{9B53B840-E72D-4EC2-BA4A-66BCE4345DE0}" dt="2024-05-29T18:39:00.609" v="27" actId="47"/>
        <pc:sldMkLst>
          <pc:docMk/>
          <pc:sldMk cId="3668628743" sldId="282"/>
        </pc:sldMkLst>
        <pc:spChg chg="del">
          <ac:chgData name="Noémie Käser" userId="3f716bc1007e048e" providerId="LiveId" clId="{9B53B840-E72D-4EC2-BA4A-66BCE4345DE0}" dt="2024-05-29T18:38:51.283" v="25"/>
          <ac:spMkLst>
            <pc:docMk/>
            <pc:sldMk cId="3668628743" sldId="282"/>
            <ac:spMk id="8" creationId="{E9B448F0-DA06-4165-AB5F-4330A20E06D0}"/>
          </ac:spMkLst>
        </pc:spChg>
        <pc:grpChg chg="del">
          <ac:chgData name="Noémie Käser" userId="3f716bc1007e048e" providerId="LiveId" clId="{9B53B840-E72D-4EC2-BA4A-66BCE4345DE0}" dt="2024-05-29T18:38:51.283" v="25"/>
          <ac:grpSpMkLst>
            <pc:docMk/>
            <pc:sldMk cId="3668628743" sldId="282"/>
            <ac:grpSpMk id="12" creationId="{2576BCDF-119F-4EB5-83D7-ED823C93EBBD}"/>
          </ac:grpSpMkLst>
        </pc:grpChg>
        <pc:grpChg chg="del">
          <ac:chgData name="Noémie Käser" userId="3f716bc1007e048e" providerId="LiveId" clId="{9B53B840-E72D-4EC2-BA4A-66BCE4345DE0}" dt="2024-05-29T18:38:51.283" v="25"/>
          <ac:grpSpMkLst>
            <pc:docMk/>
            <pc:sldMk cId="3668628743" sldId="282"/>
            <ac:grpSpMk id="41" creationId="{8DB4BB99-C854-45F9-BED1-63D15E3A2411}"/>
          </ac:grpSpMkLst>
        </pc:grpChg>
        <pc:picChg chg="del">
          <ac:chgData name="Noémie Käser" userId="3f716bc1007e048e" providerId="LiveId" clId="{9B53B840-E72D-4EC2-BA4A-66BCE4345DE0}" dt="2024-05-29T18:38:51.283" v="25"/>
          <ac:picMkLst>
            <pc:docMk/>
            <pc:sldMk cId="3668628743" sldId="282"/>
            <ac:picMk id="10" creationId="{92D83638-A467-411A-9C31-FE9A111CD885}"/>
          </ac:picMkLst>
        </pc:picChg>
      </pc:sldChg>
    </pc:docChg>
  </pc:docChgLst>
</pc:chgInfo>
</file>

<file path=ppt/comments/modernComment_100_3303F62C.xml><?xml version="1.0" encoding="utf-8"?>
<p188:cmLst xmlns:a="http://schemas.openxmlformats.org/drawingml/2006/main" xmlns:r="http://schemas.openxmlformats.org/officeDocument/2006/relationships" xmlns:p188="http://schemas.microsoft.com/office/powerpoint/2018/8/main">
  <p188:cm id="{7193B3CC-45F7-E74B-AE4B-41F5B37B5382}" authorId="{23CA9D6E-8E79-3967-438F-EB02D688AF43}" created="2024-05-29T19:04:02.456">
    <pc:sldMkLst xmlns:pc="http://schemas.microsoft.com/office/powerpoint/2013/main/command">
      <pc:docMk/>
      <pc:sldMk cId="855897644" sldId="256"/>
    </pc:sldMkLst>
    <p188:txBody>
      <a:bodyPr/>
      <a:lstStyle/>
      <a:p>
        <a:r>
          <a:rPr lang="de-CH"/>
          <a:t>Noémie</a:t>
        </a:r>
      </a:p>
    </p188:txBody>
  </p188:cm>
</p188:cmLst>
</file>

<file path=ppt/comments/modernComment_102_56F00DC.xml><?xml version="1.0" encoding="utf-8"?>
<p188:cmLst xmlns:a="http://schemas.openxmlformats.org/drawingml/2006/main" xmlns:r="http://schemas.openxmlformats.org/officeDocument/2006/relationships" xmlns:p188="http://schemas.microsoft.com/office/powerpoint/2018/8/main">
  <p188:cm id="{0C2A5191-6C6E-924C-B99B-F6DE2F3979B4}" authorId="{23CA9D6E-8E79-3967-438F-EB02D688AF43}" created="2024-05-29T19:04:21.028">
    <pc:sldMkLst xmlns:pc="http://schemas.microsoft.com/office/powerpoint/2013/main/command">
      <pc:docMk/>
      <pc:sldMk cId="91160796" sldId="258"/>
    </pc:sldMkLst>
    <p188:txBody>
      <a:bodyPr/>
      <a:lstStyle/>
      <a:p>
        <a:r>
          <a:rPr lang="de-CH"/>
          <a:t>Noémie</a:t>
        </a:r>
      </a:p>
    </p188:txBody>
  </p188:cm>
</p188:cmLst>
</file>

<file path=ppt/comments/modernComment_104_FC92A92C.xml><?xml version="1.0" encoding="utf-8"?>
<p188:cmLst xmlns:a="http://schemas.openxmlformats.org/drawingml/2006/main" xmlns:r="http://schemas.openxmlformats.org/officeDocument/2006/relationships" xmlns:p188="http://schemas.microsoft.com/office/powerpoint/2018/8/main">
  <p188:cm id="{B3768172-4CCD-B848-B7CD-2D3C522F0356}" authorId="{23CA9D6E-8E79-3967-438F-EB02D688AF43}" created="2024-05-29T19:04:09.204">
    <pc:sldMkLst xmlns:pc="http://schemas.microsoft.com/office/powerpoint/2013/main/command">
      <pc:docMk/>
      <pc:sldMk cId="4237469996" sldId="260"/>
    </pc:sldMkLst>
    <p188:txBody>
      <a:bodyPr/>
      <a:lstStyle/>
      <a:p>
        <a:r>
          <a:rPr lang="de-CH"/>
          <a:t>Noémie</a:t>
        </a:r>
      </a:p>
    </p188:txBody>
  </p188:cm>
</p188:cmLst>
</file>

<file path=ppt/comments/modernComment_106_1299FB20.xml><?xml version="1.0" encoding="utf-8"?>
<p188:cmLst xmlns:a="http://schemas.openxmlformats.org/drawingml/2006/main" xmlns:r="http://schemas.openxmlformats.org/officeDocument/2006/relationships" xmlns:p188="http://schemas.microsoft.com/office/powerpoint/2018/8/main">
  <p188:cm id="{F032705B-FA30-334B-A9BC-CB9D7795F433}" authorId="{23CA9D6E-8E79-3967-438F-EB02D688AF43}" created="2024-05-29T19:05:54.852">
    <pc:sldMkLst xmlns:pc="http://schemas.microsoft.com/office/powerpoint/2013/main/command">
      <pc:docMk/>
      <pc:sldMk cId="312081184" sldId="262"/>
    </pc:sldMkLst>
    <p188:txBody>
      <a:bodyPr/>
      <a:lstStyle/>
      <a:p>
        <a:r>
          <a:rPr lang="de-CH"/>
          <a:t>Daniela</a:t>
        </a:r>
      </a:p>
    </p188:txBody>
  </p188:cm>
</p188:cmLst>
</file>

<file path=ppt/comments/modernComment_108_D7539B4.xml><?xml version="1.0" encoding="utf-8"?>
<p188:cmLst xmlns:a="http://schemas.openxmlformats.org/drawingml/2006/main" xmlns:r="http://schemas.openxmlformats.org/officeDocument/2006/relationships" xmlns:p188="http://schemas.microsoft.com/office/powerpoint/2018/8/main">
  <p188:cm id="{59C58B48-ACC7-8148-B39A-E609C9C8EE60}" authorId="{23CA9D6E-8E79-3967-438F-EB02D688AF43}" created="2024-05-29T19:04:42.185">
    <pc:sldMkLst xmlns:pc="http://schemas.microsoft.com/office/powerpoint/2013/main/command">
      <pc:docMk/>
      <pc:sldMk cId="225786292" sldId="264"/>
    </pc:sldMkLst>
    <p188:txBody>
      <a:bodyPr/>
      <a:lstStyle/>
      <a:p>
        <a:r>
          <a:rPr lang="de-CH"/>
          <a:t>Livio</a:t>
        </a:r>
      </a:p>
    </p188:txBody>
  </p188:cm>
</p188:cmLst>
</file>

<file path=ppt/comments/modernComment_109_B4D35FCC.xml><?xml version="1.0" encoding="utf-8"?>
<p188:cmLst xmlns:a="http://schemas.openxmlformats.org/drawingml/2006/main" xmlns:r="http://schemas.openxmlformats.org/officeDocument/2006/relationships" xmlns:p188="http://schemas.microsoft.com/office/powerpoint/2018/8/main">
  <p188:cm id="{483CED4F-8642-E043-9AC6-967A91B56A2D}" authorId="{23CA9D6E-8E79-3967-438F-EB02D688AF43}" created="2024-05-29T19:05:08.203">
    <pc:sldMkLst xmlns:pc="http://schemas.microsoft.com/office/powerpoint/2013/main/command">
      <pc:docMk/>
      <pc:sldMk cId="3033751500" sldId="265"/>
    </pc:sldMkLst>
    <p188:txBody>
      <a:bodyPr/>
      <a:lstStyle/>
      <a:p>
        <a:r>
          <a:rPr lang="de-CH"/>
          <a:t>Livio</a:t>
        </a:r>
      </a:p>
    </p188:txBody>
  </p188:cm>
</p188:cmLst>
</file>

<file path=ppt/comments/modernComment_10A_15EF92F1.xml><?xml version="1.0" encoding="utf-8"?>
<p188:cmLst xmlns:a="http://schemas.openxmlformats.org/drawingml/2006/main" xmlns:r="http://schemas.openxmlformats.org/officeDocument/2006/relationships" xmlns:p188="http://schemas.microsoft.com/office/powerpoint/2018/8/main">
  <p188:cm id="{803C180E-85ED-C747-9AAF-AEFF692DA37E}" authorId="{23CA9D6E-8E79-3967-438F-EB02D688AF43}" created="2024-05-29T19:06:38.754">
    <pc:sldMkLst xmlns:pc="http://schemas.microsoft.com/office/powerpoint/2013/main/command">
      <pc:docMk/>
      <pc:sldMk cId="368022257" sldId="266"/>
    </pc:sldMkLst>
    <p188:txBody>
      <a:bodyPr/>
      <a:lstStyle/>
      <a:p>
        <a:r>
          <a:rPr lang="de-CH"/>
          <a:t>Noémie</a:t>
        </a:r>
      </a:p>
    </p188:txBody>
  </p188:cm>
</p188:cmLst>
</file>

<file path=ppt/comments/modernComment_10B_5483A227.xml><?xml version="1.0" encoding="utf-8"?>
<p188:cmLst xmlns:a="http://schemas.openxmlformats.org/drawingml/2006/main" xmlns:r="http://schemas.openxmlformats.org/officeDocument/2006/relationships" xmlns:p188="http://schemas.microsoft.com/office/powerpoint/2018/8/main">
  <p188:cm id="{AD3A0E3F-C265-D445-8455-026E95DE5B73}" authorId="{23CA9D6E-8E79-3967-438F-EB02D688AF43}" created="2024-05-29T19:04:52.487">
    <pc:sldMkLst xmlns:pc="http://schemas.microsoft.com/office/powerpoint/2013/main/command">
      <pc:docMk/>
      <pc:sldMk cId="1417912871" sldId="267"/>
    </pc:sldMkLst>
    <p188:txBody>
      <a:bodyPr/>
      <a:lstStyle/>
      <a:p>
        <a:r>
          <a:rPr lang="de-CH"/>
          <a:t>Livio</a:t>
        </a:r>
      </a:p>
    </p188:txBody>
  </p188:cm>
</p188:cmLst>
</file>

<file path=ppt/comments/modernComment_10C_C203B917.xml><?xml version="1.0" encoding="utf-8"?>
<p188:cmLst xmlns:a="http://schemas.openxmlformats.org/drawingml/2006/main" xmlns:r="http://schemas.openxmlformats.org/officeDocument/2006/relationships" xmlns:p188="http://schemas.microsoft.com/office/powerpoint/2018/8/main">
  <p188:cm id="{0D8EB1D1-D5A1-4045-95A6-C31EEB087338}" authorId="{23CA9D6E-8E79-3967-438F-EB02D688AF43}" created="2024-05-29T19:04:27.959">
    <pc:sldMkLst xmlns:pc="http://schemas.microsoft.com/office/powerpoint/2013/main/command">
      <pc:docMk/>
      <pc:sldMk cId="3255023895" sldId="268"/>
    </pc:sldMkLst>
    <p188:txBody>
      <a:bodyPr/>
      <a:lstStyle/>
      <a:p>
        <a:r>
          <a:rPr lang="de-CH"/>
          <a:t>Noémie</a:t>
        </a:r>
      </a:p>
    </p188:txBody>
  </p188:cm>
</p188:cmLst>
</file>

<file path=ppt/comments/modernComment_10D_7E69C7A9.xml><?xml version="1.0" encoding="utf-8"?>
<p188:cmLst xmlns:a="http://schemas.openxmlformats.org/drawingml/2006/main" xmlns:r="http://schemas.openxmlformats.org/officeDocument/2006/relationships" xmlns:p188="http://schemas.microsoft.com/office/powerpoint/2018/8/main">
  <p188:cm id="{48D06129-3813-0F48-8718-11167DD52217}" authorId="{23CA9D6E-8E79-3967-438F-EB02D688AF43}" created="2024-05-29T19:05:40.360">
    <pc:sldMkLst xmlns:pc="http://schemas.microsoft.com/office/powerpoint/2013/main/command">
      <pc:docMk/>
      <pc:sldMk cId="2120861609" sldId="269"/>
    </pc:sldMkLst>
    <p188:txBody>
      <a:bodyPr/>
      <a:lstStyle/>
      <a:p>
        <a:r>
          <a:rPr lang="de-CH"/>
          <a:t>Daniela</a:t>
        </a:r>
      </a:p>
    </p188:txBody>
  </p188:cm>
</p188:cmLst>
</file>

<file path=ppt/comments/modernComment_10E_6357FB3B.xml><?xml version="1.0" encoding="utf-8"?>
<p188:cmLst xmlns:a="http://schemas.openxmlformats.org/drawingml/2006/main" xmlns:r="http://schemas.openxmlformats.org/officeDocument/2006/relationships" xmlns:p188="http://schemas.microsoft.com/office/powerpoint/2018/8/main">
  <p188:cm id="{4F306419-965D-9343-8A18-10D8D19A9FDC}" authorId="{23CA9D6E-8E79-3967-438F-EB02D688AF43}" created="2024-05-29T19:06:12.162">
    <pc:sldMkLst xmlns:pc="http://schemas.microsoft.com/office/powerpoint/2013/main/command">
      <pc:docMk/>
      <pc:sldMk cId="1666710331" sldId="270"/>
    </pc:sldMkLst>
    <p188:txBody>
      <a:bodyPr/>
      <a:lstStyle/>
      <a:p>
        <a:r>
          <a:rPr lang="de-CH"/>
          <a:t>Daniela</a:t>
        </a:r>
      </a:p>
    </p188:txBody>
  </p188:cm>
</p188:cmLst>
</file>

<file path=ppt/comments/modernComment_10F_64EE9B87.xml><?xml version="1.0" encoding="utf-8"?>
<p188:cmLst xmlns:a="http://schemas.openxmlformats.org/drawingml/2006/main" xmlns:r="http://schemas.openxmlformats.org/officeDocument/2006/relationships" xmlns:p188="http://schemas.microsoft.com/office/powerpoint/2018/8/main">
  <p188:cm id="{22C59004-2A78-074A-ACFF-76CDD78B3B76}" authorId="{23CA9D6E-8E79-3967-438F-EB02D688AF43}" created="2024-05-29T19:06:18.037">
    <pc:sldMkLst xmlns:pc="http://schemas.microsoft.com/office/powerpoint/2013/main/command">
      <pc:docMk/>
      <pc:sldMk cId="1693358983" sldId="271"/>
    </pc:sldMkLst>
    <p188:txBody>
      <a:bodyPr/>
      <a:lstStyle/>
      <a:p>
        <a:r>
          <a:rPr lang="de-CH"/>
          <a:t>Daniela</a:t>
        </a:r>
      </a:p>
    </p188:txBody>
  </p188:cm>
</p188:cmLst>
</file>

<file path=ppt/comments/modernComment_110_ADC236CA.xml><?xml version="1.0" encoding="utf-8"?>
<p188:cmLst xmlns:a="http://schemas.openxmlformats.org/drawingml/2006/main" xmlns:r="http://schemas.openxmlformats.org/officeDocument/2006/relationships" xmlns:p188="http://schemas.microsoft.com/office/powerpoint/2018/8/main">
  <p188:cm id="{BC25A5BC-04BA-9240-8F58-C6E753CC0644}" authorId="{23CA9D6E-8E79-3967-438F-EB02D688AF43}" created="2024-05-29T19:06:06.061">
    <pc:sldMkLst xmlns:pc="http://schemas.microsoft.com/office/powerpoint/2013/main/command">
      <pc:docMk/>
      <pc:sldMk cId="2915186378" sldId="272"/>
    </pc:sldMkLst>
    <p188:txBody>
      <a:bodyPr/>
      <a:lstStyle/>
      <a:p>
        <a:r>
          <a:rPr lang="de-CH"/>
          <a:t>Daniela</a:t>
        </a:r>
      </a:p>
    </p188:txBody>
  </p188:cm>
</p188:cmLst>
</file>

<file path=ppt/comments/modernComment_111_79084CBC.xml><?xml version="1.0" encoding="utf-8"?>
<p188:cmLst xmlns:a="http://schemas.openxmlformats.org/drawingml/2006/main" xmlns:r="http://schemas.openxmlformats.org/officeDocument/2006/relationships" xmlns:p188="http://schemas.microsoft.com/office/powerpoint/2018/8/main">
  <p188:cm id="{C6E0F555-A25A-CE42-B077-573BFD599C4E}" authorId="{23CA9D6E-8E79-3967-438F-EB02D688AF43}" created="2024-05-29T19:05:47.320">
    <pc:sldMkLst xmlns:pc="http://schemas.microsoft.com/office/powerpoint/2013/main/command">
      <pc:docMk/>
      <pc:sldMk cId="2030587068" sldId="273"/>
    </pc:sldMkLst>
    <p188:txBody>
      <a:bodyPr/>
      <a:lstStyle/>
      <a:p>
        <a:r>
          <a:rPr lang="de-CH"/>
          <a:t>Daniela</a:t>
        </a:r>
      </a:p>
    </p188:txBody>
  </p188:cm>
</p188:cmLst>
</file>

<file path=ppt/comments/modernComment_112_5C4DCA62.xml><?xml version="1.0" encoding="utf-8"?>
<p188:cmLst xmlns:a="http://schemas.openxmlformats.org/drawingml/2006/main" xmlns:r="http://schemas.openxmlformats.org/officeDocument/2006/relationships" xmlns:p188="http://schemas.microsoft.com/office/powerpoint/2018/8/main">
  <p188:cm id="{99DA63F0-8189-884F-B3CB-1C8159BB0E91}" authorId="{23CA9D6E-8E79-3967-438F-EB02D688AF43}" created="2024-05-29T19:06:00.549">
    <pc:sldMkLst xmlns:pc="http://schemas.microsoft.com/office/powerpoint/2013/main/command">
      <pc:docMk/>
      <pc:sldMk cId="1548601954" sldId="274"/>
    </pc:sldMkLst>
    <p188:txBody>
      <a:bodyPr/>
      <a:lstStyle/>
      <a:p>
        <a:r>
          <a:rPr lang="de-CH"/>
          <a:t>Daniela</a:t>
        </a:r>
      </a:p>
    </p188:txBody>
  </p188:cm>
</p188:cmLst>
</file>

<file path=ppt/comments/modernComment_113_62168E7F.xml><?xml version="1.0" encoding="utf-8"?>
<p188:cmLst xmlns:a="http://schemas.openxmlformats.org/drawingml/2006/main" xmlns:r="http://schemas.openxmlformats.org/officeDocument/2006/relationships" xmlns:p188="http://schemas.microsoft.com/office/powerpoint/2018/8/main">
  <p188:cm id="{F61AC87E-D3B1-D841-9013-38485D34ED68}" authorId="{23CA9D6E-8E79-3967-438F-EB02D688AF43}" created="2024-05-29T19:05:15.390">
    <pc:sldMkLst xmlns:pc="http://schemas.microsoft.com/office/powerpoint/2013/main/command">
      <pc:docMk/>
      <pc:sldMk cId="1645645439" sldId="275"/>
    </pc:sldMkLst>
    <p188:txBody>
      <a:bodyPr/>
      <a:lstStyle/>
      <a:p>
        <a:r>
          <a:rPr lang="de-CH"/>
          <a:t>Livio</a:t>
        </a:r>
      </a:p>
    </p188:txBody>
  </p188:cm>
</p188:cmLst>
</file>

<file path=ppt/comments/modernComment_114_C3FCE778.xml><?xml version="1.0" encoding="utf-8"?>
<p188:cmLst xmlns:a="http://schemas.openxmlformats.org/drawingml/2006/main" xmlns:r="http://schemas.openxmlformats.org/officeDocument/2006/relationships" xmlns:p188="http://schemas.microsoft.com/office/powerpoint/2018/8/main">
  <p188:cm id="{63985758-DCC6-6E46-8217-F95E2C9A106F}" authorId="{23CA9D6E-8E79-3967-438F-EB02D688AF43}" created="2024-05-29T19:05:22.373">
    <pc:sldMkLst xmlns:pc="http://schemas.microsoft.com/office/powerpoint/2013/main/command">
      <pc:docMk/>
      <pc:sldMk cId="3288131448" sldId="276"/>
    </pc:sldMkLst>
    <p188:txBody>
      <a:bodyPr/>
      <a:lstStyle/>
      <a:p>
        <a:r>
          <a:rPr lang="de-CH"/>
          <a:t>Livio</a:t>
        </a:r>
      </a:p>
    </p188:txBody>
  </p188:cm>
</p188:cmLst>
</file>

<file path=ppt/comments/modernComment_115_AF53CC50.xml><?xml version="1.0" encoding="utf-8"?>
<p188:cmLst xmlns:a="http://schemas.openxmlformats.org/drawingml/2006/main" xmlns:r="http://schemas.openxmlformats.org/officeDocument/2006/relationships" xmlns:p188="http://schemas.microsoft.com/office/powerpoint/2018/8/main">
  <p188:cm id="{CC5177E1-E488-4CB0-8247-F9CE9A11E2C1}" authorId="{1EAF555C-335F-F841-8C11-623954E1E68E}" created="2024-05-31T07:54:08.043">
    <pc:sldMkLst xmlns:pc="http://schemas.microsoft.com/office/powerpoint/2013/main/command">
      <pc:docMk/>
      <pc:sldMk cId="2941504592" sldId="277"/>
    </pc:sldMkLst>
    <p188:txBody>
      <a:bodyPr/>
      <a:lstStyle/>
      <a:p>
        <a:r>
          <a:rPr lang="LID4096"/>
          <a:t>Daniela</a:t>
        </a:r>
      </a:p>
    </p188:txBody>
  </p188:cm>
</p188:cmLst>
</file>

<file path=ppt/comments/modernComment_117_10B79B75.xml><?xml version="1.0" encoding="utf-8"?>
<p188:cmLst xmlns:a="http://schemas.openxmlformats.org/drawingml/2006/main" xmlns:r="http://schemas.openxmlformats.org/officeDocument/2006/relationships" xmlns:p188="http://schemas.microsoft.com/office/powerpoint/2018/8/main">
  <p188:cm id="{67A52270-A666-FC4E-BC06-3972C799438E}" authorId="{23CA9D6E-8E79-3967-438F-EB02D688AF43}" created="2024-05-29T19:06:26.688">
    <pc:sldMkLst xmlns:pc="http://schemas.microsoft.com/office/powerpoint/2013/main/command">
      <pc:docMk/>
      <pc:sldMk cId="280468341" sldId="279"/>
    </pc:sldMkLst>
    <p188:txBody>
      <a:bodyPr/>
      <a:lstStyle/>
      <a:p>
        <a:r>
          <a:rPr lang="de-CH"/>
          <a:t>Noémie</a:t>
        </a:r>
      </a:p>
    </p188:txBody>
  </p188:cm>
</p188:cmLst>
</file>

<file path=ppt/comments/modernComment_119_FC22C88C.xml><?xml version="1.0" encoding="utf-8"?>
<p188:cmLst xmlns:a="http://schemas.openxmlformats.org/drawingml/2006/main" xmlns:r="http://schemas.openxmlformats.org/officeDocument/2006/relationships" xmlns:p188="http://schemas.microsoft.com/office/powerpoint/2018/8/main">
  <p188:cm id="{75B93B1E-87A8-CC4C-930C-8CB6339BC909}" authorId="{23CA9D6E-8E79-3967-438F-EB02D688AF43}" created="2024-05-29T19:06:32.231">
    <pc:sldMkLst xmlns:pc="http://schemas.microsoft.com/office/powerpoint/2013/main/command">
      <pc:docMk/>
      <pc:sldMk cId="4230137996" sldId="281"/>
    </pc:sldMkLst>
    <p188:txBody>
      <a:bodyPr/>
      <a:lstStyle/>
      <a:p>
        <a:r>
          <a:rPr lang="de-CH"/>
          <a:t>Noémie</a:t>
        </a:r>
      </a:p>
    </p188:txBody>
  </p188:cm>
</p188:cmLst>
</file>

<file path=ppt/comments/modernComment_11A_8279F112.xml><?xml version="1.0" encoding="utf-8"?>
<p188:cmLst xmlns:a="http://schemas.openxmlformats.org/drawingml/2006/main" xmlns:r="http://schemas.openxmlformats.org/officeDocument/2006/relationships" xmlns:p188="http://schemas.microsoft.com/office/powerpoint/2018/8/main">
  <p188:cm id="{826FDB74-9EBE-4BD3-81DA-8C06FA837F7B}" authorId="{1EAF555C-335F-F841-8C11-623954E1E68E}" created="2024-05-31T07:53:56.819">
    <pc:sldMkLst xmlns:pc="http://schemas.microsoft.com/office/powerpoint/2013/main/command">
      <pc:docMk/>
      <pc:sldMk cId="2189029650" sldId="282"/>
    </pc:sldMkLst>
    <p188:txBody>
      <a:bodyPr/>
      <a:lstStyle/>
      <a:p>
        <a:r>
          <a:rPr lang="LID4096"/>
          <a:t>Noémie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8B070D-E4D8-984D-B530-4974E513BB92}" type="datetimeFigureOut">
              <a:rPr lang="de-CH" smtClean="0"/>
              <a:t>31.05.2024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27389-6DBD-AB4D-AB7F-FF6690743D12}" type="slidenum">
              <a:rPr lang="de-CH" smtClean="0"/>
              <a:t>‹Nr.›</a:t>
            </a:fld>
            <a:endParaRPr lang="de-CH"/>
          </a:p>
        </p:txBody>
      </p:sp>
    </p:spTree>
    <p:extLst>
      <p:ext uri="{BB962C8B-B14F-4D97-AF65-F5344CB8AC3E}">
        <p14:creationId xmlns:p14="http://schemas.microsoft.com/office/powerpoint/2010/main" val="2163565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Herzlich willkommen zu unserer Präsentation. Wir stellen Euch heute unser IoT-Projekt vor.</a:t>
            </a:r>
          </a:p>
        </p:txBody>
      </p:sp>
      <p:sp>
        <p:nvSpPr>
          <p:cNvPr id="4" name="Slide Number Placeholder 3"/>
          <p:cNvSpPr>
            <a:spLocks noGrp="1"/>
          </p:cNvSpPr>
          <p:nvPr>
            <p:ph type="sldNum" sz="quarter" idx="5"/>
          </p:nvPr>
        </p:nvSpPr>
        <p:spPr/>
        <p:txBody>
          <a:bodyPr/>
          <a:lstStyle/>
          <a:p>
            <a:fld id="{9D927389-6DBD-AB4D-AB7F-FF6690743D12}" type="slidenum">
              <a:rPr lang="de-CH" smtClean="0"/>
              <a:t>1</a:t>
            </a:fld>
            <a:endParaRPr lang="de-CH"/>
          </a:p>
        </p:txBody>
      </p:sp>
    </p:spTree>
    <p:extLst>
      <p:ext uri="{BB962C8B-B14F-4D97-AF65-F5344CB8AC3E}">
        <p14:creationId xmlns:p14="http://schemas.microsoft.com/office/powerpoint/2010/main" val="4130115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kommen wir zur Elektronik.</a:t>
            </a:r>
          </a:p>
          <a:p>
            <a:r>
              <a:rPr lang="de-CH" dirty="0"/>
              <a:t>Ursprünglich haben wir die Prototypisierung mit einem </a:t>
            </a:r>
            <a:r>
              <a:rPr lang="de-CH" dirty="0" err="1"/>
              <a:t>Breadboard</a:t>
            </a:r>
            <a:r>
              <a:rPr lang="de-CH" dirty="0"/>
              <a:t> gemacht.</a:t>
            </a:r>
          </a:p>
          <a:p>
            <a:endParaRPr lang="de-CH" dirty="0"/>
          </a:p>
          <a:p>
            <a:r>
              <a:rPr lang="de-CH" dirty="0"/>
              <a:t>&lt;klick&gt;</a:t>
            </a:r>
          </a:p>
          <a:p>
            <a:r>
              <a:rPr lang="de-CH" dirty="0"/>
              <a:t>In der ersten Iteration haben wir nur einen Sensor angeschlossen und auch dementsprechend nur 1 rotes und 1 grünes LED.</a:t>
            </a:r>
          </a:p>
          <a:p>
            <a:endParaRPr lang="de-CH" dirty="0"/>
          </a:p>
          <a:p>
            <a:r>
              <a:rPr lang="de-CH" dirty="0"/>
              <a:t>&lt;klick&gt;</a:t>
            </a:r>
          </a:p>
          <a:p>
            <a:r>
              <a:rPr lang="de-CH" dirty="0"/>
              <a:t>In der 2. Iteration haben wir dann alle drei Sensoren genutzt und überprüft, ob die LEDs einzeln leuchten aber ob es auch möglich ist, dass mehrere gleichzeitig Alarm anzeigen.</a:t>
            </a:r>
          </a:p>
          <a:p>
            <a:endParaRPr lang="de-CH" dirty="0"/>
          </a:p>
          <a:p>
            <a:r>
              <a:rPr lang="de-CH" dirty="0"/>
              <a:t>&lt;klick&gt;</a:t>
            </a:r>
          </a:p>
          <a:p>
            <a:r>
              <a:rPr lang="de-CH" dirty="0"/>
              <a:t>In der 3. und letzten Iteration haben wir dann alle Sensoren und auch den Buzzer und den Switch angeschlossen.</a:t>
            </a:r>
          </a:p>
          <a:p>
            <a:endParaRPr lang="de-CH" dirty="0"/>
          </a:p>
          <a:p>
            <a:r>
              <a:rPr lang="de-CH" dirty="0"/>
              <a:t>Doch obwohl wir versucht haben, die Kabel so kurz wie möglich zu halten, waren wir mit dieser klobigen Lösung unzufrieden. Daher haben wir uns entschieden, unsere eigene Platine zu designen.</a:t>
            </a:r>
          </a:p>
        </p:txBody>
      </p:sp>
      <p:sp>
        <p:nvSpPr>
          <p:cNvPr id="4" name="Slide Number Placeholder 3"/>
          <p:cNvSpPr>
            <a:spLocks noGrp="1"/>
          </p:cNvSpPr>
          <p:nvPr>
            <p:ph type="sldNum" sz="quarter" idx="5"/>
          </p:nvPr>
        </p:nvSpPr>
        <p:spPr/>
        <p:txBody>
          <a:bodyPr/>
          <a:lstStyle/>
          <a:p>
            <a:fld id="{9D927389-6DBD-AB4D-AB7F-FF6690743D12}" type="slidenum">
              <a:rPr lang="de-CH" smtClean="0"/>
              <a:t>10</a:t>
            </a:fld>
            <a:endParaRPr lang="de-CH"/>
          </a:p>
        </p:txBody>
      </p:sp>
    </p:spTree>
    <p:extLst>
      <p:ext uri="{BB962C8B-B14F-4D97-AF65-F5344CB8AC3E}">
        <p14:creationId xmlns:p14="http://schemas.microsoft.com/office/powerpoint/2010/main" val="4228588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Die Schwierigkeit war, dass wir eigentlich nur die 3 Gas-Sensoren, nicht aber den Lidar und den </a:t>
            </a:r>
            <a:r>
              <a:rPr lang="de-CH" dirty="0" err="1"/>
              <a:t>PiCar</a:t>
            </a:r>
            <a:r>
              <a:rPr lang="de-CH" dirty="0"/>
              <a:t> auf dem Board testen konnten. Daher wussten wir, dass wir nicht alle Pins nutzen dürfen, da wir die Erweiterung mit dem </a:t>
            </a:r>
            <a:r>
              <a:rPr lang="de-CH" dirty="0" err="1"/>
              <a:t>PiCar</a:t>
            </a:r>
            <a:r>
              <a:rPr lang="de-CH" dirty="0"/>
              <a:t> und dem Lidar unbedingt offenbehalten wollten. Ausserdem kann man theoretisch 4 Sensoren von </a:t>
            </a:r>
            <a:r>
              <a:rPr lang="de-CH" dirty="0" err="1"/>
              <a:t>DFRobot</a:t>
            </a:r>
            <a:r>
              <a:rPr lang="de-CH" dirty="0"/>
              <a:t> parallel nutzen, daher wollten wir auch einen 4. Sensor im Elektronik-Design einbinden.</a:t>
            </a:r>
          </a:p>
          <a:p>
            <a:endParaRPr lang="de-CH" dirty="0"/>
          </a:p>
          <a:p>
            <a:r>
              <a:rPr lang="de-CH" dirty="0"/>
              <a:t>&lt;klick&gt;</a:t>
            </a:r>
          </a:p>
          <a:p>
            <a:r>
              <a:rPr lang="de-CH" dirty="0"/>
              <a:t>Die Lösung für die Schwierigkeiten war, dass wir die Dokumentation vom </a:t>
            </a:r>
            <a:r>
              <a:rPr lang="de-CH" dirty="0" err="1"/>
              <a:t>PiCar</a:t>
            </a:r>
            <a:r>
              <a:rPr lang="de-CH" dirty="0"/>
              <a:t> und vom Lidar nutzen mussten, um zu erfahren, welche Pins gebraucht werden. Glücklicherweise gab es beim </a:t>
            </a:r>
            <a:r>
              <a:rPr lang="de-CH" dirty="0" err="1"/>
              <a:t>PiCar</a:t>
            </a:r>
            <a:r>
              <a:rPr lang="de-CH" dirty="0"/>
              <a:t> und beim Lidar keine Überschneidungen.</a:t>
            </a:r>
          </a:p>
          <a:p>
            <a:endParaRPr lang="de-CH" dirty="0"/>
          </a:p>
          <a:p>
            <a:r>
              <a:rPr lang="de-CH" dirty="0"/>
              <a:t>&lt;klick&gt;</a:t>
            </a:r>
          </a:p>
          <a:p>
            <a:r>
              <a:rPr lang="de-CH" dirty="0"/>
              <a:t>Als wir die Pins auf dem Design entsprechend angeschrieben und blockiert hatten, haben wir für die restlichen 4 Sensoren die Pins verteilt</a:t>
            </a:r>
          </a:p>
        </p:txBody>
      </p:sp>
      <p:sp>
        <p:nvSpPr>
          <p:cNvPr id="4" name="Slide Number Placeholder 3"/>
          <p:cNvSpPr>
            <a:spLocks noGrp="1"/>
          </p:cNvSpPr>
          <p:nvPr>
            <p:ph type="sldNum" sz="quarter" idx="5"/>
          </p:nvPr>
        </p:nvSpPr>
        <p:spPr/>
        <p:txBody>
          <a:bodyPr/>
          <a:lstStyle/>
          <a:p>
            <a:fld id="{9D927389-6DBD-AB4D-AB7F-FF6690743D12}" type="slidenum">
              <a:rPr lang="de-CH" smtClean="0"/>
              <a:t>11</a:t>
            </a:fld>
            <a:endParaRPr lang="de-CH"/>
          </a:p>
        </p:txBody>
      </p:sp>
    </p:spTree>
    <p:extLst>
      <p:ext uri="{BB962C8B-B14F-4D97-AF65-F5344CB8AC3E}">
        <p14:creationId xmlns:p14="http://schemas.microsoft.com/office/powerpoint/2010/main" val="256090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Dies hat dann so ausgesehen.</a:t>
            </a:r>
          </a:p>
          <a:p>
            <a:r>
              <a:rPr lang="de-CH" dirty="0"/>
              <a:t>Das Design wurde mit </a:t>
            </a:r>
            <a:r>
              <a:rPr lang="de-CH" dirty="0" err="1"/>
              <a:t>KiCAD</a:t>
            </a:r>
            <a:r>
              <a:rPr lang="de-CH" dirty="0"/>
              <a:t> erstellt. Im Schemata-Editor kann man alle Komponenten zeichnen und dem Board zuordnen. Verbindungen werden dann erst im nächsten Schritt gemacht.</a:t>
            </a:r>
          </a:p>
        </p:txBody>
      </p:sp>
      <p:sp>
        <p:nvSpPr>
          <p:cNvPr id="4" name="Slide Number Placeholder 3"/>
          <p:cNvSpPr>
            <a:spLocks noGrp="1"/>
          </p:cNvSpPr>
          <p:nvPr>
            <p:ph type="sldNum" sz="quarter" idx="5"/>
          </p:nvPr>
        </p:nvSpPr>
        <p:spPr/>
        <p:txBody>
          <a:bodyPr/>
          <a:lstStyle/>
          <a:p>
            <a:fld id="{9D927389-6DBD-AB4D-AB7F-FF6690743D12}" type="slidenum">
              <a:rPr lang="de-CH" smtClean="0"/>
              <a:t>12</a:t>
            </a:fld>
            <a:endParaRPr lang="de-CH"/>
          </a:p>
        </p:txBody>
      </p:sp>
    </p:spTree>
    <p:extLst>
      <p:ext uri="{BB962C8B-B14F-4D97-AF65-F5344CB8AC3E}">
        <p14:creationId xmlns:p14="http://schemas.microsoft.com/office/powerpoint/2010/main" val="2016764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Nachdem das Design fertiggestellt war, konnte man im PCB-Editor das eigentliche Design erstellen. Wir haben beschlossen, dass wir uns auf 2 Layer beschränken, da wir grundsätzlich einen einfachen Use-Case haben und 2 Layer deutlich günstiger sind.</a:t>
            </a:r>
          </a:p>
          <a:p>
            <a:endParaRPr lang="de-CH" dirty="0"/>
          </a:p>
          <a:p>
            <a:r>
              <a:rPr lang="de-CH" dirty="0"/>
              <a:t>&lt;klick&gt;</a:t>
            </a:r>
          </a:p>
          <a:p>
            <a:r>
              <a:rPr lang="de-CH" dirty="0"/>
              <a:t>Die Herausforderung war, dass wir überprüfen mussten, dass die gewählten </a:t>
            </a:r>
            <a:r>
              <a:rPr lang="de-CH" dirty="0" err="1"/>
              <a:t>Footprints</a:t>
            </a:r>
            <a:r>
              <a:rPr lang="de-CH" dirty="0"/>
              <a:t> stimmen, damit wir die richtige Grösse der Komponenten haben. Ausserdem mussten wir genau messen, um die Schraub-Löcher und die Pins am richtigen Ort zu haben.</a:t>
            </a:r>
          </a:p>
          <a:p>
            <a:r>
              <a:rPr lang="de-CH" dirty="0"/>
              <a:t>Da wir das Board vom </a:t>
            </a:r>
            <a:r>
              <a:rPr lang="de-CH" dirty="0" err="1"/>
              <a:t>PiCar</a:t>
            </a:r>
            <a:r>
              <a:rPr lang="de-CH" dirty="0"/>
              <a:t> auf unser Design raufstecken wollten, mussten wir auch sicherstellen, dass höhere Komponenten, wie beispielsweise der Transistor oder der Buzzer nicht mit der Elektronik des </a:t>
            </a:r>
            <a:r>
              <a:rPr lang="de-CH" dirty="0" err="1"/>
              <a:t>PiCar</a:t>
            </a:r>
            <a:r>
              <a:rPr lang="de-CH" dirty="0"/>
              <a:t>-Boards kollidieren.</a:t>
            </a:r>
          </a:p>
        </p:txBody>
      </p:sp>
      <p:sp>
        <p:nvSpPr>
          <p:cNvPr id="4" name="Slide Number Placeholder 3"/>
          <p:cNvSpPr>
            <a:spLocks noGrp="1"/>
          </p:cNvSpPr>
          <p:nvPr>
            <p:ph type="sldNum" sz="quarter" idx="5"/>
          </p:nvPr>
        </p:nvSpPr>
        <p:spPr/>
        <p:txBody>
          <a:bodyPr/>
          <a:lstStyle/>
          <a:p>
            <a:fld id="{9D927389-6DBD-AB4D-AB7F-FF6690743D12}" type="slidenum">
              <a:rPr lang="de-CH" smtClean="0"/>
              <a:t>13</a:t>
            </a:fld>
            <a:endParaRPr lang="de-CH"/>
          </a:p>
        </p:txBody>
      </p:sp>
    </p:spTree>
    <p:extLst>
      <p:ext uri="{BB962C8B-B14F-4D97-AF65-F5344CB8AC3E}">
        <p14:creationId xmlns:p14="http://schemas.microsoft.com/office/powerpoint/2010/main" val="2896642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Die Lösung sah am Schluss so aus.</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14</a:t>
            </a:fld>
            <a:endParaRPr lang="de-CH"/>
          </a:p>
        </p:txBody>
      </p:sp>
    </p:spTree>
    <p:extLst>
      <p:ext uri="{BB962C8B-B14F-4D97-AF65-F5344CB8AC3E}">
        <p14:creationId xmlns:p14="http://schemas.microsoft.com/office/powerpoint/2010/main" val="3973618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Als das Design dann fertig war, haben wir uns informiert, wo man es bestellen kann.</a:t>
            </a:r>
          </a:p>
          <a:p>
            <a:endParaRPr lang="de-CH" dirty="0"/>
          </a:p>
          <a:p>
            <a:r>
              <a:rPr lang="de-CH" dirty="0"/>
              <a:t>&lt;klick&gt;</a:t>
            </a:r>
          </a:p>
          <a:p>
            <a:r>
              <a:rPr lang="de-CH" dirty="0"/>
              <a:t>Anschliessend haben wir 10 PCBs bei PCB-Way in China bestellt.</a:t>
            </a:r>
          </a:p>
          <a:p>
            <a:endParaRPr lang="de-CH" dirty="0"/>
          </a:p>
          <a:p>
            <a:r>
              <a:rPr lang="de-CH" dirty="0"/>
              <a:t>&lt;klick&gt;</a:t>
            </a:r>
          </a:p>
          <a:p>
            <a:r>
              <a:rPr lang="de-CH" dirty="0"/>
              <a:t>Die Elektronik-Komponenten haben wir bei </a:t>
            </a:r>
            <a:r>
              <a:rPr lang="de-CH" dirty="0" err="1"/>
              <a:t>DigiKey</a:t>
            </a:r>
            <a:r>
              <a:rPr lang="de-CH" dirty="0"/>
              <a:t> bestellt.</a:t>
            </a:r>
          </a:p>
          <a:p>
            <a:endParaRPr lang="de-CH" dirty="0"/>
          </a:p>
          <a:p>
            <a:r>
              <a:rPr lang="de-CH" dirty="0"/>
              <a:t>&lt;klick&gt;</a:t>
            </a:r>
          </a:p>
          <a:p>
            <a:r>
              <a:rPr lang="de-CH" dirty="0"/>
              <a:t>Und anschliessend auf die Boards gelötet.</a:t>
            </a:r>
          </a:p>
        </p:txBody>
      </p:sp>
      <p:sp>
        <p:nvSpPr>
          <p:cNvPr id="4" name="Slide Number Placeholder 3"/>
          <p:cNvSpPr>
            <a:spLocks noGrp="1"/>
          </p:cNvSpPr>
          <p:nvPr>
            <p:ph type="sldNum" sz="quarter" idx="5"/>
          </p:nvPr>
        </p:nvSpPr>
        <p:spPr/>
        <p:txBody>
          <a:bodyPr/>
          <a:lstStyle/>
          <a:p>
            <a:fld id="{9D927389-6DBD-AB4D-AB7F-FF6690743D12}" type="slidenum">
              <a:rPr lang="de-CH" smtClean="0"/>
              <a:t>15</a:t>
            </a:fld>
            <a:endParaRPr lang="de-CH"/>
          </a:p>
        </p:txBody>
      </p:sp>
    </p:spTree>
    <p:extLst>
      <p:ext uri="{BB962C8B-B14F-4D97-AF65-F5344CB8AC3E}">
        <p14:creationId xmlns:p14="http://schemas.microsoft.com/office/powerpoint/2010/main" val="2831300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Beim Löten kamen wir an folgende Herausforderungen:</a:t>
            </a:r>
          </a:p>
          <a:p>
            <a:endParaRPr lang="de-CH" dirty="0"/>
          </a:p>
          <a:p>
            <a:r>
              <a:rPr lang="de-CH" dirty="0"/>
              <a:t>&lt;klick&gt;</a:t>
            </a:r>
          </a:p>
          <a:p>
            <a:r>
              <a:rPr lang="de-CH" dirty="0"/>
              <a:t>Beim ersten Lötversuch stellten wir fest, dass die Komponenten durchaus auch schräg gelötet werden können, wie man auf dem Bild sieht.</a:t>
            </a:r>
          </a:p>
          <a:p>
            <a:endParaRPr lang="de-CH" dirty="0"/>
          </a:p>
          <a:p>
            <a:r>
              <a:rPr lang="de-CH" dirty="0"/>
              <a:t>&lt;klick&gt;</a:t>
            </a:r>
          </a:p>
          <a:p>
            <a:r>
              <a:rPr lang="de-CH" dirty="0"/>
              <a:t>Als Lösung dafür haben wir Tape genutzt, um die Komponenten zu befestigen.</a:t>
            </a:r>
          </a:p>
          <a:p>
            <a:endParaRPr lang="de-CH" dirty="0"/>
          </a:p>
          <a:p>
            <a:r>
              <a:rPr lang="de-CH" dirty="0"/>
              <a:t>&lt;klick&gt;</a:t>
            </a:r>
          </a:p>
          <a:p>
            <a:r>
              <a:rPr lang="de-CH" dirty="0"/>
              <a:t>Die zweite Herausforderung war, dass wir hauptsächlich mit bleihaltigem Löt-Zinn gearbeitet haben, da dieser insbesondere für schwierigere Lötstellen, wie die Pins oder die Löt-Stellen des Transistors geeigneter war als bleifreier Löt-Zinn. Da er aber giftig ist, mussten wir uns eine Lösung überlegen.</a:t>
            </a:r>
          </a:p>
          <a:p>
            <a:endParaRPr lang="de-CH" dirty="0"/>
          </a:p>
          <a:p>
            <a:r>
              <a:rPr lang="de-CH" dirty="0"/>
              <a:t>&lt;klick&gt;</a:t>
            </a:r>
          </a:p>
          <a:p>
            <a:r>
              <a:rPr lang="de-CH" dirty="0"/>
              <a:t>Daher wurde auf meinem Balkon eine gut durchlüftete Löt-Station eingerichtet und als zusätzlicher Schutz noch eine Brille und eine Atemschutz-Maske verwendet.</a:t>
            </a:r>
          </a:p>
        </p:txBody>
      </p:sp>
      <p:sp>
        <p:nvSpPr>
          <p:cNvPr id="4" name="Slide Number Placeholder 3"/>
          <p:cNvSpPr>
            <a:spLocks noGrp="1"/>
          </p:cNvSpPr>
          <p:nvPr>
            <p:ph type="sldNum" sz="quarter" idx="5"/>
          </p:nvPr>
        </p:nvSpPr>
        <p:spPr/>
        <p:txBody>
          <a:bodyPr/>
          <a:lstStyle/>
          <a:p>
            <a:fld id="{9D927389-6DBD-AB4D-AB7F-FF6690743D12}" type="slidenum">
              <a:rPr lang="de-CH" smtClean="0"/>
              <a:t>16</a:t>
            </a:fld>
            <a:endParaRPr lang="de-CH"/>
          </a:p>
        </p:txBody>
      </p:sp>
    </p:spTree>
    <p:extLst>
      <p:ext uri="{BB962C8B-B14F-4D97-AF65-F5344CB8AC3E}">
        <p14:creationId xmlns:p14="http://schemas.microsoft.com/office/powerpoint/2010/main" val="153179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17</a:t>
            </a:fld>
            <a:endParaRPr lang="de-CH"/>
          </a:p>
        </p:txBody>
      </p:sp>
    </p:spTree>
    <p:extLst>
      <p:ext uri="{BB962C8B-B14F-4D97-AF65-F5344CB8AC3E}">
        <p14:creationId xmlns:p14="http://schemas.microsoft.com/office/powerpoint/2010/main" val="331726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kommen wir noch zu den Ideen, die leider Out-</a:t>
            </a:r>
            <a:r>
              <a:rPr lang="de-CH" dirty="0" err="1"/>
              <a:t>of</a:t>
            </a:r>
            <a:r>
              <a:rPr lang="de-CH" dirty="0"/>
              <a:t>-</a:t>
            </a:r>
            <a:r>
              <a:rPr lang="de-CH" dirty="0" err="1"/>
              <a:t>Scope</a:t>
            </a:r>
            <a:r>
              <a:rPr lang="de-CH" dirty="0"/>
              <a:t> waren.</a:t>
            </a:r>
          </a:p>
          <a:p>
            <a:endParaRPr lang="de-CH" dirty="0"/>
          </a:p>
          <a:p>
            <a:r>
              <a:rPr lang="de-CH" dirty="0"/>
              <a:t>&lt;klick&gt;</a:t>
            </a:r>
          </a:p>
          <a:p>
            <a:r>
              <a:rPr lang="de-CH" dirty="0"/>
              <a:t>Zum einen hätte man den </a:t>
            </a:r>
            <a:r>
              <a:rPr lang="de-CH" dirty="0" err="1"/>
              <a:t>PiCar</a:t>
            </a:r>
            <a:r>
              <a:rPr lang="de-CH" dirty="0"/>
              <a:t> selbstständig den Raum erkunden lassen können. Dazu hätte man den Lidar-Sensor für die Raum-Erfassung nutzen können, damit der </a:t>
            </a:r>
            <a:r>
              <a:rPr lang="de-CH" dirty="0" err="1"/>
              <a:t>PiCar</a:t>
            </a:r>
            <a:r>
              <a:rPr lang="de-CH" dirty="0"/>
              <a:t> gezielter den Raum erkundet.</a:t>
            </a:r>
          </a:p>
          <a:p>
            <a:endParaRPr lang="de-CH" dirty="0"/>
          </a:p>
          <a:p>
            <a:r>
              <a:rPr lang="de-CH" dirty="0"/>
              <a:t>&lt;klick&gt;</a:t>
            </a:r>
          </a:p>
          <a:p>
            <a:r>
              <a:rPr lang="de-CH" dirty="0"/>
              <a:t>Ausserdem wäre es cool gewesen, wenn der </a:t>
            </a:r>
            <a:r>
              <a:rPr lang="de-CH" dirty="0" err="1"/>
              <a:t>PiCar</a:t>
            </a:r>
            <a:r>
              <a:rPr lang="de-CH" dirty="0"/>
              <a:t> bei einer auffälligen Gas-Konzentration, versucht hätte, herauszufinden, woher das Gas kommt und sich dann immer näher zum Gas-Leck bewegt hätte.</a:t>
            </a:r>
          </a:p>
          <a:p>
            <a:endParaRPr lang="de-CH" dirty="0"/>
          </a:p>
          <a:p>
            <a:r>
              <a:rPr lang="de-CH" dirty="0"/>
              <a:t>&lt;klick&gt;</a:t>
            </a:r>
          </a:p>
          <a:p>
            <a:r>
              <a:rPr lang="de-CH" dirty="0"/>
              <a:t>Ausserdem hält der Akku des </a:t>
            </a:r>
            <a:r>
              <a:rPr lang="de-CH" dirty="0" err="1"/>
              <a:t>PiCars</a:t>
            </a:r>
            <a:r>
              <a:rPr lang="de-CH" dirty="0"/>
              <a:t> nicht sehr lange, daher wäre es sicherlich noch sinnvoll, sich in Zukunft Gedanken zum Energie-Management des Fahrzeugs zu machen. Allenfalls könnte man noch weitere Batterien anschliessen oder allenfalls einen Arduino statt eines Raspberry Pis verwenden.</a:t>
            </a:r>
          </a:p>
          <a:p>
            <a:endParaRPr lang="de-CH" dirty="0"/>
          </a:p>
          <a:p>
            <a:r>
              <a:rPr lang="de-CH" dirty="0"/>
              <a:t>&lt;klick&gt;</a:t>
            </a:r>
          </a:p>
          <a:p>
            <a:r>
              <a:rPr lang="de-CH" dirty="0"/>
              <a:t>Das Daten-Management in der DB haben wir ja bereits angesprochen. Es würde auch dort noch weitere Optimierungen geben.</a:t>
            </a:r>
          </a:p>
        </p:txBody>
      </p:sp>
      <p:sp>
        <p:nvSpPr>
          <p:cNvPr id="4" name="Slide Number Placeholder 3"/>
          <p:cNvSpPr>
            <a:spLocks noGrp="1"/>
          </p:cNvSpPr>
          <p:nvPr>
            <p:ph type="sldNum" sz="quarter" idx="5"/>
          </p:nvPr>
        </p:nvSpPr>
        <p:spPr/>
        <p:txBody>
          <a:bodyPr/>
          <a:lstStyle/>
          <a:p>
            <a:fld id="{9D927389-6DBD-AB4D-AB7F-FF6690743D12}" type="slidenum">
              <a:rPr lang="de-CH" smtClean="0"/>
              <a:t>20</a:t>
            </a:fld>
            <a:endParaRPr lang="de-CH"/>
          </a:p>
        </p:txBody>
      </p:sp>
    </p:spTree>
    <p:extLst>
      <p:ext uri="{BB962C8B-B14F-4D97-AF65-F5344CB8AC3E}">
        <p14:creationId xmlns:p14="http://schemas.microsoft.com/office/powerpoint/2010/main" val="2155779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Damit sind wir am Ende unserer Präsentation und würden nun gerne eine Live-Demo unserer IoT-Lösung demonstrieren.</a:t>
            </a:r>
          </a:p>
          <a:p>
            <a:r>
              <a:rPr lang="de-CH" dirty="0"/>
              <a:t>Wir haben dafür ein Video aufgenommen, dass den gesamten </a:t>
            </a:r>
            <a:r>
              <a:rPr lang="de-CH" dirty="0" err="1"/>
              <a:t>Scope</a:t>
            </a:r>
            <a:r>
              <a:rPr lang="de-CH" dirty="0"/>
              <a:t> zeigt.</a:t>
            </a:r>
          </a:p>
          <a:p>
            <a:r>
              <a:rPr lang="de-CH" dirty="0"/>
              <a:t>Für die Vorführung im Klassenzimmer haben wir uns überlegt, dass wir einfach kurz die Fahrweise, sowie den O2-Sensor und unser Dashboard demonstrieren.</a:t>
            </a:r>
          </a:p>
          <a:p>
            <a:r>
              <a:rPr lang="de-CH" dirty="0"/>
              <a:t>Wir hätten aber auch Räucherstäbchen und Ammoniak dabei, würden aber empfehlen, dass wir dieses nicht im Unterrichtraum selber demonstrieren, da es für die nächste Gruppe und Euch als Dozierende eventuell unangenehm werden könnte.</a:t>
            </a:r>
          </a:p>
        </p:txBody>
      </p:sp>
      <p:sp>
        <p:nvSpPr>
          <p:cNvPr id="4" name="Slide Number Placeholder 3"/>
          <p:cNvSpPr>
            <a:spLocks noGrp="1"/>
          </p:cNvSpPr>
          <p:nvPr>
            <p:ph type="sldNum" sz="quarter" idx="5"/>
          </p:nvPr>
        </p:nvSpPr>
        <p:spPr/>
        <p:txBody>
          <a:bodyPr/>
          <a:lstStyle/>
          <a:p>
            <a:fld id="{9D927389-6DBD-AB4D-AB7F-FF6690743D12}" type="slidenum">
              <a:rPr lang="de-CH" smtClean="0"/>
              <a:t>21</a:t>
            </a:fld>
            <a:endParaRPr lang="de-CH"/>
          </a:p>
        </p:txBody>
      </p:sp>
    </p:spTree>
    <p:extLst>
      <p:ext uri="{BB962C8B-B14F-4D97-AF65-F5344CB8AC3E}">
        <p14:creationId xmlns:p14="http://schemas.microsoft.com/office/powerpoint/2010/main" val="3252452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a:p>
            <a:endParaRPr lang="de-CH" dirty="0"/>
          </a:p>
          <a:p>
            <a:endParaRPr lang="de-CH" dirty="0"/>
          </a:p>
          <a:p>
            <a:endParaRPr lang="de-CH" dirty="0"/>
          </a:p>
          <a:p>
            <a:endParaRPr lang="de-CH" dirty="0"/>
          </a:p>
          <a:p>
            <a:endParaRPr lang="de-CH" dirty="0"/>
          </a:p>
          <a:p>
            <a:endParaRPr lang="de-CH" dirty="0"/>
          </a:p>
          <a:p>
            <a:r>
              <a:rPr lang="de-CH" dirty="0"/>
              <a:t>Zunächst zum Ablauf der Präsentation.</a:t>
            </a:r>
          </a:p>
          <a:p>
            <a:endParaRPr lang="de-CH" dirty="0"/>
          </a:p>
          <a:p>
            <a:r>
              <a:rPr lang="de-CH" dirty="0"/>
              <a:t>&lt;klick&gt;</a:t>
            </a:r>
          </a:p>
          <a:p>
            <a:r>
              <a:rPr lang="de-CH" dirty="0"/>
              <a:t>Wir erläutern zunächst die Problemstellung und stellen Euch unsere Lösungsidee vor.</a:t>
            </a:r>
          </a:p>
          <a:p>
            <a:endParaRPr lang="de-CH" dirty="0"/>
          </a:p>
          <a:p>
            <a:r>
              <a:rPr lang="de-CH" dirty="0"/>
              <a:t>&lt;klick&gt;</a:t>
            </a:r>
          </a:p>
          <a:p>
            <a:r>
              <a:rPr lang="de-CH" dirty="0"/>
              <a:t>Anschliessend werden wir genauer auf unser Projekt eingehen.</a:t>
            </a:r>
          </a:p>
          <a:p>
            <a:r>
              <a:rPr lang="de-CH" dirty="0"/>
              <a:t>Dazu zählt beispielsweise das Vorstellen der benutzten Sensoren und Technologien. Ausserdem werden wir wichtige Code-Überlegungen, sowie unser Dashboard vorstellen. Anschliessend folgt unser Vorgehen in Bezug auf die Elektronik.</a:t>
            </a:r>
          </a:p>
          <a:p>
            <a:endParaRPr lang="de-CH" dirty="0"/>
          </a:p>
          <a:p>
            <a:r>
              <a:rPr lang="de-CH" dirty="0"/>
              <a:t>&lt;klick&gt;</a:t>
            </a:r>
          </a:p>
          <a:p>
            <a:r>
              <a:rPr lang="de-CH" dirty="0"/>
              <a:t>Abschliessend werden wir noch einige weiterführende Ideen vorstellen, die leider für dieses Projekt Out-</a:t>
            </a:r>
            <a:r>
              <a:rPr lang="de-CH" dirty="0" err="1"/>
              <a:t>of</a:t>
            </a:r>
            <a:r>
              <a:rPr lang="de-CH" dirty="0"/>
              <a:t>-</a:t>
            </a:r>
            <a:r>
              <a:rPr lang="de-CH" dirty="0" err="1"/>
              <a:t>Scope</a:t>
            </a:r>
            <a:r>
              <a:rPr lang="de-CH" dirty="0"/>
              <a:t> waren.</a:t>
            </a:r>
          </a:p>
        </p:txBody>
      </p:sp>
      <p:sp>
        <p:nvSpPr>
          <p:cNvPr id="4" name="Slide Number Placeholder 3"/>
          <p:cNvSpPr>
            <a:spLocks noGrp="1"/>
          </p:cNvSpPr>
          <p:nvPr>
            <p:ph type="sldNum" sz="quarter" idx="5"/>
          </p:nvPr>
        </p:nvSpPr>
        <p:spPr/>
        <p:txBody>
          <a:bodyPr/>
          <a:lstStyle/>
          <a:p>
            <a:fld id="{9D927389-6DBD-AB4D-AB7F-FF6690743D12}" type="slidenum">
              <a:rPr lang="de-CH" smtClean="0"/>
              <a:t>2</a:t>
            </a:fld>
            <a:endParaRPr lang="de-CH"/>
          </a:p>
        </p:txBody>
      </p:sp>
    </p:spTree>
    <p:extLst>
      <p:ext uri="{BB962C8B-B14F-4D97-AF65-F5344CB8AC3E}">
        <p14:creationId xmlns:p14="http://schemas.microsoft.com/office/powerpoint/2010/main" val="26937346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22</a:t>
            </a:fld>
            <a:endParaRPr lang="de-CH"/>
          </a:p>
        </p:txBody>
      </p:sp>
    </p:spTree>
    <p:extLst>
      <p:ext uri="{BB962C8B-B14F-4D97-AF65-F5344CB8AC3E}">
        <p14:creationId xmlns:p14="http://schemas.microsoft.com/office/powerpoint/2010/main" val="1481312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Gas kann ein unsichtbarer Feind für uns Menschen sein.</a:t>
            </a:r>
          </a:p>
          <a:p>
            <a:r>
              <a:rPr lang="de-CH" dirty="0"/>
              <a:t>Immer wieder wird in Zeitungen von Unfällen berichtet, in denen Menschen beispielsweise durch zu tiefe Sauerstoff- oder zu hohe Kohlenmonoxid-Werte zu Tode gekommen sind.</a:t>
            </a:r>
          </a:p>
          <a:p>
            <a:endParaRPr lang="de-CH" dirty="0"/>
          </a:p>
          <a:p>
            <a:r>
              <a:rPr lang="de-CH" dirty="0"/>
              <a:t>&lt;klick&gt;</a:t>
            </a:r>
          </a:p>
          <a:p>
            <a:r>
              <a:rPr lang="de-CH" dirty="0"/>
              <a:t>Insbesondere in luftdichten Räumen, aber beispielsweise auch in Höhlen oder im </a:t>
            </a:r>
            <a:r>
              <a:rPr lang="de-CH" dirty="0" err="1"/>
              <a:t>Tagbau</a:t>
            </a:r>
            <a:r>
              <a:rPr lang="de-CH" dirty="0"/>
              <a:t> besteht die Gefahr von Gas-Vergiftungen oder einer zu tiefen Sauerstoffkonzentration. Leider werden diese oft erst bemerkt, wenn es bereits zu spät ist und die Menschen das Bewusstsein verloren haben.</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3</a:t>
            </a:fld>
            <a:endParaRPr lang="de-CH"/>
          </a:p>
        </p:txBody>
      </p:sp>
    </p:spTree>
    <p:extLst>
      <p:ext uri="{BB962C8B-B14F-4D97-AF65-F5344CB8AC3E}">
        <p14:creationId xmlns:p14="http://schemas.microsoft.com/office/powerpoint/2010/main" val="226948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Daher stellen wir heute gerne eine mögliche Lösung vor:</a:t>
            </a:r>
          </a:p>
          <a:p>
            <a:endParaRPr lang="de-CH" dirty="0"/>
          </a:p>
          <a:p>
            <a:r>
              <a:rPr lang="de-CH" dirty="0"/>
              <a:t>&lt;klick&gt;</a:t>
            </a:r>
          </a:p>
          <a:p>
            <a:r>
              <a:rPr lang="de-CH" dirty="0"/>
              <a:t>Unser kleines Fahrzeug kann genutzt werden, um die Umgebung zu erkunden </a:t>
            </a:r>
          </a:p>
          <a:p>
            <a:endParaRPr lang="de-CH" dirty="0"/>
          </a:p>
          <a:p>
            <a:r>
              <a:rPr lang="de-CH" dirty="0"/>
              <a:t>&lt;klick&gt;</a:t>
            </a:r>
          </a:p>
          <a:p>
            <a:r>
              <a:rPr lang="de-CH" dirty="0"/>
              <a:t>und dabei kontinuierlich die Gas-Konzentration in der näheren Umgebung zu messen.</a:t>
            </a:r>
          </a:p>
          <a:p>
            <a:endParaRPr lang="de-CH" dirty="0"/>
          </a:p>
          <a:p>
            <a:r>
              <a:rPr lang="de-CH" dirty="0"/>
              <a:t>&lt;klick&gt;</a:t>
            </a:r>
          </a:p>
          <a:p>
            <a:r>
              <a:rPr lang="de-CH" dirty="0"/>
              <a:t>Die Gas-Konzentration wird dann in einer Datenbank gespeichert, so dass man diese auch analysieren könnte, um beispielsweise zu sehen, bei welchen Arbeiten welche Gefahren entstehen könnten.</a:t>
            </a:r>
          </a:p>
          <a:p>
            <a:endParaRPr lang="de-CH" dirty="0"/>
          </a:p>
          <a:p>
            <a:r>
              <a:rPr lang="de-CH" dirty="0"/>
              <a:t>&lt;klick&gt;</a:t>
            </a:r>
          </a:p>
          <a:p>
            <a:r>
              <a:rPr lang="de-CH" dirty="0"/>
              <a:t>Die Gas-Konzentration wird aber auch in einem Dashboard angezeigt, so dass sie nahezu real-time überwacht werden kann</a:t>
            </a:r>
          </a:p>
          <a:p>
            <a:endParaRPr lang="de-CH" dirty="0"/>
          </a:p>
          <a:p>
            <a:r>
              <a:rPr lang="de-CH" dirty="0"/>
              <a:t>&lt;klick&gt;</a:t>
            </a:r>
          </a:p>
          <a:p>
            <a:r>
              <a:rPr lang="de-CH" dirty="0"/>
              <a:t>und bei einer Gefahr, wird eine </a:t>
            </a:r>
            <a:r>
              <a:rPr lang="de-CH" dirty="0" err="1"/>
              <a:t>Whatsapp</a:t>
            </a:r>
            <a:r>
              <a:rPr lang="de-CH" dirty="0"/>
              <a:t>-Nachricht an die Mitarbeitenden geschickt.</a:t>
            </a:r>
          </a:p>
          <a:p>
            <a:endParaRPr lang="de-CH" dirty="0"/>
          </a:p>
          <a:p>
            <a:r>
              <a:rPr lang="de-CH" dirty="0"/>
              <a:t>&lt;klick&gt;</a:t>
            </a:r>
          </a:p>
          <a:p>
            <a:r>
              <a:rPr lang="de-CH" dirty="0"/>
              <a:t>Das Fahrzeug selber verfügt ebenfalls über ein Alarmsystem, so dass die jeweiligen LED rot leuchten, wenn der betreffende Sensor den definierten Schwellenwert über- beziehungsweise unterschreitet. Ausserdem erzeugt ein Buzzer auch ein akustisches Signal.</a:t>
            </a:r>
          </a:p>
        </p:txBody>
      </p:sp>
      <p:sp>
        <p:nvSpPr>
          <p:cNvPr id="4" name="Slide Number Placeholder 3"/>
          <p:cNvSpPr>
            <a:spLocks noGrp="1"/>
          </p:cNvSpPr>
          <p:nvPr>
            <p:ph type="sldNum" sz="quarter" idx="5"/>
          </p:nvPr>
        </p:nvSpPr>
        <p:spPr/>
        <p:txBody>
          <a:bodyPr/>
          <a:lstStyle/>
          <a:p>
            <a:fld id="{9D927389-6DBD-AB4D-AB7F-FF6690743D12}" type="slidenum">
              <a:rPr lang="de-CH" smtClean="0"/>
              <a:t>4</a:t>
            </a:fld>
            <a:endParaRPr lang="de-CH"/>
          </a:p>
        </p:txBody>
      </p:sp>
    </p:spTree>
    <p:extLst>
      <p:ext uri="{BB962C8B-B14F-4D97-AF65-F5344CB8AC3E}">
        <p14:creationId xmlns:p14="http://schemas.microsoft.com/office/powerpoint/2010/main" val="471947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Um unsere Lösungen umzusetzen haben wir folgende Sensoren und Technologien genutzt.</a:t>
            </a:r>
          </a:p>
          <a:p>
            <a:endParaRPr lang="de-CH" dirty="0"/>
          </a:p>
          <a:p>
            <a:r>
              <a:rPr lang="de-CH" dirty="0"/>
              <a:t>&lt;klick&gt;</a:t>
            </a:r>
          </a:p>
          <a:p>
            <a:r>
              <a:rPr lang="de-CH" dirty="0"/>
              <a:t>Zum einen läuft die Software-Lösung auf einem Raspberry Pi.</a:t>
            </a:r>
          </a:p>
          <a:p>
            <a:endParaRPr lang="de-CH" dirty="0"/>
          </a:p>
          <a:p>
            <a:r>
              <a:rPr lang="de-CH" dirty="0"/>
              <a:t>&lt;klick&gt;</a:t>
            </a:r>
          </a:p>
          <a:p>
            <a:r>
              <a:rPr lang="de-CH" dirty="0"/>
              <a:t>Dieses haben wir an den </a:t>
            </a:r>
            <a:r>
              <a:rPr lang="de-CH" dirty="0" err="1"/>
              <a:t>PiCar</a:t>
            </a:r>
            <a:r>
              <a:rPr lang="de-CH" dirty="0"/>
              <a:t> von </a:t>
            </a:r>
            <a:r>
              <a:rPr lang="de-CH" dirty="0" err="1"/>
              <a:t>Sunfounder</a:t>
            </a:r>
            <a:r>
              <a:rPr lang="de-CH" dirty="0"/>
              <a:t> angeschlossen, mit dem wir die Umgebung erkunden können. </a:t>
            </a:r>
          </a:p>
          <a:p>
            <a:endParaRPr lang="de-CH" dirty="0"/>
          </a:p>
          <a:p>
            <a:r>
              <a:rPr lang="de-CH" dirty="0"/>
              <a:t>&lt;klick&gt;</a:t>
            </a:r>
          </a:p>
          <a:p>
            <a:r>
              <a:rPr lang="de-CH" dirty="0"/>
              <a:t>Als Gas-Sensoren nutzen wir vorkalibrierte Sensoren von </a:t>
            </a:r>
            <a:r>
              <a:rPr lang="de-CH" dirty="0" err="1"/>
              <a:t>DFRobot</a:t>
            </a:r>
            <a:r>
              <a:rPr lang="de-CH" dirty="0"/>
              <a:t>.</a:t>
            </a:r>
          </a:p>
          <a:p>
            <a:endParaRPr lang="de-CH" dirty="0"/>
          </a:p>
          <a:p>
            <a:r>
              <a:rPr lang="de-CH" dirty="0"/>
              <a:t>&lt;klick&gt;</a:t>
            </a:r>
          </a:p>
          <a:p>
            <a:r>
              <a:rPr lang="de-CH" dirty="0"/>
              <a:t>Wir haben uns für die Demonstration für Ammoniak-, Kohlenmonoxid- und Sauerstoff-Messung entschieden. </a:t>
            </a:r>
            <a:r>
              <a:rPr lang="de-CH" dirty="0" err="1"/>
              <a:t>DFRobot</a:t>
            </a:r>
            <a:r>
              <a:rPr lang="de-CH" dirty="0"/>
              <a:t> hat aber noch weitere Sensoren und man kann diese recht einfach ersetzen. Auch in der Software müssten nur wenige Anpassungen vorgenommen werden.</a:t>
            </a:r>
          </a:p>
          <a:p>
            <a:endParaRPr lang="de-CH" dirty="0"/>
          </a:p>
          <a:p>
            <a:r>
              <a:rPr lang="de-CH" dirty="0"/>
              <a:t>&lt;klick&gt;</a:t>
            </a:r>
          </a:p>
          <a:p>
            <a:r>
              <a:rPr lang="de-CH" dirty="0"/>
              <a:t>Für das Dashboard verwenden wir </a:t>
            </a:r>
            <a:r>
              <a:rPr lang="de-CH" dirty="0" err="1"/>
              <a:t>NodeRed</a:t>
            </a:r>
            <a:r>
              <a:rPr lang="de-CH" dirty="0"/>
              <a:t>, da wir diese Technologie im Rahmen des Moduls kennengelernt haben und es uns überzeugt hat.</a:t>
            </a:r>
          </a:p>
          <a:p>
            <a:endParaRPr lang="de-CH" dirty="0"/>
          </a:p>
          <a:p>
            <a:r>
              <a:rPr lang="de-CH" dirty="0"/>
              <a:t>&lt;klick&gt;</a:t>
            </a:r>
          </a:p>
          <a:p>
            <a:r>
              <a:rPr lang="de-CH" dirty="0"/>
              <a:t>Für die Orientierung im Raum haben wir noch einen 2D-Lidar von </a:t>
            </a:r>
            <a:r>
              <a:rPr lang="de-CH" dirty="0" err="1"/>
              <a:t>LDRobot</a:t>
            </a:r>
            <a:r>
              <a:rPr lang="de-CH" dirty="0"/>
              <a:t> in die Lösung eingebaut, aber leider war die sinnvolle Nutzung von diesem dann Out-</a:t>
            </a:r>
            <a:r>
              <a:rPr lang="de-CH" dirty="0" err="1"/>
              <a:t>of</a:t>
            </a:r>
            <a:r>
              <a:rPr lang="de-CH" dirty="0"/>
              <a:t>-</a:t>
            </a:r>
            <a:r>
              <a:rPr lang="de-CH" dirty="0" err="1"/>
              <a:t>Scope</a:t>
            </a:r>
            <a:r>
              <a:rPr lang="de-CH" dirty="0"/>
              <a:t>.</a:t>
            </a:r>
          </a:p>
        </p:txBody>
      </p:sp>
      <p:sp>
        <p:nvSpPr>
          <p:cNvPr id="4" name="Slide Number Placeholder 3"/>
          <p:cNvSpPr>
            <a:spLocks noGrp="1"/>
          </p:cNvSpPr>
          <p:nvPr>
            <p:ph type="sldNum" sz="quarter" idx="5"/>
          </p:nvPr>
        </p:nvSpPr>
        <p:spPr/>
        <p:txBody>
          <a:bodyPr/>
          <a:lstStyle/>
          <a:p>
            <a:fld id="{9D927389-6DBD-AB4D-AB7F-FF6690743D12}" type="slidenum">
              <a:rPr lang="de-CH" smtClean="0"/>
              <a:t>5</a:t>
            </a:fld>
            <a:endParaRPr lang="de-CH"/>
          </a:p>
        </p:txBody>
      </p:sp>
    </p:spTree>
    <p:extLst>
      <p:ext uri="{BB962C8B-B14F-4D97-AF65-F5344CB8AC3E}">
        <p14:creationId xmlns:p14="http://schemas.microsoft.com/office/powerpoint/2010/main" val="2985869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Prototypisieren mit Notebooks, nachher umschrieben zur Python-Library.</a:t>
            </a:r>
          </a:p>
          <a:p>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Python Scripts werden mit </a:t>
            </a:r>
            <a:r>
              <a:rPr lang="de-CH" dirty="0" err="1"/>
              <a:t>Systemd</a:t>
            </a:r>
            <a:r>
              <a:rPr lang="de-CH" dirty="0"/>
              <a:t> Service auf Raspberry Pi gestartet und der die Software mit Sensor-Messung &amp; </a:t>
            </a:r>
            <a:r>
              <a:rPr lang="de-CH" dirty="0" err="1"/>
              <a:t>PiCar</a:t>
            </a:r>
            <a:r>
              <a:rPr lang="de-CH" dirty="0"/>
              <a:t>-Steuerung automatisch laufen lässt.</a:t>
            </a:r>
          </a:p>
        </p:txBody>
      </p:sp>
      <p:sp>
        <p:nvSpPr>
          <p:cNvPr id="4" name="Slide Number Placeholder 3"/>
          <p:cNvSpPr>
            <a:spLocks noGrp="1"/>
          </p:cNvSpPr>
          <p:nvPr>
            <p:ph type="sldNum" sz="quarter" idx="5"/>
          </p:nvPr>
        </p:nvSpPr>
        <p:spPr/>
        <p:txBody>
          <a:bodyPr/>
          <a:lstStyle/>
          <a:p>
            <a:fld id="{9D927389-6DBD-AB4D-AB7F-FF6690743D12}" type="slidenum">
              <a:rPr lang="de-CH" smtClean="0"/>
              <a:t>6</a:t>
            </a:fld>
            <a:endParaRPr lang="de-CH"/>
          </a:p>
        </p:txBody>
      </p:sp>
    </p:spTree>
    <p:extLst>
      <p:ext uri="{BB962C8B-B14F-4D97-AF65-F5344CB8AC3E}">
        <p14:creationId xmlns:p14="http://schemas.microsoft.com/office/powerpoint/2010/main" val="1415829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erläutern wir gerne noch die wichtigsten Überlegungen zum Software-Code.</a:t>
            </a:r>
          </a:p>
          <a:p>
            <a:endParaRPr lang="de-CH" dirty="0"/>
          </a:p>
          <a:p>
            <a:r>
              <a:rPr lang="de-CH" dirty="0"/>
              <a:t>&lt;klick&gt;</a:t>
            </a:r>
          </a:p>
          <a:p>
            <a:r>
              <a:rPr lang="de-CH" dirty="0"/>
              <a:t>Um die Sensoren zu nutzen, braucht es die Library von </a:t>
            </a:r>
            <a:r>
              <a:rPr lang="de-CH" dirty="0" err="1"/>
              <a:t>DFRobot</a:t>
            </a:r>
            <a:r>
              <a:rPr lang="de-CH" dirty="0"/>
              <a:t>. Leider haben wir feststellen müssen, dass es extrem viele Fehler gibt, die das Programm dann abbrechen lassen. Da es sich bei den Sensoren um Hardware handelt, ist es möglich, dass einige Messungen nicht immer funktionieren. Diese sollten dann einfach übersprungen werden und nicht das ganze Programm abbrechen. Daher haben wir uns entschieden, die Library zu klonen und für unser Projekt anzupassen. So konnten wir nur den Teil aus der Library rausnehmen, den wir gebraucht haben.</a:t>
            </a:r>
          </a:p>
          <a:p>
            <a:endParaRPr lang="de-CH" dirty="0"/>
          </a:p>
          <a:p>
            <a:r>
              <a:rPr lang="de-CH" dirty="0"/>
              <a:t>&lt;klick&gt;</a:t>
            </a:r>
          </a:p>
          <a:p>
            <a:r>
              <a:rPr lang="de-CH" dirty="0"/>
              <a:t>Für den </a:t>
            </a:r>
            <a:r>
              <a:rPr lang="de-CH" dirty="0" err="1"/>
              <a:t>PiCar</a:t>
            </a:r>
            <a:r>
              <a:rPr lang="de-CH" dirty="0"/>
              <a:t> haben wir die Library von </a:t>
            </a:r>
            <a:r>
              <a:rPr lang="de-CH" dirty="0" err="1"/>
              <a:t>SunFounder</a:t>
            </a:r>
            <a:r>
              <a:rPr lang="de-CH" dirty="0"/>
              <a:t> verwendet und dort beim </a:t>
            </a:r>
            <a:r>
              <a:rPr lang="de-CH" dirty="0" err="1"/>
              <a:t>picarx</a:t>
            </a:r>
            <a:r>
              <a:rPr lang="de-CH" dirty="0"/>
              <a:t>-controller einige Funktionen angepasst, so dass der </a:t>
            </a:r>
            <a:r>
              <a:rPr lang="de-CH" dirty="0" err="1"/>
              <a:t>PiCar</a:t>
            </a:r>
            <a:r>
              <a:rPr lang="de-CH" dirty="0"/>
              <a:t> beispielsweise vor einer Wand langsamer wird, damit man nicht mit vollem Tempo hineinfährt.</a:t>
            </a:r>
          </a:p>
        </p:txBody>
      </p:sp>
      <p:sp>
        <p:nvSpPr>
          <p:cNvPr id="4" name="Slide Number Placeholder 3"/>
          <p:cNvSpPr>
            <a:spLocks noGrp="1"/>
          </p:cNvSpPr>
          <p:nvPr>
            <p:ph type="sldNum" sz="quarter" idx="5"/>
          </p:nvPr>
        </p:nvSpPr>
        <p:spPr/>
        <p:txBody>
          <a:bodyPr/>
          <a:lstStyle/>
          <a:p>
            <a:fld id="{9D927389-6DBD-AB4D-AB7F-FF6690743D12}" type="slidenum">
              <a:rPr lang="de-CH" smtClean="0"/>
              <a:t>7</a:t>
            </a:fld>
            <a:endParaRPr lang="de-CH"/>
          </a:p>
        </p:txBody>
      </p:sp>
    </p:spTree>
    <p:extLst>
      <p:ext uri="{BB962C8B-B14F-4D97-AF65-F5344CB8AC3E}">
        <p14:creationId xmlns:p14="http://schemas.microsoft.com/office/powerpoint/2010/main" val="2635184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Für die Datenverarbeitung haben wir einen Measurement-Loop erstellt, der alle 0.1 Sekunden die Sensoren ansteuert und die Gas-</a:t>
            </a:r>
            <a:r>
              <a:rPr lang="de-CH" dirty="0" err="1"/>
              <a:t>Konzetration</a:t>
            </a:r>
            <a:r>
              <a:rPr lang="de-CH" dirty="0"/>
              <a:t> misst.</a:t>
            </a:r>
          </a:p>
          <a:p>
            <a:endParaRPr lang="de-CH" dirty="0"/>
          </a:p>
          <a:p>
            <a:r>
              <a:rPr lang="de-CH" dirty="0"/>
              <a:t>Die Werte werden nach diesem Measurement-Intervall überprüft und mit den festgelegten Alert-Level verglichen.</a:t>
            </a:r>
          </a:p>
          <a:p>
            <a:endParaRPr lang="de-CH" dirty="0"/>
          </a:p>
          <a:p>
            <a:endParaRPr lang="de-CH" dirty="0"/>
          </a:p>
          <a:p>
            <a:r>
              <a:rPr lang="de-CH" dirty="0"/>
              <a:t>Die gelesenen Daten werden in einer Liste gespeichert und alle 0.5 Sekunden aggregiert. Dabei wird der </a:t>
            </a:r>
            <a:r>
              <a:rPr lang="de-CH" dirty="0" err="1"/>
              <a:t>Timestamp</a:t>
            </a:r>
            <a:r>
              <a:rPr lang="de-CH" dirty="0"/>
              <a:t> übergeben, sowie der Minimal- und Maximal- und der Durchschnittswert berechnet.</a:t>
            </a:r>
          </a:p>
          <a:p>
            <a:endParaRPr lang="de-CH" dirty="0"/>
          </a:p>
          <a:p>
            <a:r>
              <a:rPr lang="de-CH" dirty="0"/>
              <a:t>Die aggregierten Daten werden dann in die MongoDB geladen.</a:t>
            </a:r>
          </a:p>
          <a:p>
            <a:endParaRPr lang="de-CH" dirty="0"/>
          </a:p>
          <a:p>
            <a:r>
              <a:rPr lang="de-CH" dirty="0"/>
              <a:t>Dies ist nötig, damit die unterschiedlichen States in unserer Software funktionieren.</a:t>
            </a:r>
          </a:p>
          <a:p>
            <a:endParaRPr lang="de-CH" dirty="0"/>
          </a:p>
          <a:p>
            <a:r>
              <a:rPr lang="de-CH" dirty="0"/>
              <a:t>Für die Zukunft müsste man sich allenfalls noch ein Handling überlegen, wie man mit älteren Daten umgeht. Allenfalls könnte man Tages-Durchschnitte berechnen und in eine separate Collection speichern und alte Raw-Daten dann löschen, damit die Datenbank nicht überflutet wird.</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8</a:t>
            </a:fld>
            <a:endParaRPr lang="de-CH"/>
          </a:p>
        </p:txBody>
      </p:sp>
    </p:spTree>
    <p:extLst>
      <p:ext uri="{BB962C8B-B14F-4D97-AF65-F5344CB8AC3E}">
        <p14:creationId xmlns:p14="http://schemas.microsoft.com/office/powerpoint/2010/main" val="3799316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Ein wichtiger Teil des Codes ist auch der </a:t>
            </a:r>
            <a:r>
              <a:rPr lang="de-CH" dirty="0" err="1"/>
              <a:t>AlertManager</a:t>
            </a:r>
            <a:r>
              <a:rPr lang="de-CH" dirty="0"/>
              <a:t>. Dieser verwaltet den Setup, wo die Adressierung der Elektronik-Komponenten festgelegt wird.   Ausserdem werden im </a:t>
            </a:r>
            <a:r>
              <a:rPr lang="de-CH" dirty="0" err="1"/>
              <a:t>AlertManager</a:t>
            </a:r>
            <a:r>
              <a:rPr lang="de-CH" dirty="0"/>
              <a:t> die Schwellenwerte definiert und überprüft, ob sie über- beziehungsweise unterschritten werden.</a:t>
            </a:r>
          </a:p>
          <a:p>
            <a:endParaRPr lang="de-CH" dirty="0"/>
          </a:p>
          <a:p>
            <a:r>
              <a:rPr lang="de-CH" dirty="0"/>
              <a:t>&lt;klick&gt;</a:t>
            </a:r>
          </a:p>
          <a:p>
            <a:r>
              <a:rPr lang="de-CH" dirty="0"/>
              <a:t>Für den Alarm haben wir 3 unterschiedliche Modi definiert.</a:t>
            </a:r>
          </a:p>
          <a:p>
            <a:r>
              <a:rPr lang="de-CH" dirty="0"/>
              <a:t>Der erste Modus ist der normale Modus. Dabei leuchtet die grüne LED und die roten LEDs und der Buzzer sind ausgeschaltet. So weiss man, dass das Gerät an ist und die Software läuft.</a:t>
            </a:r>
          </a:p>
          <a:p>
            <a:r>
              <a:rPr lang="de-CH" dirty="0"/>
              <a:t>Bei einem Alarm, wird die grüne LED ausgeschaltet und die betreffenden roten LEDs blinken. Auch der Buzzer ist dann an. Bei einem Alarm hat man die Möglichkeit, den Switch zu drücken, so dass der Zustand in den </a:t>
            </a:r>
            <a:r>
              <a:rPr lang="de-CH" dirty="0" err="1"/>
              <a:t>Acknowledge</a:t>
            </a:r>
            <a:r>
              <a:rPr lang="de-CH" dirty="0"/>
              <a:t>-Modus wechselt. In diesem ist die grüne LED immer noch aus und die betreffenden roten LEDs leuchten statt zu blinken. Ausserdem ist der Buzzer wieder ausgeschaltet. Alle 0.4 Sekunden wird überprüft, ob sich die Gas-Konzentration immer noch im kritischen Bereich befindet. Falls nicht, wird wieder auf den Normal-Modus zurückgesetzt.</a:t>
            </a:r>
          </a:p>
        </p:txBody>
      </p:sp>
      <p:sp>
        <p:nvSpPr>
          <p:cNvPr id="4" name="Slide Number Placeholder 3"/>
          <p:cNvSpPr>
            <a:spLocks noGrp="1"/>
          </p:cNvSpPr>
          <p:nvPr>
            <p:ph type="sldNum" sz="quarter" idx="5"/>
          </p:nvPr>
        </p:nvSpPr>
        <p:spPr/>
        <p:txBody>
          <a:bodyPr/>
          <a:lstStyle/>
          <a:p>
            <a:fld id="{9D927389-6DBD-AB4D-AB7F-FF6690743D12}" type="slidenum">
              <a:rPr lang="de-CH" smtClean="0"/>
              <a:t>9</a:t>
            </a:fld>
            <a:endParaRPr lang="de-CH"/>
          </a:p>
        </p:txBody>
      </p:sp>
    </p:spTree>
    <p:extLst>
      <p:ext uri="{BB962C8B-B14F-4D97-AF65-F5344CB8AC3E}">
        <p14:creationId xmlns:p14="http://schemas.microsoft.com/office/powerpoint/2010/main" val="2853007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99A8DD2-C443-44AD-85B3-4CE72B962C5F}" type="datetimeFigureOut">
              <a:rPr lang="en-US" smtClean="0"/>
              <a:t>5/31/2024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610952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85595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3633121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2617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46608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5/31/2024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848912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5/31/2024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181907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979214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763743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101893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737231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99A8DD2-C443-44AD-85B3-4CE72B962C5F}"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3153590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99A8DD2-C443-44AD-85B3-4CE72B962C5F}" type="datetimeFigureOut">
              <a:rPr lang="en-US" smtClean="0"/>
              <a:t>5/31/2024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78192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99A8DD2-C443-44AD-85B3-4CE72B962C5F}" type="datetimeFigureOut">
              <a:rPr lang="en-US" smtClean="0"/>
              <a:t>5/31/2024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75307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9A8DD2-C443-44AD-85B3-4CE72B962C5F}" type="datetimeFigureOut">
              <a:rPr lang="en-US" smtClean="0"/>
              <a:t>5/31/2024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97787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521079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49764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8000"/>
                <a:hueMod val="94000"/>
                <a:satMod val="148000"/>
                <a:lumMod val="150000"/>
              </a:schemeClr>
            </a:gs>
            <a:gs pos="100000">
              <a:schemeClr val="bg1">
                <a:lumMod val="85000"/>
              </a:schemeClr>
            </a:gs>
          </a:gsLst>
          <a:lin ang="5040000" scaled="0"/>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99A8DD2-C443-44AD-85B3-4CE72B962C5F}" type="datetimeFigureOut">
              <a:rPr lang="en-US" smtClean="0"/>
              <a:t>5/31/2024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4FCA09-A334-4A38-8A78-E51DCD588AB3}" type="slidenum">
              <a:rPr lang="en-US" smtClean="0"/>
              <a:t>‹Nr.›</a:t>
            </a:fld>
            <a:endParaRPr lang="en-US"/>
          </a:p>
        </p:txBody>
      </p:sp>
    </p:spTree>
    <p:extLst>
      <p:ext uri="{BB962C8B-B14F-4D97-AF65-F5344CB8AC3E}">
        <p14:creationId xmlns:p14="http://schemas.microsoft.com/office/powerpoint/2010/main" val="467093497"/>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18/10/relationships/comments" Target="../comments/modernComment_100_3303F62C.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microsoft.com/office/2018/10/relationships/comments" Target="../comments/modernComment_10D_7E69C7A9.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microsoft.com/office/2018/10/relationships/comments" Target="../comments/modernComment_111_79084CBC.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18/10/relationships/comments" Target="../comments/modernComment_106_1299FB20.xm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microsoft.com/office/2018/10/relationships/comments" Target="../comments/modernComment_112_5C4DCA62.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microsoft.com/office/2018/10/relationships/comments" Target="../comments/modernComment_110_ADC236CA.xm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microsoft.com/office/2018/10/relationships/comments" Target="../comments/modernComment_10E_6357FB3B.xm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17.jpeg"/><Relationship Id="rId3" Type="http://schemas.microsoft.com/office/2018/10/relationships/comments" Target="../comments/modernComment_10F_64EE9B87.xml"/><Relationship Id="rId7"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microsoft.com/office/2018/10/relationships/comments" Target="../comments/modernComment_117_10B79B75.xm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19_FC22C88C.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1A_8279F1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04_FC92A92C.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microsoft.com/office/2018/10/relationships/comments" Target="../comments/modernComment_10A_15EF92F1.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microsoft.com/office/2018/10/relationships/comments" Target="../comments/modernComment_115_AF53CC50.xm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18/10/relationships/comments" Target="../comments/modernComment_102_56F00DC.xml"/><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18/10/relationships/comments" Target="../comments/modernComment_10C_C203B917.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18/10/relationships/comments" Target="../comments/modernComment_108_D7539B4.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microsoft.com/office/2018/10/relationships/comments" Target="../comments/modernComment_10B_5483A227.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18/10/relationships/comments" Target="../comments/modernComment_109_B4D35FCC.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18/10/relationships/comments" Target="../comments/modernComment_113_62168E7F.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microsoft.com/office/2018/10/relationships/comments" Target="../comments/modernComment_114_C3FCE778.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100000">
              <a:schemeClr val="tx1">
                <a:lumMod val="95000"/>
              </a:schemeClr>
            </a:gs>
          </a:gsLst>
          <a:lin ang="504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BB99-89A1-8351-54B4-19D5CFFECC36}"/>
              </a:ext>
            </a:extLst>
          </p:cNvPr>
          <p:cNvSpPr>
            <a:spLocks noGrp="1"/>
          </p:cNvSpPr>
          <p:nvPr>
            <p:ph type="ctrTitle"/>
          </p:nvPr>
        </p:nvSpPr>
        <p:spPr>
          <a:xfrm>
            <a:off x="2600033" y="5293850"/>
            <a:ext cx="6622440" cy="1178688"/>
          </a:xfrm>
        </p:spPr>
        <p:txBody>
          <a:bodyPr anchor="ctr">
            <a:normAutofit/>
          </a:bodyPr>
          <a:lstStyle/>
          <a:p>
            <a:pPr algn="l"/>
            <a:r>
              <a:rPr lang="en-US" dirty="0">
                <a:solidFill>
                  <a:schemeClr val="bg1"/>
                </a:solidFill>
              </a:rPr>
              <a:t>Gruppe 8</a:t>
            </a:r>
            <a:br>
              <a:rPr lang="en-US" dirty="0">
                <a:solidFill>
                  <a:schemeClr val="bg1"/>
                </a:solidFill>
              </a:rPr>
            </a:br>
            <a:r>
              <a:rPr lang="en-US" sz="2000" dirty="0" err="1">
                <a:solidFill>
                  <a:schemeClr val="bg1"/>
                </a:solidFill>
              </a:rPr>
              <a:t>Livio</a:t>
            </a:r>
            <a:r>
              <a:rPr lang="en-US" sz="2000" dirty="0">
                <a:solidFill>
                  <a:schemeClr val="bg1"/>
                </a:solidFill>
              </a:rPr>
              <a:t> </a:t>
            </a:r>
            <a:r>
              <a:rPr lang="en-US" sz="2000" dirty="0" err="1">
                <a:solidFill>
                  <a:schemeClr val="bg1"/>
                </a:solidFill>
              </a:rPr>
              <a:t>Bürgisser</a:t>
            </a:r>
            <a:r>
              <a:rPr lang="en-US" sz="2000" dirty="0">
                <a:solidFill>
                  <a:schemeClr val="bg1"/>
                </a:solidFill>
              </a:rPr>
              <a:t> – </a:t>
            </a:r>
            <a:r>
              <a:rPr lang="en-US" sz="2000" dirty="0" err="1">
                <a:solidFill>
                  <a:schemeClr val="bg1"/>
                </a:solidFill>
              </a:rPr>
              <a:t>Noémie</a:t>
            </a:r>
            <a:r>
              <a:rPr lang="en-US" sz="2000" dirty="0">
                <a:solidFill>
                  <a:schemeClr val="bg1"/>
                </a:solidFill>
              </a:rPr>
              <a:t> </a:t>
            </a:r>
            <a:r>
              <a:rPr lang="en-US" sz="2000" dirty="0" err="1">
                <a:solidFill>
                  <a:schemeClr val="bg1"/>
                </a:solidFill>
              </a:rPr>
              <a:t>Käser</a:t>
            </a:r>
            <a:r>
              <a:rPr lang="en-US" sz="2000" dirty="0">
                <a:solidFill>
                  <a:schemeClr val="bg1"/>
                </a:solidFill>
              </a:rPr>
              <a:t> – Daniela Komenda</a:t>
            </a:r>
          </a:p>
        </p:txBody>
      </p:sp>
      <p:sp>
        <p:nvSpPr>
          <p:cNvPr id="3" name="Subtitle 2">
            <a:extLst>
              <a:ext uri="{FF2B5EF4-FFF2-40B4-BE49-F238E27FC236}">
                <a16:creationId xmlns:a16="http://schemas.microsoft.com/office/drawing/2014/main" id="{ECCE496B-FEB6-1FBC-AC42-2F400611887B}"/>
              </a:ext>
            </a:extLst>
          </p:cNvPr>
          <p:cNvSpPr>
            <a:spLocks noGrp="1"/>
          </p:cNvSpPr>
          <p:nvPr>
            <p:ph type="subTitle" idx="1"/>
          </p:nvPr>
        </p:nvSpPr>
        <p:spPr>
          <a:xfrm>
            <a:off x="7812157" y="5293850"/>
            <a:ext cx="3874124" cy="1178688"/>
          </a:xfrm>
        </p:spPr>
        <p:txBody>
          <a:bodyPr anchor="ctr">
            <a:normAutofit/>
          </a:bodyPr>
          <a:lstStyle/>
          <a:p>
            <a:pPr algn="r">
              <a:spcBef>
                <a:spcPts val="0"/>
              </a:spcBef>
            </a:pPr>
            <a:r>
              <a:rPr lang="de-CH" dirty="0">
                <a:solidFill>
                  <a:schemeClr val="bg1"/>
                </a:solidFill>
              </a:rPr>
              <a:t>Präsentation</a:t>
            </a:r>
            <a:endParaRPr lang="en-US" dirty="0">
              <a:solidFill>
                <a:schemeClr val="bg1"/>
              </a:solidFill>
            </a:endParaRPr>
          </a:p>
          <a:p>
            <a:pPr algn="r">
              <a:spcBef>
                <a:spcPts val="0"/>
              </a:spcBef>
            </a:pPr>
            <a:r>
              <a:rPr lang="en-US" dirty="0">
                <a:solidFill>
                  <a:schemeClr val="bg1"/>
                </a:solidFill>
              </a:rPr>
              <a:t>06. </a:t>
            </a:r>
            <a:r>
              <a:rPr lang="en-US" dirty="0" err="1">
                <a:solidFill>
                  <a:schemeClr val="bg1"/>
                </a:solidFill>
              </a:rPr>
              <a:t>Juni</a:t>
            </a:r>
            <a:r>
              <a:rPr lang="en-US" dirty="0">
                <a:solidFill>
                  <a:schemeClr val="bg1"/>
                </a:solidFill>
              </a:rPr>
              <a:t> 2024</a:t>
            </a:r>
          </a:p>
        </p:txBody>
      </p:sp>
      <p:pic>
        <p:nvPicPr>
          <p:cNvPr id="4" name="Picture 3" descr="A web of dots connected">
            <a:extLst>
              <a:ext uri="{FF2B5EF4-FFF2-40B4-BE49-F238E27FC236}">
                <a16:creationId xmlns:a16="http://schemas.microsoft.com/office/drawing/2014/main" id="{1F499EBE-10BE-4A7D-987C-6E7AC258991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0"/>
            <a:ext cx="12191980" cy="4908375"/>
          </a:xfrm>
          <a:prstGeom prst="rect">
            <a:avLst/>
          </a:prstGeom>
        </p:spPr>
      </p:pic>
      <p:sp>
        <p:nvSpPr>
          <p:cNvPr id="5" name="TextBox 4">
            <a:extLst>
              <a:ext uri="{FF2B5EF4-FFF2-40B4-BE49-F238E27FC236}">
                <a16:creationId xmlns:a16="http://schemas.microsoft.com/office/drawing/2014/main" id="{C946511D-C18B-3E01-DED5-7AC6EA386AE8}"/>
              </a:ext>
            </a:extLst>
          </p:cNvPr>
          <p:cNvSpPr txBox="1"/>
          <p:nvPr/>
        </p:nvSpPr>
        <p:spPr>
          <a:xfrm>
            <a:off x="3402806" y="1792477"/>
            <a:ext cx="5386388" cy="1323439"/>
          </a:xfrm>
          <a:prstGeom prst="rect">
            <a:avLst/>
          </a:prstGeom>
          <a:solidFill>
            <a:schemeClr val="bg1"/>
          </a:solidFill>
        </p:spPr>
        <p:txBody>
          <a:bodyPr wrap="square" rtlCol="0">
            <a:spAutoFit/>
          </a:bodyPr>
          <a:lstStyle/>
          <a:p>
            <a:pPr algn="ctr"/>
            <a:r>
              <a:rPr lang="de-CH" sz="8000" b="1" dirty="0"/>
              <a:t>IoT-Projekt</a:t>
            </a:r>
          </a:p>
        </p:txBody>
      </p:sp>
    </p:spTree>
    <p:extLst>
      <p:ext uri="{BB962C8B-B14F-4D97-AF65-F5344CB8AC3E}">
        <p14:creationId xmlns:p14="http://schemas.microsoft.com/office/powerpoint/2010/main" val="855897644"/>
      </p:ext>
    </p:extLst>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a:t>
            </a:r>
            <a:r>
              <a:rPr lang="de-CH" sz="4000" dirty="0" err="1"/>
              <a:t>Breadboard-Prototyping</a:t>
            </a:r>
            <a:endParaRPr lang="de-CH"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4" name="Picture 3" descr="A circuit board with wires and a black and white background&#10;&#10;Description automatically generated with medium confidence">
            <a:extLst>
              <a:ext uri="{FF2B5EF4-FFF2-40B4-BE49-F238E27FC236}">
                <a16:creationId xmlns:a16="http://schemas.microsoft.com/office/drawing/2014/main" id="{E4C86778-A703-3346-A8A6-13C70CE78672}"/>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5400000">
            <a:off x="5880497" y="591741"/>
            <a:ext cx="3844131" cy="6858000"/>
          </a:xfrm>
          <a:prstGeom prst="rect">
            <a:avLst/>
          </a:prstGeom>
        </p:spPr>
      </p:pic>
      <p:sp>
        <p:nvSpPr>
          <p:cNvPr id="9" name="Content Placeholder 2">
            <a:extLst>
              <a:ext uri="{FF2B5EF4-FFF2-40B4-BE49-F238E27FC236}">
                <a16:creationId xmlns:a16="http://schemas.microsoft.com/office/drawing/2014/main" id="{FD28AB08-1091-4ED4-1DFF-C91C1F42AD9B}"/>
              </a:ext>
            </a:extLst>
          </p:cNvPr>
          <p:cNvSpPr>
            <a:spLocks noGrp="1"/>
          </p:cNvSpPr>
          <p:nvPr>
            <p:ph idx="1"/>
          </p:nvPr>
        </p:nvSpPr>
        <p:spPr>
          <a:xfrm>
            <a:off x="1206501" y="1928813"/>
            <a:ext cx="3133724" cy="4786311"/>
          </a:xfrm>
        </p:spPr>
        <p:txBody>
          <a:bodyPr anchor="t">
            <a:normAutofit/>
          </a:bodyPr>
          <a:lstStyle/>
          <a:p>
            <a:r>
              <a:rPr lang="de-CH" dirty="0"/>
              <a:t>1. Prototyp nur mit O2-Sensor</a:t>
            </a:r>
          </a:p>
          <a:p>
            <a:r>
              <a:rPr lang="de-CH" dirty="0"/>
              <a:t>2. Prototyp mit NH3-, CO- und O2-Sensor, aber ohne Buzzer und Switch</a:t>
            </a:r>
          </a:p>
          <a:p>
            <a:r>
              <a:rPr lang="de-CH" dirty="0"/>
              <a:t>3. Prototyp mit allen Sensoren, inklusive Buzzer und Switch</a:t>
            </a:r>
          </a:p>
        </p:txBody>
      </p:sp>
    </p:spTree>
    <p:extLst>
      <p:ext uri="{BB962C8B-B14F-4D97-AF65-F5344CB8AC3E}">
        <p14:creationId xmlns:p14="http://schemas.microsoft.com/office/powerpoint/2010/main" val="21208616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BC73D1B6-0391-AC35-DC36-A15FDF645972}"/>
              </a:ext>
            </a:extLst>
          </p:cNvPr>
          <p:cNvSpPr>
            <a:spLocks noGrp="1"/>
          </p:cNvSpPr>
          <p:nvPr>
            <p:ph idx="1"/>
          </p:nvPr>
        </p:nvSpPr>
        <p:spPr>
          <a:xfrm>
            <a:off x="1206500" y="1928813"/>
            <a:ext cx="9840911" cy="4786311"/>
          </a:xfrm>
        </p:spPr>
        <p:txBody>
          <a:bodyPr anchor="t">
            <a:normAutofit/>
          </a:bodyPr>
          <a:lstStyle/>
          <a:p>
            <a:r>
              <a:rPr lang="de-CH" dirty="0"/>
              <a:t>Schwierigkeit</a:t>
            </a:r>
          </a:p>
          <a:p>
            <a:pPr lvl="1"/>
            <a:r>
              <a:rPr lang="de-CH" dirty="0"/>
              <a:t>Platine soll Erweiterung mit </a:t>
            </a:r>
            <a:r>
              <a:rPr lang="de-CH" dirty="0" err="1"/>
              <a:t>PiCar</a:t>
            </a:r>
            <a:r>
              <a:rPr lang="de-CH" dirty="0"/>
              <a:t> und Lidar ermöglichen</a:t>
            </a:r>
          </a:p>
          <a:p>
            <a:pPr lvl="1"/>
            <a:r>
              <a:rPr lang="de-CH" dirty="0"/>
              <a:t>Nicht alle Pins können genutzt werden</a:t>
            </a:r>
          </a:p>
          <a:p>
            <a:pPr lvl="1"/>
            <a:r>
              <a:rPr lang="de-CH" dirty="0"/>
              <a:t>Theoretisch können 4 Sensoren parallel geschaltet werden</a:t>
            </a:r>
          </a:p>
          <a:p>
            <a:r>
              <a:rPr lang="de-CH" dirty="0"/>
              <a:t>Lösung</a:t>
            </a:r>
          </a:p>
          <a:p>
            <a:pPr lvl="1"/>
            <a:r>
              <a:rPr lang="de-CH" dirty="0"/>
              <a:t>Dokumentation von </a:t>
            </a:r>
            <a:r>
              <a:rPr lang="de-CH" dirty="0" err="1"/>
              <a:t>PiCar</a:t>
            </a:r>
            <a:r>
              <a:rPr lang="de-CH" dirty="0"/>
              <a:t>, welche Pins genutzt werden</a:t>
            </a:r>
          </a:p>
          <a:p>
            <a:pPr lvl="1"/>
            <a:r>
              <a:rPr lang="de-CH" dirty="0"/>
              <a:t>Dokumentation von Lidar, welche Pins genutzt werden</a:t>
            </a:r>
          </a:p>
          <a:p>
            <a:r>
              <a:rPr lang="de-CH" dirty="0"/>
              <a:t>Umsetzung</a:t>
            </a:r>
          </a:p>
          <a:p>
            <a:pPr lvl="1"/>
            <a:r>
              <a:rPr lang="de-CH" dirty="0"/>
              <a:t>Pins werden entsprechend angeschrieben</a:t>
            </a:r>
          </a:p>
          <a:p>
            <a:pPr lvl="1"/>
            <a:r>
              <a:rPr lang="de-CH" dirty="0"/>
              <a:t>Platz für 4 Sensoren schaffen</a:t>
            </a:r>
          </a:p>
          <a:p>
            <a:pPr lvl="1"/>
            <a:endParaRPr lang="de-CH" dirty="0"/>
          </a:p>
        </p:txBody>
      </p:sp>
    </p:spTree>
    <p:extLst>
      <p:ext uri="{BB962C8B-B14F-4D97-AF65-F5344CB8AC3E}">
        <p14:creationId xmlns:p14="http://schemas.microsoft.com/office/powerpoint/2010/main" val="20305870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 mit </a:t>
            </a:r>
            <a:r>
              <a:rPr lang="de-CH" sz="4000" dirty="0" err="1"/>
              <a:t>KiCAD</a:t>
            </a:r>
            <a:endParaRPr lang="de-CH"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7" name="Picture 6" descr="A diagram of a circuit&#10;&#10;Description automatically generated">
            <a:extLst>
              <a:ext uri="{FF2B5EF4-FFF2-40B4-BE49-F238E27FC236}">
                <a16:creationId xmlns:a16="http://schemas.microsoft.com/office/drawing/2014/main" id="{970933AC-DD64-A5B0-19C0-24791BE101DC}"/>
              </a:ext>
            </a:extLst>
          </p:cNvPr>
          <p:cNvPicPr>
            <a:picLocks noChangeAspect="1"/>
          </p:cNvPicPr>
          <p:nvPr/>
        </p:nvPicPr>
        <p:blipFill>
          <a:blip r:embed="rId5"/>
          <a:stretch>
            <a:fillRect/>
          </a:stretch>
        </p:blipFill>
        <p:spPr>
          <a:xfrm>
            <a:off x="1265234" y="1827212"/>
            <a:ext cx="10132815" cy="4282547"/>
          </a:xfrm>
          <a:prstGeom prst="rect">
            <a:avLst/>
          </a:prstGeom>
        </p:spPr>
      </p:pic>
    </p:spTree>
    <p:extLst>
      <p:ext uri="{BB962C8B-B14F-4D97-AF65-F5344CB8AC3E}">
        <p14:creationId xmlns:p14="http://schemas.microsoft.com/office/powerpoint/2010/main" val="312081184"/>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BC73D1B6-0391-AC35-DC36-A15FDF645972}"/>
              </a:ext>
            </a:extLst>
          </p:cNvPr>
          <p:cNvSpPr>
            <a:spLocks noGrp="1"/>
          </p:cNvSpPr>
          <p:nvPr>
            <p:ph idx="1"/>
          </p:nvPr>
        </p:nvSpPr>
        <p:spPr>
          <a:xfrm>
            <a:off x="1206500" y="1928813"/>
            <a:ext cx="9840911" cy="4786311"/>
          </a:xfrm>
        </p:spPr>
        <p:txBody>
          <a:bodyPr anchor="t">
            <a:normAutofit/>
          </a:bodyPr>
          <a:lstStyle/>
          <a:p>
            <a:r>
              <a:rPr lang="de-CH" dirty="0"/>
              <a:t>Verbindungen</a:t>
            </a:r>
          </a:p>
          <a:p>
            <a:pPr lvl="1"/>
            <a:r>
              <a:rPr lang="de-CH" dirty="0"/>
              <a:t>2 Layer, da günstig und das Design genügend einfach</a:t>
            </a:r>
          </a:p>
          <a:p>
            <a:pPr marL="457200" lvl="1" indent="0">
              <a:buNone/>
            </a:pPr>
            <a:endParaRPr lang="de-CH" dirty="0"/>
          </a:p>
          <a:p>
            <a:r>
              <a:rPr lang="de-CH" dirty="0"/>
              <a:t>Herausforderung</a:t>
            </a:r>
          </a:p>
          <a:p>
            <a:pPr lvl="1"/>
            <a:r>
              <a:rPr lang="de-CH" dirty="0"/>
              <a:t>Komponenten-Footprint muss stimmen</a:t>
            </a:r>
          </a:p>
          <a:p>
            <a:pPr lvl="1"/>
            <a:r>
              <a:rPr lang="de-CH" dirty="0"/>
              <a:t>Holes müssen am korrekten Ort sein</a:t>
            </a:r>
          </a:p>
          <a:p>
            <a:pPr lvl="1"/>
            <a:r>
              <a:rPr lang="de-CH" dirty="0"/>
              <a:t>Pins müssen am korrekten Ort sein</a:t>
            </a:r>
          </a:p>
          <a:p>
            <a:pPr lvl="1"/>
            <a:r>
              <a:rPr lang="de-CH" dirty="0"/>
              <a:t>Komponenten, die höher sind, dürfen nicht mit dem Board vom </a:t>
            </a:r>
            <a:r>
              <a:rPr lang="de-CH" dirty="0" err="1"/>
              <a:t>PiCar</a:t>
            </a:r>
            <a:r>
              <a:rPr lang="de-CH" dirty="0"/>
              <a:t> kollidieren</a:t>
            </a:r>
          </a:p>
        </p:txBody>
      </p:sp>
    </p:spTree>
    <p:extLst>
      <p:ext uri="{BB962C8B-B14F-4D97-AF65-F5344CB8AC3E}">
        <p14:creationId xmlns:p14="http://schemas.microsoft.com/office/powerpoint/2010/main" val="15486019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4" name="Picture 3" descr="A circuit board with many small circles and dots&#10;&#10;Description automatically generated">
            <a:extLst>
              <a:ext uri="{FF2B5EF4-FFF2-40B4-BE49-F238E27FC236}">
                <a16:creationId xmlns:a16="http://schemas.microsoft.com/office/drawing/2014/main" id="{30F3B6FD-EA6E-7F82-357A-A80975DCDD35}"/>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114550" y="384019"/>
            <a:ext cx="7772400" cy="6221569"/>
          </a:xfrm>
          <a:prstGeom prst="rect">
            <a:avLst/>
          </a:prstGeom>
        </p:spPr>
      </p:pic>
    </p:spTree>
    <p:extLst>
      <p:ext uri="{BB962C8B-B14F-4D97-AF65-F5344CB8AC3E}">
        <p14:creationId xmlns:p14="http://schemas.microsoft.com/office/powerpoint/2010/main" val="2915186378"/>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Produktion durch PCB-Way</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6" name="Picture 5" descr="A close-up of a circuit board&#10;&#10;Description automatically generated">
            <a:extLst>
              <a:ext uri="{FF2B5EF4-FFF2-40B4-BE49-F238E27FC236}">
                <a16:creationId xmlns:a16="http://schemas.microsoft.com/office/drawing/2014/main" id="{9F711EE1-3ABD-762D-6958-73BF35EEE3C1}"/>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16200000">
            <a:off x="6063452" y="1037427"/>
            <a:ext cx="3430587" cy="6156333"/>
          </a:xfrm>
          <a:prstGeom prst="rect">
            <a:avLst/>
          </a:prstGeom>
        </p:spPr>
      </p:pic>
      <p:sp>
        <p:nvSpPr>
          <p:cNvPr id="7" name="Content Placeholder 2">
            <a:extLst>
              <a:ext uri="{FF2B5EF4-FFF2-40B4-BE49-F238E27FC236}">
                <a16:creationId xmlns:a16="http://schemas.microsoft.com/office/drawing/2014/main" id="{724CB80B-E436-FB33-9F8C-7FC5BE08F125}"/>
              </a:ext>
            </a:extLst>
          </p:cNvPr>
          <p:cNvSpPr>
            <a:spLocks noGrp="1"/>
          </p:cNvSpPr>
          <p:nvPr>
            <p:ph idx="1"/>
          </p:nvPr>
        </p:nvSpPr>
        <p:spPr>
          <a:xfrm>
            <a:off x="1206501" y="1928813"/>
            <a:ext cx="3133724" cy="4786311"/>
          </a:xfrm>
        </p:spPr>
        <p:txBody>
          <a:bodyPr anchor="t">
            <a:normAutofit/>
          </a:bodyPr>
          <a:lstStyle/>
          <a:p>
            <a:r>
              <a:rPr lang="de-CH" dirty="0"/>
              <a:t>Produktion von 10 PCB durch PCB-Way in China</a:t>
            </a:r>
          </a:p>
          <a:p>
            <a:r>
              <a:rPr lang="de-CH" dirty="0"/>
              <a:t>Bestellung der Komponenten bei </a:t>
            </a:r>
            <a:r>
              <a:rPr lang="de-CH" dirty="0" err="1"/>
              <a:t>DigiKey</a:t>
            </a:r>
            <a:endParaRPr lang="de-CH" dirty="0"/>
          </a:p>
          <a:p>
            <a:r>
              <a:rPr lang="de-CH" dirty="0"/>
              <a:t>Selbstständiges Löten der Komponenten</a:t>
            </a:r>
          </a:p>
        </p:txBody>
      </p:sp>
    </p:spTree>
    <p:extLst>
      <p:ext uri="{BB962C8B-B14F-4D97-AF65-F5344CB8AC3E}">
        <p14:creationId xmlns:p14="http://schemas.microsoft.com/office/powerpoint/2010/main" val="16667103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Löten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4" name="Content Placeholder 2">
            <a:extLst>
              <a:ext uri="{FF2B5EF4-FFF2-40B4-BE49-F238E27FC236}">
                <a16:creationId xmlns:a16="http://schemas.microsoft.com/office/drawing/2014/main" id="{21924C44-705E-2C77-1662-04DF428EA568}"/>
              </a:ext>
            </a:extLst>
          </p:cNvPr>
          <p:cNvSpPr>
            <a:spLocks noGrp="1"/>
          </p:cNvSpPr>
          <p:nvPr>
            <p:ph idx="1"/>
          </p:nvPr>
        </p:nvSpPr>
        <p:spPr>
          <a:xfrm>
            <a:off x="1206501" y="1928813"/>
            <a:ext cx="3133724" cy="4786311"/>
          </a:xfrm>
        </p:spPr>
        <p:txBody>
          <a:bodyPr anchor="t">
            <a:normAutofit/>
          </a:bodyPr>
          <a:lstStyle/>
          <a:p>
            <a:r>
              <a:rPr lang="de-CH" dirty="0"/>
              <a:t>Herausforderung 1:</a:t>
            </a:r>
          </a:p>
          <a:p>
            <a:pPr lvl="1"/>
            <a:r>
              <a:rPr lang="de-CH" dirty="0"/>
              <a:t>Komponenten sollen nicht schräg gelötet sein</a:t>
            </a:r>
          </a:p>
          <a:p>
            <a:r>
              <a:rPr lang="de-CH" dirty="0"/>
              <a:t>Lösung 1:</a:t>
            </a:r>
          </a:p>
          <a:p>
            <a:pPr lvl="1"/>
            <a:r>
              <a:rPr lang="de-CH" dirty="0"/>
              <a:t>Tape</a:t>
            </a:r>
          </a:p>
          <a:p>
            <a:r>
              <a:rPr lang="de-CH" dirty="0"/>
              <a:t>Herausforderung 2:</a:t>
            </a:r>
          </a:p>
          <a:p>
            <a:pPr lvl="1"/>
            <a:r>
              <a:rPr lang="de-CH" dirty="0"/>
              <a:t>Löt-Zinn mit Blei</a:t>
            </a:r>
          </a:p>
          <a:p>
            <a:r>
              <a:rPr lang="de-CH" dirty="0"/>
              <a:t>Lösung 2:</a:t>
            </a:r>
          </a:p>
          <a:p>
            <a:pPr lvl="1"/>
            <a:r>
              <a:rPr lang="de-CH" dirty="0"/>
              <a:t>siehe Bild</a:t>
            </a:r>
          </a:p>
        </p:txBody>
      </p:sp>
      <p:pic>
        <p:nvPicPr>
          <p:cNvPr id="9" name="Picture 8" descr="A black rectangular object with metal pins&#10;&#10;Description automatically generated">
            <a:extLst>
              <a:ext uri="{FF2B5EF4-FFF2-40B4-BE49-F238E27FC236}">
                <a16:creationId xmlns:a16="http://schemas.microsoft.com/office/drawing/2014/main" id="{5E34747E-6A4D-EFED-A5D4-45DE8377DC44}"/>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16200000">
            <a:off x="7172325" y="299244"/>
            <a:ext cx="2495550" cy="6858000"/>
          </a:xfrm>
          <a:prstGeom prst="rect">
            <a:avLst/>
          </a:prstGeom>
        </p:spPr>
      </p:pic>
      <p:pic>
        <p:nvPicPr>
          <p:cNvPr id="40" name="Picture 39" descr="A close up of a device&#10;&#10;Description automatically generated">
            <a:extLst>
              <a:ext uri="{FF2B5EF4-FFF2-40B4-BE49-F238E27FC236}">
                <a16:creationId xmlns:a16="http://schemas.microsoft.com/office/drawing/2014/main" id="{7B179CF5-934A-A6F7-8FC1-9CF00EC94704}"/>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rot="5400000">
            <a:off x="7138986" y="1773239"/>
            <a:ext cx="2457453" cy="6858000"/>
          </a:xfrm>
          <a:prstGeom prst="rect">
            <a:avLst/>
          </a:prstGeom>
        </p:spPr>
      </p:pic>
      <p:pic>
        <p:nvPicPr>
          <p:cNvPr id="3" name="Picture 2" descr="A table with tools on it&#10;&#10;Description automatically generated">
            <a:extLst>
              <a:ext uri="{FF2B5EF4-FFF2-40B4-BE49-F238E27FC236}">
                <a16:creationId xmlns:a16="http://schemas.microsoft.com/office/drawing/2014/main" id="{6D59719A-4AD5-8E01-2C8D-37788466212C}"/>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209383" y="1821340"/>
            <a:ext cx="6381748" cy="4786311"/>
          </a:xfrm>
          <a:prstGeom prst="rect">
            <a:avLst/>
          </a:prstGeom>
        </p:spPr>
      </p:pic>
      <p:pic>
        <p:nvPicPr>
          <p:cNvPr id="6" name="Picture 5" descr="A person wearing a mask and gloves working on a device&#10;&#10;Description automatically generated">
            <a:extLst>
              <a:ext uri="{FF2B5EF4-FFF2-40B4-BE49-F238E27FC236}">
                <a16:creationId xmlns:a16="http://schemas.microsoft.com/office/drawing/2014/main" id="{43003CF1-E414-FE01-DC85-9D21E025561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373417" y="1669001"/>
            <a:ext cx="3745706" cy="4994275"/>
          </a:xfrm>
          <a:prstGeom prst="rect">
            <a:avLst/>
          </a:prstGeom>
        </p:spPr>
      </p:pic>
    </p:spTree>
    <p:extLst>
      <p:ext uri="{BB962C8B-B14F-4D97-AF65-F5344CB8AC3E}">
        <p14:creationId xmlns:p14="http://schemas.microsoft.com/office/powerpoint/2010/main" val="16933589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0"/>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Dashboard </a:t>
            </a:r>
            <a:r>
              <a:rPr lang="en-US" sz="4000" dirty="0" err="1"/>
              <a:t>mit</a:t>
            </a:r>
            <a:r>
              <a:rPr lang="en-US" sz="4000" dirty="0"/>
              <a:t> Node Red</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5" name="Picture 4" descr="A screenshot of a computer&#10;&#10;Description automatically generated">
            <a:extLst>
              <a:ext uri="{FF2B5EF4-FFF2-40B4-BE49-F238E27FC236}">
                <a16:creationId xmlns:a16="http://schemas.microsoft.com/office/drawing/2014/main" id="{26BCB14B-26D0-2016-ABEB-6A38FBB3B01E}"/>
              </a:ext>
            </a:extLst>
          </p:cNvPr>
          <p:cNvPicPr>
            <a:picLocks noChangeAspect="1"/>
          </p:cNvPicPr>
          <p:nvPr/>
        </p:nvPicPr>
        <p:blipFill>
          <a:blip r:embed="rId5"/>
          <a:stretch>
            <a:fillRect/>
          </a:stretch>
        </p:blipFill>
        <p:spPr>
          <a:xfrm>
            <a:off x="1477006" y="1913371"/>
            <a:ext cx="9466589" cy="3987800"/>
          </a:xfrm>
          <a:prstGeom prst="rect">
            <a:avLst/>
          </a:prstGeom>
        </p:spPr>
      </p:pic>
    </p:spTree>
    <p:extLst>
      <p:ext uri="{BB962C8B-B14F-4D97-AF65-F5344CB8AC3E}">
        <p14:creationId xmlns:p14="http://schemas.microsoft.com/office/powerpoint/2010/main" val="280468341"/>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Node </a:t>
            </a:r>
            <a:r>
              <a:rPr lang="en-US" sz="4000" dirty="0" err="1"/>
              <a:t>ReD</a:t>
            </a:r>
            <a:r>
              <a:rPr lang="en-US" sz="4000" dirty="0"/>
              <a:t> FLOW Dashboard</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6" name="Grafik 5">
            <a:extLst>
              <a:ext uri="{FF2B5EF4-FFF2-40B4-BE49-F238E27FC236}">
                <a16:creationId xmlns:a16="http://schemas.microsoft.com/office/drawing/2014/main" id="{C8E95145-5596-1A7E-99C0-3E7B41551A20}"/>
              </a:ext>
            </a:extLst>
          </p:cNvPr>
          <p:cNvPicPr>
            <a:picLocks noChangeAspect="1"/>
          </p:cNvPicPr>
          <p:nvPr/>
        </p:nvPicPr>
        <p:blipFill>
          <a:blip r:embed="rId4"/>
          <a:stretch>
            <a:fillRect/>
          </a:stretch>
        </p:blipFill>
        <p:spPr>
          <a:xfrm>
            <a:off x="1791497" y="1620838"/>
            <a:ext cx="8680445" cy="4798403"/>
          </a:xfrm>
          <a:prstGeom prst="rect">
            <a:avLst/>
          </a:prstGeom>
        </p:spPr>
      </p:pic>
    </p:spTree>
    <p:extLst>
      <p:ext uri="{BB962C8B-B14F-4D97-AF65-F5344CB8AC3E}">
        <p14:creationId xmlns:p14="http://schemas.microsoft.com/office/powerpoint/2010/main" val="4230137996"/>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Node </a:t>
            </a:r>
            <a:r>
              <a:rPr lang="en-US" sz="4000" dirty="0" err="1"/>
              <a:t>ReD</a:t>
            </a:r>
            <a:r>
              <a:rPr lang="en-US" sz="4000" dirty="0"/>
              <a:t> FLOW Mail </a:t>
            </a:r>
            <a:r>
              <a:rPr lang="en-US" sz="4000" dirty="0" err="1"/>
              <a:t>MEssage</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2189029650"/>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8000"/>
                <a:hueMod val="94000"/>
                <a:satMod val="148000"/>
                <a:lumMod val="39230"/>
                <a:lumOff val="60770"/>
              </a:schemeClr>
            </a:gs>
            <a:gs pos="100000">
              <a:schemeClr val="bg1">
                <a:lumMod val="85000"/>
              </a:schemeClr>
            </a:gs>
          </a:gsLst>
          <a:lin ang="5040000" scaled="0"/>
          <a:tileRect/>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de-CH" sz="4000" dirty="0"/>
              <a:t>Übersicht</a:t>
            </a:r>
          </a:p>
        </p:txBody>
      </p:sp>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374773" y="1831589"/>
            <a:ext cx="9840911" cy="4764474"/>
          </a:xfrm>
        </p:spPr>
        <p:txBody>
          <a:bodyPr anchor="t">
            <a:normAutofit/>
          </a:bodyPr>
          <a:lstStyle/>
          <a:p>
            <a:r>
              <a:rPr lang="de-CH" dirty="0"/>
              <a:t>Problemstellung &amp; Lösung</a:t>
            </a:r>
          </a:p>
          <a:p>
            <a:r>
              <a:rPr lang="de-CH" dirty="0"/>
              <a:t>Unser Projekt</a:t>
            </a:r>
          </a:p>
          <a:p>
            <a:pPr lvl="1"/>
            <a:r>
              <a:rPr lang="de-CH" dirty="0"/>
              <a:t>Benutzte Sensoren &amp; Technologien</a:t>
            </a:r>
          </a:p>
          <a:p>
            <a:pPr lvl="1"/>
            <a:r>
              <a:rPr lang="de-CH" dirty="0"/>
              <a:t>Code</a:t>
            </a:r>
          </a:p>
          <a:p>
            <a:pPr lvl="1"/>
            <a:r>
              <a:rPr lang="de-CH" dirty="0"/>
              <a:t>Elektronik</a:t>
            </a:r>
          </a:p>
          <a:p>
            <a:pPr lvl="1"/>
            <a:r>
              <a:rPr lang="de-CH" dirty="0"/>
              <a:t>Dashboard</a:t>
            </a:r>
          </a:p>
          <a:p>
            <a:r>
              <a:rPr lang="de-CH" dirty="0"/>
              <a:t>Weiterführende Ideen</a:t>
            </a:r>
          </a:p>
          <a:p>
            <a:r>
              <a:rPr lang="de-CH" dirty="0"/>
              <a:t>Live-Demo</a:t>
            </a:r>
          </a:p>
          <a:p>
            <a:pPr marL="457200" lvl="1" indent="0">
              <a:buNone/>
            </a:pPr>
            <a:endParaRPr lang="de-CH" dirty="0"/>
          </a:p>
          <a:p>
            <a:pPr lvl="1"/>
            <a:endParaRPr lang="de-CH"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4237469996"/>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a:t>Weiterführende Ideen</a:t>
            </a:r>
          </a:p>
        </p:txBody>
      </p:sp>
      <p:sp>
        <p:nvSpPr>
          <p:cNvPr id="3" name="Content Placeholder 2">
            <a:extLst>
              <a:ext uri="{FF2B5EF4-FFF2-40B4-BE49-F238E27FC236}">
                <a16:creationId xmlns:a16="http://schemas.microsoft.com/office/drawing/2014/main" id="{76644ECF-9EE4-4031-3023-B2BA79A5CB45}"/>
              </a:ext>
            </a:extLst>
          </p:cNvPr>
          <p:cNvSpPr>
            <a:spLocks noGrp="1"/>
          </p:cNvSpPr>
          <p:nvPr>
            <p:ph idx="1"/>
          </p:nvPr>
        </p:nvSpPr>
        <p:spPr>
          <a:xfrm>
            <a:off x="1206500" y="2249486"/>
            <a:ext cx="9840911" cy="4356102"/>
          </a:xfrm>
        </p:spPr>
        <p:txBody>
          <a:bodyPr anchor="t">
            <a:normAutofit/>
          </a:bodyPr>
          <a:lstStyle/>
          <a:p>
            <a:r>
              <a:rPr lang="de-CH" dirty="0"/>
              <a:t>Raum-Erfassung mit Lidar und </a:t>
            </a:r>
            <a:r>
              <a:rPr lang="de-CH" dirty="0" err="1"/>
              <a:t>PiCar</a:t>
            </a:r>
            <a:r>
              <a:rPr lang="de-CH" dirty="0"/>
              <a:t>-Kamera</a:t>
            </a:r>
          </a:p>
          <a:p>
            <a:pPr marL="0" indent="0">
              <a:buNone/>
            </a:pPr>
            <a:endParaRPr lang="de-CH" dirty="0"/>
          </a:p>
          <a:p>
            <a:r>
              <a:rPr lang="de-CH" dirty="0"/>
              <a:t>Finden des Gas-Lecks</a:t>
            </a:r>
          </a:p>
          <a:p>
            <a:endParaRPr lang="de-CH" dirty="0"/>
          </a:p>
          <a:p>
            <a:r>
              <a:rPr lang="de-CH" dirty="0" err="1"/>
              <a:t>LEnergie</a:t>
            </a:r>
            <a:r>
              <a:rPr lang="de-CH" dirty="0"/>
              <a:t>-Management des Fahrzeugs</a:t>
            </a:r>
          </a:p>
          <a:p>
            <a:endParaRPr lang="de-CH" dirty="0"/>
          </a:p>
          <a:p>
            <a:r>
              <a:rPr lang="de-CH" dirty="0"/>
              <a:t>Daten-Management</a:t>
            </a:r>
            <a:endParaRPr lang="de-DE"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3680222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Live-Demo</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1032" name="Picture 8" descr="Request a demo - Comsys">
            <a:extLst>
              <a:ext uri="{FF2B5EF4-FFF2-40B4-BE49-F238E27FC236}">
                <a16:creationId xmlns:a16="http://schemas.microsoft.com/office/drawing/2014/main" id="{29510244-1C1B-FDEF-7D52-AB79A92758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6915" y="2366963"/>
            <a:ext cx="5659119" cy="3491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504592"/>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err="1"/>
              <a:t>Github</a:t>
            </a:r>
            <a:r>
              <a:rPr lang="de-CH" sz="4000" dirty="0"/>
              <a:t>-Repo</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3" name="Title 1">
            <a:extLst>
              <a:ext uri="{FF2B5EF4-FFF2-40B4-BE49-F238E27FC236}">
                <a16:creationId xmlns:a16="http://schemas.microsoft.com/office/drawing/2014/main" id="{B331616D-FCB2-ED21-4DB7-AF1BD36DF01A}"/>
              </a:ext>
            </a:extLst>
          </p:cNvPr>
          <p:cNvSpPr txBox="1">
            <a:spLocks/>
          </p:cNvSpPr>
          <p:nvPr/>
        </p:nvSpPr>
        <p:spPr>
          <a:xfrm>
            <a:off x="874713" y="3244582"/>
            <a:ext cx="10647362"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de-CH" sz="2500" dirty="0"/>
              <a:t>https://</a:t>
            </a:r>
            <a:r>
              <a:rPr lang="de-CH" sz="2500" dirty="0" err="1"/>
              <a:t>github.com</a:t>
            </a:r>
            <a:r>
              <a:rPr lang="de-CH" sz="2500" dirty="0"/>
              <a:t>/</a:t>
            </a:r>
            <a:r>
              <a:rPr lang="de-CH" sz="2500" dirty="0" err="1"/>
              <a:t>liviobue</a:t>
            </a:r>
            <a:r>
              <a:rPr lang="de-CH" sz="2500" dirty="0"/>
              <a:t>/</a:t>
            </a:r>
            <a:r>
              <a:rPr lang="de-CH" sz="2500" dirty="0" err="1"/>
              <a:t>iot_project</a:t>
            </a:r>
            <a:endParaRPr lang="de-CH" sz="2500" dirty="0"/>
          </a:p>
        </p:txBody>
      </p:sp>
    </p:spTree>
    <p:extLst>
      <p:ext uri="{BB962C8B-B14F-4D97-AF65-F5344CB8AC3E}">
        <p14:creationId xmlns:p14="http://schemas.microsoft.com/office/powerpoint/2010/main" val="156683681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en-US" sz="4000" dirty="0" err="1"/>
              <a:t>Problemstellung</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4" name="Content Placeholder 18" descr="A white background with black text&#10;&#10;Description automatically generated">
            <a:extLst>
              <a:ext uri="{FF2B5EF4-FFF2-40B4-BE49-F238E27FC236}">
                <a16:creationId xmlns:a16="http://schemas.microsoft.com/office/drawing/2014/main" id="{87E37AA8-152E-3FCE-D5B4-9E5A27F057E2}"/>
              </a:ext>
            </a:extLst>
          </p:cNvPr>
          <p:cNvPicPr>
            <a:picLocks noChangeAspect="1"/>
          </p:cNvPicPr>
          <p:nvPr/>
        </p:nvPicPr>
        <p:blipFill>
          <a:blip r:embed="rId5"/>
          <a:stretch>
            <a:fillRect/>
          </a:stretch>
        </p:blipFill>
        <p:spPr>
          <a:xfrm>
            <a:off x="399257" y="1635965"/>
            <a:ext cx="9512300" cy="2832100"/>
          </a:xfrm>
          <a:prstGeom prst="rect">
            <a:avLst/>
          </a:prstGeom>
        </p:spPr>
      </p:pic>
      <p:pic>
        <p:nvPicPr>
          <p:cNvPr id="5" name="Picture 4" descr="A black and white sign with white text&#10;&#10;Description automatically generated">
            <a:extLst>
              <a:ext uri="{FF2B5EF4-FFF2-40B4-BE49-F238E27FC236}">
                <a16:creationId xmlns:a16="http://schemas.microsoft.com/office/drawing/2014/main" id="{E5165B13-7C6D-D6E3-0B85-0664D39B440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450560" y="4146560"/>
            <a:ext cx="7772400" cy="2730351"/>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0FCEB06-BA6C-A23E-2DC5-B063FB5E91C1}"/>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84982" y="3590834"/>
            <a:ext cx="7772400" cy="3115383"/>
          </a:xfrm>
          <a:prstGeom prst="rect">
            <a:avLst/>
          </a:prstGeom>
        </p:spPr>
      </p:pic>
      <p:pic>
        <p:nvPicPr>
          <p:cNvPr id="7" name="Picture 6" descr="A blue and white rectangular sign&#10;&#10;Description automatically generated">
            <a:extLst>
              <a:ext uri="{FF2B5EF4-FFF2-40B4-BE49-F238E27FC236}">
                <a16:creationId xmlns:a16="http://schemas.microsoft.com/office/drawing/2014/main" id="{134491F0-23CB-A219-3D92-AAB099B09598}"/>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547608" y="1788078"/>
            <a:ext cx="7772400" cy="1530626"/>
          </a:xfrm>
          <a:prstGeom prst="rect">
            <a:avLst/>
          </a:prstGeom>
        </p:spPr>
      </p:pic>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424998" y="2212428"/>
            <a:ext cx="9840911" cy="3541714"/>
          </a:xfrm>
          <a:solidFill>
            <a:schemeClr val="bg1"/>
          </a:solidFill>
        </p:spPr>
        <p:txBody>
          <a:bodyPr anchor="t">
            <a:normAutofit/>
          </a:bodyPr>
          <a:lstStyle/>
          <a:p>
            <a:r>
              <a:rPr lang="de-CH" dirty="0"/>
              <a:t>Luftdichte Räume</a:t>
            </a:r>
          </a:p>
          <a:p>
            <a:r>
              <a:rPr lang="de-CH" dirty="0"/>
              <a:t>Höhlen</a:t>
            </a:r>
          </a:p>
          <a:p>
            <a:r>
              <a:rPr lang="de-CH" dirty="0" err="1"/>
              <a:t>Tagbau</a:t>
            </a:r>
            <a:endParaRPr lang="de-CH" dirty="0"/>
          </a:p>
          <a:p>
            <a:r>
              <a:rPr lang="de-CH" dirty="0"/>
              <a:t>Gefahr:</a:t>
            </a:r>
          </a:p>
          <a:p>
            <a:pPr lvl="1"/>
            <a:r>
              <a:rPr lang="de-CH" dirty="0"/>
              <a:t>Gas-Vergiftung</a:t>
            </a:r>
          </a:p>
          <a:p>
            <a:pPr lvl="1"/>
            <a:r>
              <a:rPr lang="de-CH" dirty="0"/>
              <a:t>Sauerstoff-Mangel</a:t>
            </a:r>
          </a:p>
          <a:p>
            <a:pPr lvl="1"/>
            <a:r>
              <a:rPr lang="de-CH" dirty="0"/>
              <a:t>Wird häufig nicht oder zu spät bemerkt</a:t>
            </a:r>
          </a:p>
        </p:txBody>
      </p:sp>
    </p:spTree>
    <p:extLst>
      <p:ext uri="{BB962C8B-B14F-4D97-AF65-F5344CB8AC3E}">
        <p14:creationId xmlns:p14="http://schemas.microsoft.com/office/powerpoint/2010/main" val="911607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50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100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150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4"/>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6"/>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5"/>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de-CH" sz="4000" dirty="0"/>
              <a:t>Lösung</a:t>
            </a:r>
          </a:p>
        </p:txBody>
      </p:sp>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256506" y="1816101"/>
            <a:ext cx="5941709" cy="4779962"/>
          </a:xfrm>
        </p:spPr>
        <p:txBody>
          <a:bodyPr anchor="t">
            <a:normAutofit/>
          </a:bodyPr>
          <a:lstStyle/>
          <a:p>
            <a:r>
              <a:rPr lang="de-CH" dirty="0"/>
              <a:t>Fahrzeug, das die Umgebung erkundet</a:t>
            </a:r>
          </a:p>
          <a:p>
            <a:r>
              <a:rPr lang="de-CH" dirty="0"/>
              <a:t>Gas-Konzentrationsmessung im Raum</a:t>
            </a:r>
          </a:p>
          <a:p>
            <a:r>
              <a:rPr lang="de-CH" dirty="0"/>
              <a:t>Speichern der Gas-Konzentrationen in einer Datenbank für historische Analyse</a:t>
            </a:r>
          </a:p>
          <a:p>
            <a:r>
              <a:rPr lang="de-CH" dirty="0"/>
              <a:t>Anzeige der Gas-Konzentrationen in einem Dashboard</a:t>
            </a:r>
          </a:p>
          <a:p>
            <a:r>
              <a:rPr lang="de-CH" dirty="0" err="1"/>
              <a:t>Whatsapp</a:t>
            </a:r>
            <a:r>
              <a:rPr lang="de-CH" dirty="0"/>
              <a:t>-Nachricht bei Gefahr</a:t>
            </a:r>
          </a:p>
          <a:p>
            <a:r>
              <a:rPr lang="de-CH" dirty="0"/>
              <a:t>Alarm-System bei über- und unterschreiten von Schwellenwerten</a:t>
            </a:r>
          </a:p>
          <a:p>
            <a:endParaRPr lang="de-CH" i="1" dirty="0">
              <a:solidFill>
                <a:srgbClr val="FF0000"/>
              </a:solidFill>
            </a:endParaRPr>
          </a:p>
          <a:p>
            <a:endParaRPr lang="de-CH" i="1" dirty="0">
              <a:solidFill>
                <a:srgbClr val="FF0000"/>
              </a:solidFill>
            </a:endParaRP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5" name="Picture 4" descr="A small robot on a wooden surface&#10;&#10;Description automatically generated">
            <a:extLst>
              <a:ext uri="{FF2B5EF4-FFF2-40B4-BE49-F238E27FC236}">
                <a16:creationId xmlns:a16="http://schemas.microsoft.com/office/drawing/2014/main" id="{0F935D26-E819-A2DE-47E0-E55843F2A5A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307754" y="1204662"/>
            <a:ext cx="4121452" cy="5212013"/>
          </a:xfrm>
          <a:prstGeom prst="rect">
            <a:avLst/>
          </a:prstGeom>
        </p:spPr>
      </p:pic>
    </p:spTree>
    <p:extLst>
      <p:ext uri="{BB962C8B-B14F-4D97-AF65-F5344CB8AC3E}">
        <p14:creationId xmlns:p14="http://schemas.microsoft.com/office/powerpoint/2010/main" val="32550238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Benutzte Sensoren / Technologie</a:t>
            </a:r>
          </a:p>
        </p:txBody>
      </p:sp>
      <p:sp>
        <p:nvSpPr>
          <p:cNvPr id="3" name="Content Placeholder 2">
            <a:extLst>
              <a:ext uri="{FF2B5EF4-FFF2-40B4-BE49-F238E27FC236}">
                <a16:creationId xmlns:a16="http://schemas.microsoft.com/office/drawing/2014/main" id="{76644ECF-9EE4-4031-3023-B2BA79A5CB45}"/>
              </a:ext>
            </a:extLst>
          </p:cNvPr>
          <p:cNvSpPr>
            <a:spLocks noGrp="1"/>
          </p:cNvSpPr>
          <p:nvPr>
            <p:ph idx="1"/>
          </p:nvPr>
        </p:nvSpPr>
        <p:spPr>
          <a:xfrm>
            <a:off x="1206500" y="1928813"/>
            <a:ext cx="9840911" cy="4786311"/>
          </a:xfrm>
        </p:spPr>
        <p:txBody>
          <a:bodyPr anchor="t">
            <a:normAutofit/>
          </a:bodyPr>
          <a:lstStyle/>
          <a:p>
            <a:r>
              <a:rPr lang="de-CH" dirty="0"/>
              <a:t>Raspberry Pi</a:t>
            </a:r>
          </a:p>
          <a:p>
            <a:r>
              <a:rPr lang="de-CH" dirty="0" err="1"/>
              <a:t>PiCar</a:t>
            </a:r>
            <a:r>
              <a:rPr lang="de-CH" dirty="0"/>
              <a:t> von </a:t>
            </a:r>
            <a:r>
              <a:rPr lang="de-CH" dirty="0" err="1"/>
              <a:t>Sunfounder</a:t>
            </a:r>
            <a:endParaRPr lang="de-CH" dirty="0"/>
          </a:p>
          <a:p>
            <a:r>
              <a:rPr lang="de-CH" dirty="0"/>
              <a:t>Gas-Sensoren von </a:t>
            </a:r>
            <a:r>
              <a:rPr lang="de-CH" dirty="0" err="1"/>
              <a:t>DFRobot</a:t>
            </a:r>
            <a:r>
              <a:rPr lang="de-CH" dirty="0"/>
              <a:t> (vorkalibriert)</a:t>
            </a:r>
          </a:p>
          <a:p>
            <a:pPr lvl="1"/>
            <a:r>
              <a:rPr lang="de-CH" dirty="0"/>
              <a:t>NH3</a:t>
            </a:r>
          </a:p>
          <a:p>
            <a:pPr lvl="1"/>
            <a:r>
              <a:rPr lang="de-CH" dirty="0"/>
              <a:t>CO</a:t>
            </a:r>
          </a:p>
          <a:p>
            <a:pPr lvl="1"/>
            <a:r>
              <a:rPr lang="de-CH" dirty="0"/>
              <a:t>O2</a:t>
            </a:r>
          </a:p>
          <a:p>
            <a:r>
              <a:rPr lang="de-CH" dirty="0" err="1"/>
              <a:t>NodeRed</a:t>
            </a:r>
            <a:endParaRPr lang="de-CH" dirty="0"/>
          </a:p>
          <a:p>
            <a:r>
              <a:rPr lang="de-CH" dirty="0"/>
              <a:t>Lidar von </a:t>
            </a:r>
            <a:r>
              <a:rPr lang="de-CH" dirty="0" err="1"/>
              <a:t>LDRobot</a:t>
            </a:r>
            <a:endParaRPr lang="de-CH"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2257862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High-Level </a:t>
            </a:r>
            <a:r>
              <a:rPr lang="de-CH" sz="4000" dirty="0"/>
              <a:t>Übersicht</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7" name="Grafik 6" descr="Ein Bild, das Text, Screenshot, Diagramm, Plan enthält.&#10;&#10;Automatisch generierte Beschreibung">
            <a:extLst>
              <a:ext uri="{FF2B5EF4-FFF2-40B4-BE49-F238E27FC236}">
                <a16:creationId xmlns:a16="http://schemas.microsoft.com/office/drawing/2014/main" id="{B9C62BA0-6722-BCD1-9B95-0B60DE287A1A}"/>
              </a:ext>
            </a:extLst>
          </p:cNvPr>
          <p:cNvPicPr>
            <a:picLocks noChangeAspect="1"/>
          </p:cNvPicPr>
          <p:nvPr/>
        </p:nvPicPr>
        <p:blipFill>
          <a:blip r:embed="rId5"/>
          <a:stretch>
            <a:fillRect/>
          </a:stretch>
        </p:blipFill>
        <p:spPr>
          <a:xfrm>
            <a:off x="2169445" y="2035175"/>
            <a:ext cx="7849931" cy="3516313"/>
          </a:xfrm>
          <a:prstGeom prst="rect">
            <a:avLst/>
          </a:prstGeom>
        </p:spPr>
      </p:pic>
    </p:spTree>
    <p:extLst>
      <p:ext uri="{BB962C8B-B14F-4D97-AF65-F5344CB8AC3E}">
        <p14:creationId xmlns:p14="http://schemas.microsoft.com/office/powerpoint/2010/main" val="1417912871"/>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Externe Libraries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0084663F-68C9-CF89-8F26-956EEC8088F7}"/>
              </a:ext>
            </a:extLst>
          </p:cNvPr>
          <p:cNvSpPr>
            <a:spLocks noGrp="1"/>
          </p:cNvSpPr>
          <p:nvPr>
            <p:ph idx="1"/>
          </p:nvPr>
        </p:nvSpPr>
        <p:spPr>
          <a:xfrm>
            <a:off x="1206500" y="1928813"/>
            <a:ext cx="9840911" cy="4786311"/>
          </a:xfrm>
        </p:spPr>
        <p:txBody>
          <a:bodyPr anchor="t">
            <a:normAutofit/>
          </a:bodyPr>
          <a:lstStyle/>
          <a:p>
            <a:r>
              <a:rPr lang="de-CH" dirty="0"/>
              <a:t>Sensor-Library von </a:t>
            </a:r>
            <a:r>
              <a:rPr lang="de-CH" dirty="0" err="1"/>
              <a:t>DFRobot</a:t>
            </a:r>
            <a:endParaRPr lang="de-CH" dirty="0"/>
          </a:p>
          <a:p>
            <a:pPr lvl="1"/>
            <a:r>
              <a:rPr lang="de-CH" dirty="0"/>
              <a:t>Problem: viele Fehler</a:t>
            </a:r>
          </a:p>
          <a:p>
            <a:pPr lvl="1"/>
            <a:r>
              <a:rPr lang="de-CH" dirty="0"/>
              <a:t>Folge: bricht immer wieder ab</a:t>
            </a:r>
          </a:p>
          <a:p>
            <a:pPr lvl="1"/>
            <a:r>
              <a:rPr lang="de-CH" dirty="0"/>
              <a:t>Lösung: Library </a:t>
            </a:r>
            <a:r>
              <a:rPr lang="de-CH" dirty="0" err="1"/>
              <a:t>clonen</a:t>
            </a:r>
            <a:r>
              <a:rPr lang="de-CH" dirty="0"/>
              <a:t> und umschreiben</a:t>
            </a:r>
          </a:p>
          <a:p>
            <a:r>
              <a:rPr lang="de-CH" dirty="0"/>
              <a:t>Controller </a:t>
            </a:r>
            <a:r>
              <a:rPr lang="de-CH" dirty="0" err="1"/>
              <a:t>PiCar</a:t>
            </a:r>
            <a:r>
              <a:rPr lang="de-CH" dirty="0"/>
              <a:t> von </a:t>
            </a:r>
            <a:r>
              <a:rPr lang="de-CH" dirty="0" err="1"/>
              <a:t>Sunfounder</a:t>
            </a:r>
            <a:endParaRPr lang="de-CH" dirty="0"/>
          </a:p>
          <a:p>
            <a:pPr lvl="1"/>
            <a:r>
              <a:rPr lang="de-CH" dirty="0" err="1"/>
              <a:t>SunFounder</a:t>
            </a:r>
            <a:r>
              <a:rPr lang="de-CH" dirty="0"/>
              <a:t>-Library</a:t>
            </a:r>
          </a:p>
          <a:p>
            <a:pPr lvl="1"/>
            <a:r>
              <a:rPr lang="de-CH" dirty="0"/>
              <a:t>Umschreiben von einigen Funktionen</a:t>
            </a:r>
          </a:p>
        </p:txBody>
      </p:sp>
    </p:spTree>
    <p:extLst>
      <p:ext uri="{BB962C8B-B14F-4D97-AF65-F5344CB8AC3E}">
        <p14:creationId xmlns:p14="http://schemas.microsoft.com/office/powerpoint/2010/main" val="30337515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a:t>
            </a:r>
            <a:r>
              <a:rPr lang="en-US" sz="4000" dirty="0" err="1"/>
              <a:t>Datenverarbeitung</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E98B1020-2446-618E-6258-82784E6DC7D8}"/>
              </a:ext>
            </a:extLst>
          </p:cNvPr>
          <p:cNvSpPr>
            <a:spLocks noGrp="1"/>
          </p:cNvSpPr>
          <p:nvPr>
            <p:ph idx="1"/>
          </p:nvPr>
        </p:nvSpPr>
        <p:spPr>
          <a:xfrm>
            <a:off x="1206500" y="1928813"/>
            <a:ext cx="9840911" cy="4786311"/>
          </a:xfrm>
        </p:spPr>
        <p:txBody>
          <a:bodyPr anchor="t">
            <a:normAutofit/>
          </a:bodyPr>
          <a:lstStyle/>
          <a:p>
            <a:r>
              <a:rPr lang="de-CH" dirty="0"/>
              <a:t>Measurement-Loop:</a:t>
            </a:r>
          </a:p>
          <a:p>
            <a:pPr lvl="1"/>
            <a:r>
              <a:rPr lang="de-CH" dirty="0"/>
              <a:t>Messung im Measurement-Intervall von 0.1 Sekunden</a:t>
            </a:r>
          </a:p>
          <a:p>
            <a:pPr lvl="1"/>
            <a:r>
              <a:rPr lang="de-CH" dirty="0"/>
              <a:t>Alert-Überprüfung</a:t>
            </a:r>
          </a:p>
          <a:p>
            <a:pPr lvl="1"/>
            <a:r>
              <a:rPr lang="de-CH" dirty="0"/>
              <a:t>Aggregation der Werte über 0.5 Sekunden (Min, Max, </a:t>
            </a:r>
            <a:r>
              <a:rPr lang="de-CH" dirty="0" err="1"/>
              <a:t>Avg</a:t>
            </a:r>
            <a:r>
              <a:rPr lang="de-CH" dirty="0"/>
              <a:t>)</a:t>
            </a:r>
          </a:p>
          <a:p>
            <a:pPr lvl="1"/>
            <a:r>
              <a:rPr lang="de-CH" dirty="0"/>
              <a:t>MongoDB</a:t>
            </a:r>
          </a:p>
          <a:p>
            <a:pPr lvl="1"/>
            <a:r>
              <a:rPr lang="de-CH" dirty="0"/>
              <a:t>State-Verwaltung</a:t>
            </a:r>
          </a:p>
        </p:txBody>
      </p:sp>
    </p:spTree>
    <p:extLst>
      <p:ext uri="{BB962C8B-B14F-4D97-AF65-F5344CB8AC3E}">
        <p14:creationId xmlns:p14="http://schemas.microsoft.com/office/powerpoint/2010/main" val="1645645439"/>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Alarm</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E98B1020-2446-618E-6258-82784E6DC7D8}"/>
              </a:ext>
            </a:extLst>
          </p:cNvPr>
          <p:cNvSpPr>
            <a:spLocks noGrp="1"/>
          </p:cNvSpPr>
          <p:nvPr>
            <p:ph idx="1"/>
          </p:nvPr>
        </p:nvSpPr>
        <p:spPr>
          <a:xfrm>
            <a:off x="1206500" y="1928813"/>
            <a:ext cx="9840911" cy="4786311"/>
          </a:xfrm>
        </p:spPr>
        <p:txBody>
          <a:bodyPr anchor="t">
            <a:normAutofit/>
          </a:bodyPr>
          <a:lstStyle/>
          <a:p>
            <a:r>
              <a:rPr lang="de-CH" dirty="0" err="1"/>
              <a:t>AlertManager</a:t>
            </a:r>
            <a:r>
              <a:rPr lang="de-CH" dirty="0"/>
              <a:t>:</a:t>
            </a:r>
          </a:p>
          <a:p>
            <a:pPr lvl="1"/>
            <a:r>
              <a:rPr lang="de-CH" dirty="0"/>
              <a:t>Setup-Verwaltung</a:t>
            </a:r>
          </a:p>
          <a:p>
            <a:pPr lvl="1"/>
            <a:r>
              <a:rPr lang="de-CH" dirty="0"/>
              <a:t>Überprüfung ob Schwellenwerte über- beziehungsweise unterschritten wurden</a:t>
            </a:r>
          </a:p>
          <a:p>
            <a:r>
              <a:rPr lang="de-CH" dirty="0"/>
              <a:t>Modi:</a:t>
            </a:r>
          </a:p>
        </p:txBody>
      </p:sp>
      <p:graphicFrame>
        <p:nvGraphicFramePr>
          <p:cNvPr id="3" name="Table 2">
            <a:extLst>
              <a:ext uri="{FF2B5EF4-FFF2-40B4-BE49-F238E27FC236}">
                <a16:creationId xmlns:a16="http://schemas.microsoft.com/office/drawing/2014/main" id="{E924B6A4-7C14-6E47-CE64-60A2CD99DBA2}"/>
              </a:ext>
            </a:extLst>
          </p:cNvPr>
          <p:cNvGraphicFramePr>
            <a:graphicFrameLocks noGrp="1"/>
          </p:cNvGraphicFramePr>
          <p:nvPr>
            <p:extLst>
              <p:ext uri="{D42A27DB-BD31-4B8C-83A1-F6EECF244321}">
                <p14:modId xmlns:p14="http://schemas.microsoft.com/office/powerpoint/2010/main" val="3992649219"/>
              </p:ext>
            </p:extLst>
          </p:nvPr>
        </p:nvGraphicFramePr>
        <p:xfrm>
          <a:off x="1463674" y="3868884"/>
          <a:ext cx="8457908" cy="1685924"/>
        </p:xfrm>
        <a:graphic>
          <a:graphicData uri="http://schemas.openxmlformats.org/drawingml/2006/table">
            <a:tbl>
              <a:tblPr firstRow="1" bandRow="1">
                <a:tableStyleId>{21E4AEA4-8DFA-4A89-87EB-49C32662AFE0}</a:tableStyleId>
              </a:tblPr>
              <a:tblGrid>
                <a:gridCol w="2114477">
                  <a:extLst>
                    <a:ext uri="{9D8B030D-6E8A-4147-A177-3AD203B41FA5}">
                      <a16:colId xmlns:a16="http://schemas.microsoft.com/office/drawing/2014/main" val="2914343458"/>
                    </a:ext>
                  </a:extLst>
                </a:gridCol>
                <a:gridCol w="2114477">
                  <a:extLst>
                    <a:ext uri="{9D8B030D-6E8A-4147-A177-3AD203B41FA5}">
                      <a16:colId xmlns:a16="http://schemas.microsoft.com/office/drawing/2014/main" val="296978700"/>
                    </a:ext>
                  </a:extLst>
                </a:gridCol>
                <a:gridCol w="2114477">
                  <a:extLst>
                    <a:ext uri="{9D8B030D-6E8A-4147-A177-3AD203B41FA5}">
                      <a16:colId xmlns:a16="http://schemas.microsoft.com/office/drawing/2014/main" val="3870897865"/>
                    </a:ext>
                  </a:extLst>
                </a:gridCol>
                <a:gridCol w="2114477">
                  <a:extLst>
                    <a:ext uri="{9D8B030D-6E8A-4147-A177-3AD203B41FA5}">
                      <a16:colId xmlns:a16="http://schemas.microsoft.com/office/drawing/2014/main" val="3994926207"/>
                    </a:ext>
                  </a:extLst>
                </a:gridCol>
              </a:tblGrid>
              <a:tr h="421481">
                <a:tc>
                  <a:txBody>
                    <a:bodyPr/>
                    <a:lstStyle/>
                    <a:p>
                      <a:endParaRPr lang="de-CH" dirty="0"/>
                    </a:p>
                  </a:txBody>
                  <a:tcPr/>
                </a:tc>
                <a:tc>
                  <a:txBody>
                    <a:bodyPr/>
                    <a:lstStyle/>
                    <a:p>
                      <a:r>
                        <a:rPr lang="de-CH" dirty="0"/>
                        <a:t>NORMAL</a:t>
                      </a:r>
                    </a:p>
                  </a:txBody>
                  <a:tcPr/>
                </a:tc>
                <a:tc>
                  <a:txBody>
                    <a:bodyPr/>
                    <a:lstStyle/>
                    <a:p>
                      <a:r>
                        <a:rPr lang="de-CH" dirty="0"/>
                        <a:t>ALERT</a:t>
                      </a:r>
                    </a:p>
                  </a:txBody>
                  <a:tcPr/>
                </a:tc>
                <a:tc>
                  <a:txBody>
                    <a:bodyPr/>
                    <a:lstStyle/>
                    <a:p>
                      <a:r>
                        <a:rPr lang="de-CH" dirty="0"/>
                        <a:t>ACKNOWLEDGE</a:t>
                      </a:r>
                    </a:p>
                  </a:txBody>
                  <a:tcPr/>
                </a:tc>
                <a:extLst>
                  <a:ext uri="{0D108BD9-81ED-4DB2-BD59-A6C34878D82A}">
                    <a16:rowId xmlns:a16="http://schemas.microsoft.com/office/drawing/2014/main" val="306591304"/>
                  </a:ext>
                </a:extLst>
              </a:tr>
              <a:tr h="421481">
                <a:tc>
                  <a:txBody>
                    <a:bodyPr/>
                    <a:lstStyle/>
                    <a:p>
                      <a:r>
                        <a:rPr lang="de-CH" dirty="0"/>
                        <a:t>Grüne LED</a:t>
                      </a:r>
                    </a:p>
                  </a:txBody>
                  <a:tcPr/>
                </a:tc>
                <a:tc>
                  <a:txBody>
                    <a:bodyPr/>
                    <a:lstStyle/>
                    <a:p>
                      <a:r>
                        <a:rPr lang="de-CH" dirty="0"/>
                        <a:t>Leuchtend</a:t>
                      </a:r>
                    </a:p>
                  </a:txBody>
                  <a:tcPr/>
                </a:tc>
                <a:tc>
                  <a:txBody>
                    <a:bodyPr/>
                    <a:lstStyle/>
                    <a:p>
                      <a:r>
                        <a:rPr lang="de-CH" dirty="0"/>
                        <a:t>Aus</a:t>
                      </a:r>
                    </a:p>
                  </a:txBody>
                  <a:tcPr/>
                </a:tc>
                <a:tc>
                  <a:txBody>
                    <a:bodyPr/>
                    <a:lstStyle/>
                    <a:p>
                      <a:r>
                        <a:rPr lang="de-CH" dirty="0"/>
                        <a:t>Aus</a:t>
                      </a:r>
                    </a:p>
                  </a:txBody>
                  <a:tcPr/>
                </a:tc>
                <a:extLst>
                  <a:ext uri="{0D108BD9-81ED-4DB2-BD59-A6C34878D82A}">
                    <a16:rowId xmlns:a16="http://schemas.microsoft.com/office/drawing/2014/main" val="1518205213"/>
                  </a:ext>
                </a:extLst>
              </a:tr>
              <a:tr h="421481">
                <a:tc>
                  <a:txBody>
                    <a:bodyPr/>
                    <a:lstStyle/>
                    <a:p>
                      <a:r>
                        <a:rPr lang="de-CH" dirty="0"/>
                        <a:t>Rote LED(s)</a:t>
                      </a:r>
                    </a:p>
                  </a:txBody>
                  <a:tcPr/>
                </a:tc>
                <a:tc>
                  <a:txBody>
                    <a:bodyPr/>
                    <a:lstStyle/>
                    <a:p>
                      <a:r>
                        <a:rPr lang="de-CH" dirty="0"/>
                        <a:t>Aus</a:t>
                      </a:r>
                    </a:p>
                  </a:txBody>
                  <a:tcPr/>
                </a:tc>
                <a:tc>
                  <a:txBody>
                    <a:bodyPr/>
                    <a:lstStyle/>
                    <a:p>
                      <a:r>
                        <a:rPr lang="de-CH" dirty="0"/>
                        <a:t>Blinkend</a:t>
                      </a:r>
                    </a:p>
                  </a:txBody>
                  <a:tcPr/>
                </a:tc>
                <a:tc>
                  <a:txBody>
                    <a:bodyPr/>
                    <a:lstStyle/>
                    <a:p>
                      <a:r>
                        <a:rPr lang="de-CH" dirty="0"/>
                        <a:t>Leuchtend</a:t>
                      </a:r>
                    </a:p>
                  </a:txBody>
                  <a:tcPr/>
                </a:tc>
                <a:extLst>
                  <a:ext uri="{0D108BD9-81ED-4DB2-BD59-A6C34878D82A}">
                    <a16:rowId xmlns:a16="http://schemas.microsoft.com/office/drawing/2014/main" val="2835030168"/>
                  </a:ext>
                </a:extLst>
              </a:tr>
              <a:tr h="421481">
                <a:tc>
                  <a:txBody>
                    <a:bodyPr/>
                    <a:lstStyle/>
                    <a:p>
                      <a:r>
                        <a:rPr lang="de-CH" dirty="0"/>
                        <a:t>Buzzer</a:t>
                      </a:r>
                    </a:p>
                  </a:txBody>
                  <a:tcPr/>
                </a:tc>
                <a:tc>
                  <a:txBody>
                    <a:bodyPr/>
                    <a:lstStyle/>
                    <a:p>
                      <a:r>
                        <a:rPr lang="de-CH" dirty="0"/>
                        <a:t>Aus</a:t>
                      </a:r>
                    </a:p>
                  </a:txBody>
                  <a:tcPr/>
                </a:tc>
                <a:tc>
                  <a:txBody>
                    <a:bodyPr/>
                    <a:lstStyle/>
                    <a:p>
                      <a:r>
                        <a:rPr lang="de-CH" dirty="0"/>
                        <a:t>An</a:t>
                      </a:r>
                    </a:p>
                  </a:txBody>
                  <a:tcPr/>
                </a:tc>
                <a:tc>
                  <a:txBody>
                    <a:bodyPr/>
                    <a:lstStyle/>
                    <a:p>
                      <a:r>
                        <a:rPr lang="de-CH" dirty="0"/>
                        <a:t>Aus</a:t>
                      </a:r>
                    </a:p>
                  </a:txBody>
                  <a:tcPr/>
                </a:tc>
                <a:extLst>
                  <a:ext uri="{0D108BD9-81ED-4DB2-BD59-A6C34878D82A}">
                    <a16:rowId xmlns:a16="http://schemas.microsoft.com/office/drawing/2014/main" val="4019368187"/>
                  </a:ext>
                </a:extLst>
              </a:tr>
            </a:tbl>
          </a:graphicData>
        </a:graphic>
      </p:graphicFrame>
    </p:spTree>
    <p:extLst>
      <p:ext uri="{BB962C8B-B14F-4D97-AF65-F5344CB8AC3E}">
        <p14:creationId xmlns:p14="http://schemas.microsoft.com/office/powerpoint/2010/main" val="32881314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0</TotalTime>
  <Words>2309</Words>
  <Application>Microsoft Office PowerPoint</Application>
  <PresentationFormat>Breitbild</PresentationFormat>
  <Paragraphs>303</Paragraphs>
  <Slides>22</Slides>
  <Notes>20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22</vt:i4>
      </vt:variant>
    </vt:vector>
  </HeadingPairs>
  <TitlesOfParts>
    <vt:vector size="26" baseType="lpstr">
      <vt:lpstr>Aptos</vt:lpstr>
      <vt:lpstr>Arial</vt:lpstr>
      <vt:lpstr>Tw Cen MT</vt:lpstr>
      <vt:lpstr>Circuit</vt:lpstr>
      <vt:lpstr>Gruppe 8 Livio Bürgisser – Noémie Käser – Daniela Komenda</vt:lpstr>
      <vt:lpstr>Übersicht</vt:lpstr>
      <vt:lpstr>Problemstellung</vt:lpstr>
      <vt:lpstr>Lösung</vt:lpstr>
      <vt:lpstr>Benutzte Sensoren / Technologie</vt:lpstr>
      <vt:lpstr>High-Level Übersicht</vt:lpstr>
      <vt:lpstr>Code – Externe Libraries</vt:lpstr>
      <vt:lpstr>Code – Datenverarbeitung</vt:lpstr>
      <vt:lpstr>Code – Alarm</vt:lpstr>
      <vt:lpstr>Elektronik – Breadboard-Prototyping</vt:lpstr>
      <vt:lpstr>Elektronik – Platinen-Design</vt:lpstr>
      <vt:lpstr>Elektronik – Platinen-Design mit KiCAD</vt:lpstr>
      <vt:lpstr>Elektronik – Platinen-Design</vt:lpstr>
      <vt:lpstr>PowerPoint-Präsentation</vt:lpstr>
      <vt:lpstr>Elektronik – Produktion durch PCB-Way</vt:lpstr>
      <vt:lpstr>Elektronik – Löten</vt:lpstr>
      <vt:lpstr>Dashboard mit Node Red</vt:lpstr>
      <vt:lpstr>Node ReD FLOW Dashboard</vt:lpstr>
      <vt:lpstr>Node ReD FLOW Mail MEssage</vt:lpstr>
      <vt:lpstr>Weiterführende Ideen</vt:lpstr>
      <vt:lpstr>Live-Demo</vt:lpstr>
      <vt:lpstr>Github-Repo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Gruppe 8</dc:title>
  <dc:creator>Komenda Daniela (komendan)</dc:creator>
  <cp:lastModifiedBy>Noémie Käser</cp:lastModifiedBy>
  <cp:revision>116</cp:revision>
  <dcterms:created xsi:type="dcterms:W3CDTF">2024-02-24T09:02:33Z</dcterms:created>
  <dcterms:modified xsi:type="dcterms:W3CDTF">2024-05-31T07:54:45Z</dcterms:modified>
</cp:coreProperties>
</file>