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4.webp" ContentType="image/webp"/>
  <Override PartName="/ppt/media/image2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50" r:id="rId4"/>
    <p:sldMasterId id="2147483651" r:id="rId5"/>
    <p:sldMasterId id="2147483653" r:id="rId6"/>
    <p:sldMasterId id="2147483654" r:id="rId7"/>
    <p:sldMasterId id="2147483656" r:id="rId8"/>
    <p:sldMasterId id="2147483657" r:id="rId9"/>
    <p:sldMasterId id="2147483662" r:id="rId10"/>
    <p:sldMasterId id="2147483665" r:id="rId11"/>
    <p:sldMasterId id="2147483684" r:id="rId12"/>
    <p:sldMasterId id="2147483690" r:id="rId13"/>
    <p:sldMasterId id="2147483693" r:id="rId14"/>
    <p:sldMasterId id="2147483694" r:id="rId15"/>
    <p:sldMasterId id="2147483699" r:id="rId16"/>
    <p:sldMasterId id="2147483704" r:id="rId17"/>
    <p:sldMasterId id="2147483707" r:id="rId18"/>
  </p:sldMasterIdLst>
  <p:notesMasterIdLst>
    <p:notesMasterId r:id="rId20"/>
  </p:notesMasterIdLst>
  <p:sldIdLst>
    <p:sldId id="478" r:id="rId19"/>
    <p:sldId id="4495" r:id="rId21"/>
    <p:sldId id="4617" r:id="rId22"/>
    <p:sldId id="4571" r:id="rId23"/>
    <p:sldId id="4667" r:id="rId24"/>
    <p:sldId id="4666" r:id="rId25"/>
    <p:sldId id="4668" r:id="rId26"/>
    <p:sldId id="4673" r:id="rId27"/>
    <p:sldId id="4669" r:id="rId28"/>
    <p:sldId id="4671" r:id="rId29"/>
    <p:sldId id="4672" r:id="rId30"/>
    <p:sldId id="4675" r:id="rId31"/>
    <p:sldId id="4676" r:id="rId32"/>
    <p:sldId id="4677" r:id="rId33"/>
    <p:sldId id="4674" r:id="rId34"/>
    <p:sldId id="4678" r:id="rId35"/>
    <p:sldId id="4679" r:id="rId36"/>
    <p:sldId id="4680" r:id="rId37"/>
    <p:sldId id="4682" r:id="rId38"/>
    <p:sldId id="4684" r:id="rId39"/>
    <p:sldId id="4686" r:id="rId40"/>
    <p:sldId id="4683" r:id="rId41"/>
  </p:sldIdLst>
  <p:sldSz cx="1219644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670" userDrawn="1">
          <p15:clr>
            <a:srgbClr val="A4A3A4"/>
          </p15:clr>
        </p15:guide>
        <p15:guide id="3" pos="4970" userDrawn="1">
          <p15:clr>
            <a:srgbClr val="A4A3A4"/>
          </p15:clr>
        </p15:guide>
        <p15:guide id="4" pos="199" userDrawn="1">
          <p15:clr>
            <a:srgbClr val="A4A3A4"/>
          </p15:clr>
        </p15:guide>
        <p15:guide id="5" pos="3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3BD"/>
    <a:srgbClr val="6A6EB8"/>
    <a:srgbClr val="FFF5F9"/>
    <a:srgbClr val="FFDEEA"/>
    <a:srgbClr val="FFC7DE"/>
    <a:srgbClr val="FFA4C8"/>
    <a:srgbClr val="FFFFFF"/>
    <a:srgbClr val="744C00"/>
    <a:srgbClr val="005088"/>
    <a:srgbClr val="005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770" autoAdjust="0"/>
  </p:normalViewPr>
  <p:slideViewPr>
    <p:cSldViewPr snapToGrid="0" showGuides="1">
      <p:cViewPr varScale="1">
        <p:scale>
          <a:sx n="103" d="100"/>
          <a:sy n="103" d="100"/>
        </p:scale>
        <p:origin x="72" y="108"/>
      </p:cViewPr>
      <p:guideLst>
        <p:guide orient="horz" pos="488"/>
        <p:guide orient="horz" pos="670"/>
        <p:guide pos="4970"/>
        <p:guide pos="199"/>
        <p:guide pos="3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118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22.xml"/><Relationship Id="rId40" Type="http://schemas.openxmlformats.org/officeDocument/2006/relationships/slide" Target="slides/slide2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076" y="373875"/>
            <a:ext cx="10520363" cy="71514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1"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34418" y="6402806"/>
            <a:ext cx="141095" cy="138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890270">
              <a:defRPr sz="900">
                <a:solidFill>
                  <a:srgbClr val="1D1D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2418" y="477355"/>
            <a:ext cx="10928465" cy="58477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defTabSz="1187450">
              <a:lnSpc>
                <a:spcPct val="90000"/>
              </a:lnSpc>
              <a:defRPr sz="31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2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8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0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6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5" dirty="0">
                <a:solidFill>
                  <a:srgbClr val="282828"/>
                </a:solidFill>
              </a:rPr>
              <a:t>Thank you.</a:t>
            </a:r>
            <a:endParaRPr lang="en-US" sz="4795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5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9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540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9" y="1193075"/>
            <a:ext cx="10733557" cy="4999374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2pPr>
            <a:lvl3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2985" indent="0" algn="ctr">
              <a:buNone/>
              <a:defRPr sz="2080"/>
            </a:lvl7pPr>
            <a:lvl8pPr marL="4156710" indent="0" algn="ctr">
              <a:buNone/>
              <a:defRPr sz="2080"/>
            </a:lvl8pPr>
            <a:lvl9pPr marL="475043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刷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833" y="520852"/>
            <a:ext cx="11034000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4400" rtl="0" eaLnBrk="1" fontAlgn="base" latinLnBrk="0" hangingPunct="1">
              <a:lnSpc>
                <a:spcPts val="343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None/>
              <a:defRPr lang="en-US" sz="2800" b="1" kern="0" dirty="0">
                <a:solidFill>
                  <a:schemeClr val="tx1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</a:defRPr>
            </a:lvl1pPr>
            <a:lvl2pPr marL="593725" indent="0" algn="ctr">
              <a:buNone/>
              <a:defRPr sz="2600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2350" indent="0" algn="ctr">
              <a:buNone/>
              <a:defRPr sz="2080"/>
            </a:lvl7pPr>
            <a:lvl8pPr marL="4156075" indent="0" algn="ctr">
              <a:buNone/>
              <a:defRPr sz="2080"/>
            </a:lvl8pPr>
            <a:lvl9pPr marL="474980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57" y="44444"/>
            <a:ext cx="10756714" cy="78245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153913" y="6481209"/>
            <a:ext cx="719876" cy="26815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fld id="{F755AC03-EC96-4B0E-A354-103101E6B5FF}" type="datetime1">
              <a:rPr lang="zh-CN" altLang="en-US" smtClean="0">
                <a:solidFill>
                  <a:srgbClr val="000000"/>
                </a:solidFill>
              </a:rPr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94" y="155885"/>
            <a:ext cx="10977404" cy="521010"/>
          </a:xfrm>
          <a:prstGeom prst="rect">
            <a:avLst/>
          </a:prstGeom>
        </p:spPr>
        <p:txBody>
          <a:bodyPr/>
          <a:lstStyle>
            <a:lvl1pPr algn="l">
              <a:defRPr sz="3300" b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888" y="901350"/>
            <a:ext cx="10582972" cy="5261944"/>
          </a:xfrm>
          <a:prstGeom prst="rect">
            <a:avLst/>
          </a:prstGeom>
        </p:spPr>
        <p:txBody>
          <a:bodyPr/>
          <a:lstStyle>
            <a:lvl1pPr>
              <a:buClrTx/>
              <a:buFont typeface="Wingdings" panose="05000000000000000000" pitchFamily="2" charset="2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916955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5326" y="6403223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596" y="1122363"/>
            <a:ext cx="91475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596" y="3602038"/>
            <a:ext cx="91475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2C6-3264-4844-B53A-43B49B8D39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0540" indent="0" algn="ctr">
              <a:buNone/>
              <a:defRPr sz="2080"/>
            </a:lvl4pPr>
            <a:lvl5pPr marL="2374265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8530" indent="0" algn="ctr">
              <a:buNone/>
              <a:defRPr sz="2080"/>
            </a:lvl9pPr>
          </a:lstStyle>
          <a:p>
            <a:r>
              <a:rPr lang="en-US" altLang="zh-CN" dirty="0"/>
              <a:t>Ari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10.xml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9" Type="http://schemas.openxmlformats.org/officeDocument/2006/relationships/image" Target="../media/image8.jpeg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image" Target="../media/image3.tiff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6.tiff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625629" y="5956007"/>
            <a:ext cx="1973225" cy="4315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28" y="5911693"/>
            <a:ext cx="1587726" cy="520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8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5998" y="6315134"/>
            <a:ext cx="1273690" cy="278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6" y="6356942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3" y="6321256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7" y="6356944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9984" y="6321258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2.png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23.jpeg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57.xml"/><Relationship Id="rId2" Type="http://schemas.openxmlformats.org/officeDocument/2006/relationships/image" Target="../media/image24.webp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25.webp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61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7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26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28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29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0.png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8" Type="http://schemas.openxmlformats.org/officeDocument/2006/relationships/slideLayout" Target="../slideLayouts/slideLayout27.xml"/><Relationship Id="rId37" Type="http://schemas.openxmlformats.org/officeDocument/2006/relationships/tags" Target="../tags/tag116.xml"/><Relationship Id="rId36" Type="http://schemas.openxmlformats.org/officeDocument/2006/relationships/tags" Target="../tags/tag115.xml"/><Relationship Id="rId35" Type="http://schemas.openxmlformats.org/officeDocument/2006/relationships/tags" Target="../tags/tag114.xml"/><Relationship Id="rId34" Type="http://schemas.openxmlformats.org/officeDocument/2006/relationships/tags" Target="../tags/tag113.xml"/><Relationship Id="rId33" Type="http://schemas.openxmlformats.org/officeDocument/2006/relationships/tags" Target="../tags/tag112.xml"/><Relationship Id="rId32" Type="http://schemas.openxmlformats.org/officeDocument/2006/relationships/tags" Target="../tags/tag111.xml"/><Relationship Id="rId31" Type="http://schemas.openxmlformats.org/officeDocument/2006/relationships/tags" Target="../tags/tag110.xml"/><Relationship Id="rId30" Type="http://schemas.openxmlformats.org/officeDocument/2006/relationships/tags" Target="../tags/tag109.xml"/><Relationship Id="rId3" Type="http://schemas.openxmlformats.org/officeDocument/2006/relationships/tags" Target="../tags/tag82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image" Target="../media/image12.png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12.png"/><Relationship Id="rId3" Type="http://schemas.openxmlformats.org/officeDocument/2006/relationships/tags" Target="../tags/tag4.xml"/><Relationship Id="rId22" Type="http://schemas.openxmlformats.org/officeDocument/2006/relationships/slideLayout" Target="../slideLayouts/slideLayout27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4.xml"/><Relationship Id="rId3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7.xml"/><Relationship Id="rId3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../media/image17.png"/><Relationship Id="rId6" Type="http://schemas.openxmlformats.org/officeDocument/2006/relationships/tags" Target="../tags/tag31.xml"/><Relationship Id="rId5" Type="http://schemas.openxmlformats.org/officeDocument/2006/relationships/image" Target="../media/image16.png"/><Relationship Id="rId4" Type="http://schemas.openxmlformats.org/officeDocument/2006/relationships/tags" Target="../tags/tag30.xml"/><Relationship Id="rId3" Type="http://schemas.openxmlformats.org/officeDocument/2006/relationships/image" Target="../media/image15.png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2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19.png"/><Relationship Id="rId5" Type="http://schemas.openxmlformats.org/officeDocument/2006/relationships/tags" Target="../tags/tag37.xml"/><Relationship Id="rId4" Type="http://schemas.openxmlformats.org/officeDocument/2006/relationships/image" Target="../media/image18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809021" y="2229730"/>
            <a:ext cx="7036748" cy="1042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昇思</a:t>
            </a:r>
            <a:r>
              <a:rPr lang="en-US" altLang="zh-CN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MindSpore</a:t>
            </a: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技术公开课</a:t>
            </a:r>
            <a:endParaRPr lang="zh-CN" altLang="en-US" sz="3300" b="1" spc="300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大模型</a:t>
            </a: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专题</a:t>
            </a:r>
            <a:endParaRPr lang="zh-CN" altLang="en-US" sz="3300" b="1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线条"/>
          <p:cNvSpPr/>
          <p:nvPr/>
        </p:nvSpPr>
        <p:spPr>
          <a:xfrm>
            <a:off x="7559952" y="3470313"/>
            <a:ext cx="1650999" cy="0"/>
          </a:xfrm>
          <a:prstGeom prst="line">
            <a:avLst/>
          </a:prstGeom>
          <a:ln w="28575">
            <a:solidFill>
              <a:srgbClr val="C00000"/>
            </a:solidFill>
            <a:miter/>
          </a:ln>
        </p:spPr>
        <p:txBody>
          <a:bodyPr lIns="64282" tIns="64282" rIns="64282" bIns="64282"/>
          <a:lstStyle/>
          <a:p>
            <a:pPr defTabSz="2633345">
              <a:defRPr sz="4600" b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4600">
              <a:solidFill>
                <a:srgbClr val="000000"/>
              </a:solidFill>
              <a:latin typeface="Calibri" panose="020F0502020204030204"/>
              <a:ea typeface="Calibri" panose="020F0502020204030204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574102" y="3586198"/>
            <a:ext cx="7506586" cy="7230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GPT</a:t>
            </a:r>
            <a:endParaRPr lang="en-US" sz="2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1126490"/>
            <a:ext cx="110445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很适合应用于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生成式（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的下游任务中，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文本摘要（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Summerization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机器翻译（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Machine Translation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48360" y="3954780"/>
            <a:ext cx="727710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如果是理解式的任务，该怎么办？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0365" y="1703070"/>
            <a:ext cx="11443335" cy="496062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35965" y="1126490"/>
            <a:ext cx="1104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按照生成式的逻辑统一了下游任务的应用模板，使用最后一个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 or [EXTRACT]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隐向量，输入额外的输出层中，进行分类标签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9700" y="6582410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improving Language Understanding by Generative Pre-Training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b="10313"/>
          <a:stretch>
            <a:fillRect/>
          </a:stretch>
        </p:blipFill>
        <p:spPr>
          <a:xfrm>
            <a:off x="790575" y="77470"/>
            <a:ext cx="10827385" cy="6088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5814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91261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蕴含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b="7050"/>
          <a:stretch>
            <a:fillRect/>
          </a:stretch>
        </p:blipFill>
        <p:spPr>
          <a:xfrm>
            <a:off x="655320" y="0"/>
            <a:ext cx="10563860" cy="619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814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rcRect b="8081"/>
          <a:stretch>
            <a:fillRect/>
          </a:stretch>
        </p:blipFill>
        <p:spPr>
          <a:xfrm>
            <a:off x="1356995" y="114935"/>
            <a:ext cx="9225915" cy="6262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58140" y="367665"/>
            <a:ext cx="341122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4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Choice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ine-Tuning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GPT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介绍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Modelling</a:t>
              </a:r>
              <a:endPara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527685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假设我们有一组由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个词汇组成的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61740" y="1833245"/>
            <a:ext cx="4672965" cy="63246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29615" y="2584450"/>
            <a:ext cx="10439400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我们需要判断这个序列组成的句子是不是在说人话。通过计算整个序列的概率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P(U)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，我们认为概率越高，序列组成的句子越符合我们日常说话的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71140" y="3850640"/>
            <a:ext cx="6356350" cy="730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5965" y="4846320"/>
            <a:ext cx="981773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44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人哪有不发疯的，硬撑罢了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 &gt; p(“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狗玻甜由刘恐貌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1156335" y="640016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857821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按照链式法则（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Chain Rule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），我们可以把概率计算进一步转换成：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6130" y="2004060"/>
            <a:ext cx="10792460" cy="2305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56915" y="3380105"/>
            <a:ext cx="423545" cy="64516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17545" y="3357880"/>
            <a:ext cx="6990715" cy="625475"/>
            <a:chOff x="5067" y="5288"/>
            <a:chExt cx="11009" cy="985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5067" y="6251"/>
              <a:ext cx="4727" cy="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左箭头 6"/>
            <p:cNvSpPr/>
            <p:nvPr/>
          </p:nvSpPr>
          <p:spPr>
            <a:xfrm>
              <a:off x="10152" y="5400"/>
              <a:ext cx="600" cy="72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12" y="5288"/>
              <a:ext cx="4865" cy="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344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是不是很眼熟？</a:t>
              </a:r>
              <a:endPara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32430" y="4335780"/>
            <a:ext cx="876236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当前被预测的下一个单词</a:t>
            </a:r>
            <a:endParaRPr lang="zh-CN" altLang="en-US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b="1" baseline="-2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...u</a:t>
            </a:r>
            <a:r>
              <a:rPr lang="en-US" altLang="zh-CN" b="1" baseline="-2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i-1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：前序内容，模型基于前序词汇进行下一单词预测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：窗口长度（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window length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），即需要往前看多少个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单词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6520" y="3373120"/>
            <a:ext cx="2210435" cy="652145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56335" y="639127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857821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在模型训练中，我们的目标是最大化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P(U)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让生成的句子看起来更像人话：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6560" y="2236470"/>
            <a:ext cx="11466830" cy="16338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6320" y="4050030"/>
            <a:ext cx="10227310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θ：模型参数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：窗口长度（受内存、算力等约束，模型没办法看到前序所有单词）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6175" y="5221605"/>
            <a:ext cx="84918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注：该训练无需进行任何标注，为无监督训练（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Training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46175" y="634174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Fine-Tuning</a:t>
              </a:r>
              <a:endPara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GPT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介绍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Modelling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ine-Tuning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</a:rPr>
                <a:t>GPT</a:t>
              </a:r>
              <a:r>
                <a:rPr lang="zh-CN" altLang="en-US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</a:rPr>
                <a:t>介绍</a:t>
              </a:r>
              <a:endPara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odelling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Supervised Fine-tuning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965" y="993775"/>
            <a:ext cx="10527665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针对下游任务的微调中，往往需要考虑两方面：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预测出的标签是否正确？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评测标准的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是否较低？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（论文中的解释是，为了加快模型的收敛，增强模型的泛化性，所以在下游任务微调中也需要考虑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的损失，当然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λ可以设为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5540" y="4008755"/>
            <a:ext cx="6921500" cy="73025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632960" y="3899535"/>
            <a:ext cx="160655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7745095" y="4008755"/>
            <a:ext cx="1592580" cy="7302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a03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508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14" grpId="0" bldLvl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4640" y="3867150"/>
            <a:ext cx="3770630" cy="200279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089910" y="620585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3966210" y="620585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comment1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427980" y="620585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5619115" y="2590800"/>
            <a:ext cx="497840" cy="101790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7"/>
            </p:custDataLst>
          </p:nvPr>
        </p:nvSpPr>
        <p:spPr>
          <a:xfrm>
            <a:off x="5060950" y="1527810"/>
            <a:ext cx="1840230" cy="554990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上箭头 31"/>
          <p:cNvSpPr/>
          <p:nvPr>
            <p:custDataLst>
              <p:tags r:id="rId8"/>
            </p:custDataLst>
          </p:nvPr>
        </p:nvSpPr>
        <p:spPr>
          <a:xfrm rot="16200000">
            <a:off x="4487545" y="1505585"/>
            <a:ext cx="314325" cy="600075"/>
          </a:xfrm>
          <a:prstGeom prst="upArrow">
            <a:avLst>
              <a:gd name="adj1" fmla="val 27731"/>
              <a:gd name="adj2" fmla="val 81616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/>
          <p:nvPr>
            <p:custDataLst>
              <p:tags r:id="rId9"/>
            </p:custDataLst>
          </p:nvPr>
        </p:nvGraphicFramePr>
        <p:xfrm>
          <a:off x="2134870" y="1239520"/>
          <a:ext cx="2093595" cy="135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80"/>
                <a:gridCol w="793115"/>
              </a:tblGrid>
              <a:tr h="675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positive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90%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EA"/>
                    </a:solidFill>
                  </a:tcPr>
                </a:tc>
              </a:tr>
              <a:tr h="675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negative</a:t>
                      </a:r>
                      <a:endParaRPr lang="en-US" altLang="zh-CN" sz="18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F9"/>
                    </a:solidFill>
                  </a:tcPr>
                </a:tc>
              </a:tr>
            </a:tbl>
          </a:graphicData>
        </a:graphic>
      </p:graphicFrame>
      <p:sp>
        <p:nvSpPr>
          <p:cNvPr id="4" name="上箭头 3"/>
          <p:cNvSpPr/>
          <p:nvPr>
            <p:custDataLst>
              <p:tags r:id="rId10"/>
            </p:custDataLst>
          </p:nvPr>
        </p:nvSpPr>
        <p:spPr>
          <a:xfrm>
            <a:off x="4531360" y="5911850"/>
            <a:ext cx="219710" cy="32829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>
            <p:custDataLst>
              <p:tags r:id="rId11"/>
            </p:custDataLst>
          </p:nvPr>
        </p:nvSpPr>
        <p:spPr>
          <a:xfrm>
            <a:off x="4559935" y="353758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9786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12"/>
            </p:custDataLst>
          </p:nvPr>
        </p:nvSpPr>
        <p:spPr>
          <a:xfrm>
            <a:off x="403669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447167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487553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15"/>
            </p:custDataLst>
          </p:nvPr>
        </p:nvSpPr>
        <p:spPr>
          <a:xfrm>
            <a:off x="571436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7" name="上箭头 16"/>
          <p:cNvSpPr/>
          <p:nvPr>
            <p:custDataLst>
              <p:tags r:id="rId16"/>
            </p:custDataLst>
          </p:nvPr>
        </p:nvSpPr>
        <p:spPr>
          <a:xfrm>
            <a:off x="5803265" y="215455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2435" y="6240145"/>
            <a:ext cx="138557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316230" y="1280160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rediction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316230" y="480695"/>
            <a:ext cx="224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abel/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token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2263775" y="695325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 descr="图片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00" y="3867150"/>
            <a:ext cx="3770630" cy="2002790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8256270" y="6205855"/>
            <a:ext cx="73152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9132570" y="6205855"/>
            <a:ext cx="15259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10594340" y="6205855"/>
            <a:ext cx="73152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>
            <p:custDataLst>
              <p:tags r:id="rId24"/>
            </p:custDataLst>
          </p:nvPr>
        </p:nvSpPr>
        <p:spPr>
          <a:xfrm>
            <a:off x="10785475" y="2590800"/>
            <a:ext cx="497840" cy="101790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上箭头 39"/>
          <p:cNvSpPr/>
          <p:nvPr>
            <p:custDataLst>
              <p:tags r:id="rId25"/>
            </p:custDataLst>
          </p:nvPr>
        </p:nvSpPr>
        <p:spPr>
          <a:xfrm>
            <a:off x="9697720" y="5911850"/>
            <a:ext cx="219710" cy="32829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上箭头 40"/>
          <p:cNvSpPr/>
          <p:nvPr>
            <p:custDataLst>
              <p:tags r:id="rId26"/>
            </p:custDataLst>
          </p:nvPr>
        </p:nvSpPr>
        <p:spPr>
          <a:xfrm>
            <a:off x="9726295" y="353758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>
            <p:custDataLst>
              <p:tags r:id="rId27"/>
            </p:custDataLst>
          </p:nvPr>
        </p:nvSpPr>
        <p:spPr>
          <a:xfrm>
            <a:off x="836422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28"/>
            </p:custDataLst>
          </p:nvPr>
        </p:nvSpPr>
        <p:spPr>
          <a:xfrm>
            <a:off x="920305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4" name="矩形 43"/>
          <p:cNvSpPr/>
          <p:nvPr>
            <p:custDataLst>
              <p:tags r:id="rId29"/>
            </p:custDataLst>
          </p:nvPr>
        </p:nvSpPr>
        <p:spPr>
          <a:xfrm>
            <a:off x="963803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30"/>
            </p:custDataLst>
          </p:nvPr>
        </p:nvSpPr>
        <p:spPr>
          <a:xfrm>
            <a:off x="1004189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31"/>
            </p:custDataLst>
          </p:nvPr>
        </p:nvSpPr>
        <p:spPr>
          <a:xfrm>
            <a:off x="1088072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7" name="上箭头 46"/>
          <p:cNvSpPr/>
          <p:nvPr>
            <p:custDataLst>
              <p:tags r:id="rId32"/>
            </p:custDataLst>
          </p:nvPr>
        </p:nvSpPr>
        <p:spPr>
          <a:xfrm>
            <a:off x="10969625" y="215455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>
            <p:custDataLst>
              <p:tags r:id="rId33"/>
            </p:custDataLst>
          </p:nvPr>
        </p:nvSpPr>
        <p:spPr>
          <a:xfrm>
            <a:off x="10114280" y="1414145"/>
            <a:ext cx="1840230" cy="554990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text predcition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上箭头 48"/>
          <p:cNvSpPr/>
          <p:nvPr>
            <p:custDataLst>
              <p:tags r:id="rId34"/>
            </p:custDataLst>
          </p:nvPr>
        </p:nvSpPr>
        <p:spPr>
          <a:xfrm rot="16200000">
            <a:off x="9488170" y="1384935"/>
            <a:ext cx="314325" cy="600075"/>
          </a:xfrm>
          <a:prstGeom prst="upArrow">
            <a:avLst>
              <a:gd name="adj1" fmla="val 27731"/>
              <a:gd name="adj2" fmla="val 81616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0" name="表格 49"/>
          <p:cNvGraphicFramePr/>
          <p:nvPr>
            <p:custDataLst>
              <p:tags r:id="rId35"/>
            </p:custDataLst>
          </p:nvPr>
        </p:nvGraphicFramePr>
        <p:xfrm>
          <a:off x="6995160" y="960120"/>
          <a:ext cx="226758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245"/>
                <a:gridCol w="9423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/>
                        <a:t>abandon</a:t>
                      </a:r>
                      <a:endParaRPr lang="en-US" altLang="zh-CN" sz="1800" b="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0.7%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F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/>
                        <a:t>...</a:t>
                      </a:r>
                      <a:endParaRPr lang="en-US" altLang="zh-CN" sz="1800" b="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tok3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EA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>
            <p:custDataLst>
              <p:tags r:id="rId36"/>
            </p:custDataLst>
          </p:nvPr>
        </p:nvSpPr>
        <p:spPr>
          <a:xfrm>
            <a:off x="6978650" y="591820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95795" y="2932430"/>
            <a:ext cx="3536950" cy="993140"/>
          </a:xfrm>
        </p:spPr>
        <p:txBody>
          <a:bodyPr/>
          <a:p>
            <a:pPr algn="ctr"/>
            <a:r>
              <a:rPr lang="en-US" altLang="zh-CN" sz="4400"/>
              <a:t>Thank you</a:t>
            </a:r>
            <a:endParaRPr lang="en-US" altLang="zh-CN" sz="4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5324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Introduction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058354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同样采取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 + fine-tune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的思路：先基于大量未标注语料数据进行预训练，后基于少量标注数据进行微调。但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在预训练任务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思路和模型结构上与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差别。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615" y="3811905"/>
            <a:ext cx="5210810" cy="268668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550" y="2016760"/>
            <a:ext cx="48463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smtClean="0">
                <a:solidFill>
                  <a:srgbClr val="744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Pre-training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on a large corpus of text data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model is trained based on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standard language modeling objective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enabling it to learn intricate patterns, grammar, and language semantics and to generate coherent and contextually relevant text.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145" y="428371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6145" y="510286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906145" y="572960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010" y="5134610"/>
            <a:ext cx="2331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BooksCorpus dataset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5" y="3996055"/>
            <a:ext cx="1948815" cy="10350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620010" y="5760720"/>
            <a:ext cx="2875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the likelihood using language modeling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008370" y="2016760"/>
            <a:ext cx="4846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b="1" dirty="0" smtClean="0">
                <a:solidFill>
                  <a:srgbClr val="0050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Fine-tuning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on a sepecific task using labelled data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5925185" y="2755265"/>
            <a:ext cx="5393690" cy="3764280"/>
          </a:xfrm>
          <a:prstGeom prst="roundRect">
            <a:avLst/>
          </a:prstGeom>
          <a:solidFill>
            <a:schemeClr val="tx2"/>
          </a:solidFill>
          <a:ln w="38100">
            <a:solidFill>
              <a:srgbClr val="7CBFF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图片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76870" y="3827145"/>
            <a:ext cx="2357755" cy="125222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244590" y="575056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0"/>
            </p:custDataLst>
          </p:nvPr>
        </p:nvGraphicFramePr>
        <p:xfrm>
          <a:off x="7654290" y="5633085"/>
          <a:ext cx="2842260" cy="63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840"/>
                <a:gridCol w="120142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comment1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positive</a:t>
                      </a:r>
                      <a:endParaRPr lang="en-US" altLang="zh-CN" sz="1400"/>
                    </a:p>
                  </a:txBody>
                  <a:tcPr/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comment2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negative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6182360" y="4158615"/>
            <a:ext cx="1519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Pre-trained Model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0060" y="5241290"/>
            <a:ext cx="519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8707120" y="5210810"/>
            <a:ext cx="1082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comment1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箭头 24"/>
          <p:cNvSpPr/>
          <p:nvPr>
            <p:custDataLst>
              <p:tags r:id="rId13"/>
            </p:custDataLst>
          </p:nvPr>
        </p:nvSpPr>
        <p:spPr>
          <a:xfrm>
            <a:off x="9100185" y="5038090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>
            <p:custDataLst>
              <p:tags r:id="rId14"/>
            </p:custDataLst>
          </p:nvPr>
        </p:nvSpPr>
        <p:spPr>
          <a:xfrm>
            <a:off x="9094470" y="367728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9815195" y="5210810"/>
            <a:ext cx="519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97390" y="3443605"/>
            <a:ext cx="737870" cy="29146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>
            <p:custDataLst>
              <p:tags r:id="rId16"/>
            </p:custDataLst>
          </p:nvPr>
        </p:nvSpPr>
        <p:spPr>
          <a:xfrm>
            <a:off x="9956800" y="319468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300210" y="2928620"/>
            <a:ext cx="1358900" cy="263525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classifier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" name="上箭头 31"/>
          <p:cNvSpPr/>
          <p:nvPr>
            <p:custDataLst>
              <p:tags r:id="rId17"/>
            </p:custDataLst>
          </p:nvPr>
        </p:nvSpPr>
        <p:spPr>
          <a:xfrm rot="16200000">
            <a:off x="9094470" y="297116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/>
          <p:nvPr>
            <p:custDataLst>
              <p:tags r:id="rId18"/>
            </p:custDataLst>
          </p:nvPr>
        </p:nvGraphicFramePr>
        <p:xfrm>
          <a:off x="7523480" y="2858135"/>
          <a:ext cx="144208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985"/>
                <a:gridCol w="54610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positive</a:t>
                      </a:r>
                      <a:endParaRPr lang="en-US" altLang="zh-CN" sz="1200"/>
                    </a:p>
                  </a:txBody>
                  <a:tcPr>
                    <a:solidFill>
                      <a:srgbClr val="FFA4C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90%</a:t>
                      </a:r>
                      <a:endParaRPr lang="en-US" altLang="zh-CN" sz="1200"/>
                    </a:p>
                  </a:txBody>
                  <a:tcPr>
                    <a:solidFill>
                      <a:srgbClr val="FFA4C8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negative</a:t>
                      </a:r>
                      <a:endParaRPr lang="en-US" altLang="zh-CN" sz="1200"/>
                    </a:p>
                  </a:txBody>
                  <a:tcPr>
                    <a:solidFill>
                      <a:srgbClr val="FFDEE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10%</a:t>
                      </a:r>
                      <a:endParaRPr lang="en-US" altLang="zh-CN" sz="1200"/>
                    </a:p>
                  </a:txBody>
                  <a:tcPr>
                    <a:solidFill>
                      <a:srgbClr val="FFDEEA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100060" y="3511550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9"/>
            </p:custDataLst>
          </p:nvPr>
        </p:nvSpPr>
        <p:spPr>
          <a:xfrm>
            <a:off x="8898890" y="3504565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728835" y="3504565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Input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的输入同样为句子或句子对组成，并添加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special tokens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：表示句子的开始，（论文中给出的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[START]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），添加到序列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最前；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：表示序列的结束，（论文中的给出的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[EXTRACT]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），添加到序列最后，在进行分类任务时，会将该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special 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对应的输出接入输出层；我们也可以理解为该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可以学习到整个句子的语义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：用于间隔句子对中的两个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965" y="3365500"/>
            <a:ext cx="10795635" cy="2761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Embedding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 Embedding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同样分为三类：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Segment 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6545" y="1481455"/>
            <a:ext cx="9221470" cy="5166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A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rchitecture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堆叠而成，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相似，只不过没有了计算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输入之间注意力分数的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584"/>
          <a:stretch>
            <a:fillRect/>
          </a:stretch>
        </p:blipFill>
        <p:spPr>
          <a:xfrm>
            <a:off x="517525" y="2104390"/>
            <a:ext cx="4855210" cy="386588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250315" y="2197100"/>
            <a:ext cx="3793490" cy="8807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087620" y="2623820"/>
            <a:ext cx="1185545" cy="4540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315"/>
          <a:stretch>
            <a:fillRect/>
          </a:stretch>
        </p:blipFill>
        <p:spPr>
          <a:xfrm>
            <a:off x="6273165" y="2044065"/>
            <a:ext cx="2429510" cy="4241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55380" y="3354705"/>
            <a:ext cx="69532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50705" y="1556385"/>
            <a:ext cx="2388870" cy="49618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73260" y="2966720"/>
            <a:ext cx="2152650" cy="1610360"/>
          </a:xfrm>
          <a:prstGeom prst="rect">
            <a:avLst/>
          </a:prstGeom>
          <a:solidFill>
            <a:srgbClr val="FFFFFF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137285" y="6446520"/>
            <a:ext cx="716280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The Illustrated BERT, ELMo, and co. (How NLP Cracked Transfer Learning)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A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rchitecture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【来浅浅复习一下】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masked self-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在解码器的自注意层中，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了未来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的token ——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文本生成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即我们无法预见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061720" y="6256020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http://jalammar.github.io/illustrated-gpt2/</a:t>
            </a:r>
            <a:endParaRPr lang="en-US" altLang="zh-CN" sz="1200"/>
          </a:p>
        </p:txBody>
      </p:sp>
      <p:pic>
        <p:nvPicPr>
          <p:cNvPr id="13" name="图片 12" descr="transformer-decoder-block-self-attention-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8150" y="1950085"/>
            <a:ext cx="7700645" cy="42360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50170"/>
          <a:stretch>
            <a:fillRect/>
          </a:stretch>
        </p:blipFill>
        <p:spPr>
          <a:xfrm>
            <a:off x="7884160" y="4184015"/>
            <a:ext cx="3468370" cy="2415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52295"/>
          <a:stretch>
            <a:fillRect/>
          </a:stretch>
        </p:blipFill>
        <p:spPr>
          <a:xfrm>
            <a:off x="8002905" y="1894205"/>
            <a:ext cx="3310255" cy="24079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S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pecification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12 layers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Hidden size of 768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Vocabulary of 40,478 tokens was used.</a:t>
            </a:r>
            <a:endParaRPr lang="en-US" altLang="zh-CN" sz="20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Batch size of 64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Context window of 512 tokens were used.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01355" y="82550"/>
            <a:ext cx="3638550" cy="66929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34415" y="6315075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improving Language Understanding by Generative Pre-Training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pt-generative 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772160"/>
            <a:ext cx="11200765" cy="630301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35965" y="1126490"/>
            <a:ext cx="110445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注重文本理解，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侧重的是语句生成，即基于之前的文本序列，预测下一个词语。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TABLE_BEAUTIFY" val="smartTable{8f53cfcd-6b23-48ff-9427-8982d91666f1}"/>
  <p:tag name="TABLE_ENDDRAG_ORIGIN_RECT" val="223*49"/>
  <p:tag name="TABLE_ENDDRAG_RECT" val="602*430*223*49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UNIT_TABLE_BEAUTIFY" val="smartTable{ace18019-26ba-47ac-ab16-ca5dd38162b6}"/>
  <p:tag name="TABLE_ENDDRAG_ORIGIN_RECT" val="178*115"/>
  <p:tag name="TABLE_ENDDRAG_RECT" val="543*97*178*115"/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PP_MARK_KEY" val="29da8031-21b9-4556-b056-bc40aa1f1612"/>
  <p:tag name="COMMONDATA" val="eyJoZGlkIjoiNWYzZWZkMzYzYzRlMWI4YzEyMGE0NzZmNjVjMzU5Mz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65655241-c62b-44f3-a711-fa12d395ca5a}"/>
  <p:tag name="TABLE_ENDDRAG_ORIGIN_RECT" val="113*43"/>
  <p:tag name="TABLE_ENDDRAG_RECT" val="560*209*113*43"/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UNIT_TABLE_BEAUTIFY" val="smartTable{65655241-c62b-44f3-a711-fa12d395ca5a}"/>
  <p:tag name="TABLE_ENDDRAG_ORIGIN_RECT" val="164*106"/>
  <p:tag name="TABLE_ENDDRAG_RECT" val="437*124*164*106"/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3431</Words>
  <Application>WPS 演示</Application>
  <PresentationFormat>自定义</PresentationFormat>
  <Paragraphs>264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22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Arial</vt:lpstr>
      <vt:lpstr>Huawei Sans</vt:lpstr>
      <vt:lpstr>DejaVu Math TeX Gyre</vt:lpstr>
      <vt:lpstr>方正兰亭粗黑简体</vt:lpstr>
      <vt:lpstr>黑体</vt:lpstr>
      <vt:lpstr>.AppleSystemUIFont</vt:lpstr>
      <vt:lpstr>Segoe Print</vt:lpstr>
      <vt:lpstr>Huawei Sans</vt:lpstr>
      <vt:lpstr>Calibri</vt:lpstr>
      <vt:lpstr>微软雅黑 Light</vt:lpstr>
      <vt:lpstr>等线</vt:lpstr>
      <vt:lpstr>Arial Unicode MS</vt:lpstr>
      <vt:lpstr>Calibri Light</vt:lpstr>
      <vt:lpstr>等线 Light</vt:lpstr>
      <vt:lpstr>1_Title Slide</vt:lpstr>
      <vt:lpstr>15_Chart page</vt:lpstr>
      <vt:lpstr>6_Chart page</vt:lpstr>
      <vt:lpstr>7_Chart page</vt:lpstr>
      <vt:lpstr>19_Chart page</vt:lpstr>
      <vt:lpstr>28_Chart page</vt:lpstr>
      <vt:lpstr>41_Chart page</vt:lpstr>
      <vt:lpstr>章节页</vt:lpstr>
      <vt:lpstr>8_Chart page</vt:lpstr>
      <vt:lpstr>2_Title Slide</vt:lpstr>
      <vt:lpstr>26_Chart page</vt:lpstr>
      <vt:lpstr>27_Chart page</vt:lpstr>
      <vt:lpstr>9_Chart page</vt:lpstr>
      <vt:lpstr>10_Chart page</vt:lpstr>
      <vt:lpstr>11_Chart page</vt:lpstr>
      <vt:lpstr>29_Chart page</vt:lpstr>
      <vt:lpstr>56_Chart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Atlas人工智能计算解决方案主打胶片-01(20200715)</dc:title>
  <dc:creator>Yufan (C)</dc:creator>
  <dc:description>共创行业AI新价值</dc:description>
  <cp:lastModifiedBy>Selina</cp:lastModifiedBy>
  <cp:revision>2633</cp:revision>
  <cp:lastPrinted>2020-01-16T11:26:00Z</cp:lastPrinted>
  <dcterms:created xsi:type="dcterms:W3CDTF">2018-12-27T01:12:00Z</dcterms:created>
  <dcterms:modified xsi:type="dcterms:W3CDTF">2023-08-24T22:13:07Z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(3)pJhb8IDknMgxmK0NLhOv8nqAkpX5rnxgzo6GRiuvGCCWrozgPPkOnjCyGa/AiMAUOA/sEdFP
yufnYy4RERc1zbbML9wvBp/pF/My6ZRvSCxYZxoSuLfewkTJiQfkyJAymygGYZl/Rnq6+mMj
3vy7Kf2/h7GCY6/LtkPdYAdKWmpSzO2aT3lpeZV527n9qHgVtgCGgjz0HwTBgC8E0FQSrb8d
oRUjL2Qo9Pu0Wvoks2</vt:lpwstr>
  </property>
  <property fmtid="{D5CDD505-2E9C-101B-9397-08002B2CF9AE}" pid="3" name="_2015_ms_pID_7253431">
    <vt:lpwstr>mLfDVAAmbAbRCfZ0x2dw0wexDc3YboRDFWujUqUbRj1phVt7fPq+Pw
RL7FuellkdjmP0GyvFobCR1nVuENQzm/tPhCeZ7xlkuEzESIZJdumH6pZKK0hbazsmNyJN9f
AuBOMcYLpZI7L+ixeAU3svoi9xkGrSJ4A0r6qvTxG1xVL3+OSmHXgaic+lJGqvP50oIHlWK5
rQGAJiydnaVRjfdCtjDtn1C0fvIdxcqmp18r</vt:lpwstr>
  </property>
  <property fmtid="{D5CDD505-2E9C-101B-9397-08002B2CF9AE}" pid="4" name="_2015_ms_pID_7253432">
    <vt:lpwstr>F4Y6+vcyC/SC/JTwh9BewKo=</vt:lpwstr>
  </property>
  <property fmtid="{D5CDD505-2E9C-101B-9397-08002B2CF9AE}" pid="5" name="Presentation">
    <vt:lpwstr>Atlas人工智能计算解决方案主打胶片-01(20200715)</vt:lpwstr>
  </property>
  <property fmtid="{D5CDD505-2E9C-101B-9397-08002B2CF9AE}" pid="6" name="SlideDescription">
    <vt:lpwstr>共创行业AI新价值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1678755618</vt:lpwstr>
  </property>
  <property fmtid="{D5CDD505-2E9C-101B-9397-08002B2CF9AE}" pid="11" name="ICV">
    <vt:lpwstr>9F0DA0830E45420E9E830C7FB0F0FD43_12</vt:lpwstr>
  </property>
  <property fmtid="{D5CDD505-2E9C-101B-9397-08002B2CF9AE}" pid="12" name="KSOProductBuildVer">
    <vt:lpwstr>2052-11.1.0.14036</vt:lpwstr>
  </property>
</Properties>
</file>