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4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37B75-670B-4D27-9661-934692A9E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568B58-C1AF-4215-92EF-333517714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5C8955-6256-4B65-924D-4091B62F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3271-5A2D-47B1-8D04-3B5D51D06D6B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0CB075-A958-450A-BC68-8CBC5519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CEFFAA-7FCC-4120-A517-FB80CFED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9D80-4C47-44CC-9ED7-F33047D5B7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35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A8934-FDD3-4ACF-8C02-26D651E2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F0EE70-1722-4115-A439-83A8EA78C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1B8605-809A-4B02-81B5-DA60568B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3271-5A2D-47B1-8D04-3B5D51D06D6B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E03325-D10C-4434-BB38-DAA06494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B9047-97A0-4FAB-970A-7E6DE242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9D80-4C47-44CC-9ED7-F33047D5B7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60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EEAC1D2-8EB3-4D7E-8BAF-837A33155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BE5970-1848-4AAC-98D7-46C7E9A27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1649A7-985C-4DBF-9F0A-54F2AFEF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3271-5A2D-47B1-8D04-3B5D51D06D6B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493BF6-FCCC-412E-A0A2-E6A6FF4B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F53DF6-BE80-454B-A413-17BB55DD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9D80-4C47-44CC-9ED7-F33047D5B7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42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FD24E-7B00-4172-B399-DFDC78D1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36244-E190-4A4D-9027-D5B5131A8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C4E22C-6591-43AB-95A2-2ED429D6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3271-5A2D-47B1-8D04-3B5D51D06D6B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BDA088-CAD7-4D40-BC54-CDC3188B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58D408-096C-4756-98A4-9064A28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9D80-4C47-44CC-9ED7-F33047D5B7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82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AD479-F565-4E3A-9AF2-B3F0CC38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0F5B80-F9B7-449F-A354-ED8889DFE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8B71F4-8E7A-452E-9FEE-0E4DD0F8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3271-5A2D-47B1-8D04-3B5D51D06D6B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C6C5E4-61A3-430B-9704-1CD1FB96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2F506-A07F-495A-A413-EEE1E509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9D80-4C47-44CC-9ED7-F33047D5B7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16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5AEC7-C0A4-467C-9031-8A145B90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3366E1-1A37-4DB8-BC02-D34BCFE75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277612-B565-42BF-883E-8CCCDDA96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FEE367-2C46-4535-8A3D-C004C046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3271-5A2D-47B1-8D04-3B5D51D06D6B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40BAC7-0650-40D9-881C-7BB97002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DB2029-9856-4954-B112-E433B211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9D80-4C47-44CC-9ED7-F33047D5B7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26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F927D-BC83-4872-870D-8F76EB882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53EF33-471E-43B2-AC4F-0E3E67BBD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F97A87-5F9C-4F93-87DE-B41B42390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9A57B1-5C29-4D46-A4F6-C973CD82A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6A1A2A-75EE-43E7-8A57-6B23A94BF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92724B-0046-4267-AA6F-75B2D0A0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3271-5A2D-47B1-8D04-3B5D51D06D6B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DE7EDA-6D3A-497A-9996-E70D6DB2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52C97CD-9D1E-487A-9122-B19B6536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9D80-4C47-44CC-9ED7-F33047D5B7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31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9AB12-B96E-4642-AA22-297D8CD3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A64DD6-5634-434F-BDC2-FBB2ABE3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3271-5A2D-47B1-8D04-3B5D51D06D6B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CFDEA1-E252-4949-820A-77F2E8E0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75A43A-47DF-4ED9-B03A-079C7A60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9D80-4C47-44CC-9ED7-F33047D5B7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16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DEBD43-9898-4BA9-8FFE-665C0ECA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3271-5A2D-47B1-8D04-3B5D51D06D6B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97666B-841E-45BB-AD01-E9F5E90E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DC2A4D-1441-4B7B-97A4-11D83A10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9D80-4C47-44CC-9ED7-F33047D5B7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56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3577E-22A2-4327-B74D-729E6EF2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375CE8-E562-4050-95B6-79267D9A7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7F6D35-D3E0-4F98-A804-1249A0A6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6F401C-5AE5-4DB1-A7DD-79A7F01C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3271-5A2D-47B1-8D04-3B5D51D06D6B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1F001D-A5FC-42C4-A188-BA315188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EFA984-5325-4875-BF24-498C9374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9D80-4C47-44CC-9ED7-F33047D5B7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22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6CA72-5907-45DC-BC35-C3ED18AD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215126-FCBE-4B14-ABE8-079984BEB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D93B0E-7700-4199-BB97-C1F4EAD0F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D5430D-F8E8-4868-A158-35C56681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3271-5A2D-47B1-8D04-3B5D51D06D6B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706385-D82B-460C-87EA-FA9C05D2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5771F4-6477-4261-8D81-D91D8DAD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9D80-4C47-44CC-9ED7-F33047D5B7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30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03509B2-3309-44A3-ADD7-2EC9A76F2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05D476-0417-4452-9BEA-D42A7C570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A94D53-E0B9-408B-B137-452FF3434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3271-5A2D-47B1-8D04-3B5D51D06D6B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32D904-CF11-4EC6-804A-CF3D6BB4B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64E58-BE61-4FD8-AA04-08F5E4F1A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E9D80-4C47-44CC-9ED7-F33047D5B7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54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css-values-4/#comb-one" TargetMode="External"/><Relationship Id="rId2" Type="http://schemas.openxmlformats.org/officeDocument/2006/relationships/hyperlink" Target="https://www.w3.org/TR/css3-values/#url-val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TR/css-images-3/#gradients" TargetMode="External"/><Relationship Id="rId5" Type="http://schemas.openxmlformats.org/officeDocument/2006/relationships/hyperlink" Target="https://www.impressivewebs.com/demo-files/animated-css3-gradient-buttons/" TargetMode="External"/><Relationship Id="rId4" Type="http://schemas.openxmlformats.org/officeDocument/2006/relationships/hyperlink" Target="https://www.impressivewebs.com/animating-css3-gradient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css-speech-1/#cue-befo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css3-values/#relative-ur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devetc.com/blog/how-to-add-a-gradient-overlay-to-a-background-image-using-just-css-and-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stackoverflow.com/questions/2504071/how-do-i-combine-a-background-image-and-css3-gradient-on-the-same-ele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FDEA7-C747-4C9D-8377-5D01A5802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URL Gradient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DA6F7C-92AA-451A-AF7E-F917F9EA2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12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528FB-376E-4FF1-8394-1027786C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Die zu klärenden Fragen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29CD69-65E2-412C-B1D7-9FD703F9E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Kann man überall wo man eine URL eingeben kann, einen Gradienten eingeben? Wie ist die Konstruktion?</a:t>
            </a:r>
          </a:p>
          <a:p>
            <a:r>
              <a:rPr lang="de-DE" dirty="0"/>
              <a:t>Gradient ist ein Paint</a:t>
            </a:r>
          </a:p>
        </p:txBody>
      </p:sp>
    </p:spTree>
    <p:extLst>
      <p:ext uri="{BB962C8B-B14F-4D97-AF65-F5344CB8AC3E}">
        <p14:creationId xmlns:p14="http://schemas.microsoft.com/office/powerpoint/2010/main" val="12006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72A2C-6E06-4A8F-AA2A-F939293F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Allgemeines Verständnis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E1C6F-3BBE-498D-8718-566CDE7C7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Das </a:t>
            </a:r>
            <a:r>
              <a:rPr lang="de-DE" i="1" dirty="0"/>
              <a:t>&lt;</a:t>
            </a:r>
            <a:r>
              <a:rPr lang="de-DE" i="1" dirty="0" err="1"/>
              <a:t>image</a:t>
            </a:r>
            <a:r>
              <a:rPr lang="de-DE" i="1" dirty="0"/>
              <a:t>&gt;  „Paint“ </a:t>
            </a:r>
            <a:r>
              <a:rPr lang="de-DE" dirty="0" err="1"/>
              <a:t>value</a:t>
            </a:r>
            <a:r>
              <a:rPr lang="de-DE" dirty="0"/>
              <a:t> type bezeichnet ein 2D-Bild</a:t>
            </a:r>
          </a:p>
          <a:p>
            <a:pPr lvl="1"/>
            <a:r>
              <a:rPr lang="de-DE" dirty="0"/>
              <a:t>Es kann eine URL Referenz oder ein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sein. </a:t>
            </a:r>
          </a:p>
          <a:p>
            <a:pPr lvl="2"/>
            <a:r>
              <a:rPr lang="de-DE" altLang="de-DE" i="1" dirty="0">
                <a:latin typeface="Arial Unicode MS" panose="020B0604020202020204" pitchFamily="34" charset="-128"/>
              </a:rPr>
              <a:t>&lt;</a:t>
            </a:r>
            <a:r>
              <a:rPr lang="de-DE" altLang="de-DE" i="1" dirty="0" err="1">
                <a:latin typeface="Arial Unicode MS" panose="020B0604020202020204" pitchFamily="34" charset="-128"/>
              </a:rPr>
              <a:t>image</a:t>
            </a:r>
            <a:r>
              <a:rPr lang="de-DE" altLang="de-DE" i="1" dirty="0">
                <a:latin typeface="Arial Unicode MS" panose="020B0604020202020204" pitchFamily="34" charset="-128"/>
              </a:rPr>
              <a:t>&gt;</a:t>
            </a:r>
            <a:r>
              <a:rPr lang="de-DE" altLang="de-DE" dirty="0">
                <a:latin typeface="Arial Unicode MS" panose="020B0604020202020204" pitchFamily="34" charset="-128"/>
              </a:rPr>
              <a:t> = </a:t>
            </a:r>
            <a:r>
              <a:rPr lang="de-DE" altLang="de-DE" dirty="0">
                <a:latin typeface="Arial Unicode MS" panose="020B0604020202020204" pitchFamily="34" charset="-128"/>
                <a:hlinkClick r:id="rId2"/>
              </a:rPr>
              <a:t>&lt;</a:t>
            </a:r>
            <a:r>
              <a:rPr lang="de-DE" altLang="de-DE" dirty="0" err="1">
                <a:latin typeface="Arial Unicode MS" panose="020B0604020202020204" pitchFamily="34" charset="-128"/>
                <a:hlinkClick r:id="rId2"/>
              </a:rPr>
              <a:t>url</a:t>
            </a:r>
            <a:r>
              <a:rPr lang="de-DE" altLang="de-DE" dirty="0">
                <a:latin typeface="Arial Unicode MS" panose="020B0604020202020204" pitchFamily="34" charset="-128"/>
                <a:hlinkClick r:id="rId2"/>
              </a:rPr>
              <a:t>&gt;</a:t>
            </a:r>
            <a:r>
              <a:rPr lang="de-DE" altLang="de-DE" dirty="0">
                <a:latin typeface="Arial Unicode MS" panose="020B0604020202020204" pitchFamily="34" charset="-128"/>
              </a:rPr>
              <a:t> </a:t>
            </a:r>
            <a:r>
              <a:rPr lang="de-DE" altLang="de-DE" dirty="0">
                <a:latin typeface="Arial Unicode MS" panose="020B0604020202020204" pitchFamily="34" charset="-128"/>
                <a:hlinkClick r:id="rId3"/>
              </a:rPr>
              <a:t>|</a:t>
            </a:r>
            <a:r>
              <a:rPr lang="de-DE" altLang="de-DE" dirty="0">
                <a:latin typeface="Arial Unicode MS" panose="020B0604020202020204" pitchFamily="34" charset="-128"/>
              </a:rPr>
              <a:t> &lt;</a:t>
            </a:r>
            <a:r>
              <a:rPr lang="de-DE" altLang="de-DE" dirty="0" err="1">
                <a:latin typeface="Arial Unicode MS" panose="020B0604020202020204" pitchFamily="34" charset="-128"/>
              </a:rPr>
              <a:t>gradient</a:t>
            </a:r>
            <a:r>
              <a:rPr lang="de-DE" altLang="de-DE" dirty="0">
                <a:latin typeface="Arial Unicode MS" panose="020B0604020202020204" pitchFamily="34" charset="-128"/>
              </a:rPr>
              <a:t>&gt;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lvl="2" indent="0">
              <a:buNone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de-DE" sz="2200" dirty="0" err="1"/>
              <a:t>Gradients</a:t>
            </a:r>
            <a:r>
              <a:rPr lang="de-DE" sz="2200" dirty="0"/>
              <a:t> können überall dort verwendet werden, wo das Property </a:t>
            </a:r>
            <a:r>
              <a:rPr lang="de-DE" sz="2200" i="1" dirty="0" err="1"/>
              <a:t>images</a:t>
            </a:r>
            <a:r>
              <a:rPr lang="de-DE" sz="2200" dirty="0"/>
              <a:t> akzeptiert wird.</a:t>
            </a:r>
          </a:p>
          <a:p>
            <a:r>
              <a:rPr lang="de-DE" sz="2200" dirty="0"/>
              <a:t>Gradient selber ist aber kein Property und kann daher </a:t>
            </a:r>
            <a:r>
              <a:rPr lang="de-DE" sz="2200" dirty="0">
                <a:hlinkClick r:id="rId4"/>
              </a:rPr>
              <a:t>nicht animiert werden</a:t>
            </a:r>
            <a:r>
              <a:rPr lang="de-DE" sz="2200" dirty="0"/>
              <a:t>. Doch mittels der background-size und background-position kann eine Animation </a:t>
            </a:r>
            <a:r>
              <a:rPr lang="de-DE" sz="2200" dirty="0">
                <a:hlinkClick r:id="rId5"/>
              </a:rPr>
              <a:t>simuliert</a:t>
            </a:r>
            <a:r>
              <a:rPr lang="de-DE" sz="2200" dirty="0"/>
              <a:t> werden</a:t>
            </a:r>
          </a:p>
          <a:p>
            <a:r>
              <a:rPr lang="de-DE" sz="2200" dirty="0"/>
              <a:t>Ein Gradient wird in einer konkreten </a:t>
            </a:r>
            <a:r>
              <a:rPr lang="de-DE" sz="2200" dirty="0" err="1"/>
              <a:t>Grösse</a:t>
            </a:r>
            <a:r>
              <a:rPr lang="de-DE" sz="2200" dirty="0"/>
              <a:t> einer Box gezeichnet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614E296-8E5E-440D-AA84-7F15AEC2AC10}"/>
              </a:ext>
            </a:extLst>
          </p:cNvPr>
          <p:cNvSpPr txBox="1"/>
          <p:nvPr/>
        </p:nvSpPr>
        <p:spPr>
          <a:xfrm>
            <a:off x="906010" y="6325299"/>
            <a:ext cx="778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Quelle: W3 Spezifikation: </a:t>
            </a:r>
            <a:r>
              <a:rPr lang="de-CH" dirty="0">
                <a:hlinkClick r:id="rId6"/>
              </a:rPr>
              <a:t>https://www.w3.org/TR/css-images-3/#gradients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93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9BACA-5BE2-4B2F-89C8-A8FD80CE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Gradient anstelle URL?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BA4824-AF91-4F49-A732-77EBF809B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dirty="0">
                <a:latin typeface="Arial Unicode MS" panose="020B0604020202020204" pitchFamily="34" charset="-128"/>
              </a:rPr>
              <a:t>{ </a:t>
            </a:r>
          </a:p>
          <a:p>
            <a:pPr marL="0" indent="0">
              <a:buNone/>
            </a:pPr>
            <a:r>
              <a:rPr lang="de-DE" altLang="de-DE" dirty="0" err="1">
                <a:latin typeface="Arial Unicode MS" panose="020B0604020202020204" pitchFamily="34" charset="-128"/>
              </a:rPr>
              <a:t>voice-family</a:t>
            </a:r>
            <a:r>
              <a:rPr lang="de-DE" altLang="de-DE" dirty="0">
                <a:latin typeface="Arial Unicode MS" panose="020B0604020202020204" pitchFamily="34" charset="-128"/>
              </a:rPr>
              <a:t>: </a:t>
            </a:r>
            <a:r>
              <a:rPr lang="de-DE" altLang="de-DE" dirty="0" err="1">
                <a:latin typeface="Arial Unicode MS" panose="020B0604020202020204" pitchFamily="34" charset="-128"/>
              </a:rPr>
              <a:t>paul</a:t>
            </a:r>
            <a:r>
              <a:rPr lang="de-DE" altLang="de-DE" dirty="0">
                <a:latin typeface="Arial Unicode MS" panose="020B0604020202020204" pitchFamily="34" charset="-128"/>
              </a:rPr>
              <a:t>; </a:t>
            </a:r>
          </a:p>
          <a:p>
            <a:pPr marL="0" indent="0">
              <a:buNone/>
            </a:pPr>
            <a:r>
              <a:rPr lang="de-DE" altLang="de-DE" dirty="0" err="1">
                <a:latin typeface="Arial Unicode MS" panose="020B0604020202020204" pitchFamily="34" charset="-128"/>
              </a:rPr>
              <a:t>voice</a:t>
            </a:r>
            <a:r>
              <a:rPr lang="de-DE" altLang="de-DE" dirty="0">
                <a:latin typeface="Arial Unicode MS" panose="020B0604020202020204" pitchFamily="34" charset="-128"/>
              </a:rPr>
              <a:t>-stress: moderate; </a:t>
            </a:r>
          </a:p>
          <a:p>
            <a:pPr marL="0" indent="0">
              <a:buNone/>
            </a:pPr>
            <a:r>
              <a:rPr lang="de-DE" altLang="de-DE" dirty="0" err="1">
                <a:latin typeface="Arial Unicode MS" panose="020B0604020202020204" pitchFamily="34" charset="-128"/>
              </a:rPr>
              <a:t>cue-before</a:t>
            </a:r>
            <a:r>
              <a:rPr lang="de-DE" altLang="de-DE" dirty="0">
                <a:latin typeface="Arial Unicode MS" panose="020B0604020202020204" pitchFamily="34" charset="-128"/>
              </a:rPr>
              <a:t>: </a:t>
            </a:r>
            <a:r>
              <a:rPr lang="de-DE" altLang="de-DE" dirty="0" err="1">
                <a:latin typeface="Arial Unicode MS" panose="020B0604020202020204" pitchFamily="34" charset="-128"/>
              </a:rPr>
              <a:t>url</a:t>
            </a:r>
            <a:r>
              <a:rPr lang="de-DE" altLang="de-DE" dirty="0">
                <a:latin typeface="Arial Unicode MS" panose="020B0604020202020204" pitchFamily="34" charset="-128"/>
              </a:rPr>
              <a:t>(../</a:t>
            </a:r>
            <a:r>
              <a:rPr lang="de-DE" altLang="de-DE" dirty="0" err="1">
                <a:latin typeface="Arial Unicode MS" panose="020B0604020202020204" pitchFamily="34" charset="-128"/>
              </a:rPr>
              <a:t>audio</a:t>
            </a:r>
            <a:r>
              <a:rPr lang="de-DE" altLang="de-DE" dirty="0">
                <a:latin typeface="Arial Unicode MS" panose="020B0604020202020204" pitchFamily="34" charset="-128"/>
              </a:rPr>
              <a:t>/ping.wav); </a:t>
            </a:r>
          </a:p>
          <a:p>
            <a:pPr marL="0" indent="0">
              <a:buNone/>
            </a:pPr>
            <a:r>
              <a:rPr lang="de-DE" altLang="de-DE" dirty="0" err="1">
                <a:latin typeface="Arial Unicode MS" panose="020B0604020202020204" pitchFamily="34" charset="-128"/>
              </a:rPr>
              <a:t>voice</a:t>
            </a:r>
            <a:r>
              <a:rPr lang="de-DE" altLang="de-DE" dirty="0">
                <a:latin typeface="Arial Unicode MS" panose="020B0604020202020204" pitchFamily="34" charset="-128"/>
              </a:rPr>
              <a:t>-volume: </a:t>
            </a:r>
          </a:p>
          <a:p>
            <a:pPr marL="0" indent="0">
              <a:buNone/>
            </a:pPr>
            <a:r>
              <a:rPr lang="de-DE" altLang="de-DE" dirty="0">
                <a:latin typeface="Arial Unicode MS" panose="020B0604020202020204" pitchFamily="34" charset="-128"/>
              </a:rPr>
              <a:t>medium 6dB;</a:t>
            </a:r>
          </a:p>
          <a:p>
            <a:pPr marL="0" indent="0">
              <a:buNone/>
            </a:pPr>
            <a:r>
              <a:rPr lang="de-DE" altLang="de-DE" dirty="0">
                <a:latin typeface="Arial Unicode MS" panose="020B0604020202020204" pitchFamily="34" charset="-128"/>
              </a:rPr>
              <a:t> 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A67393E-DAAC-41DB-AEB5-4726E1F78B9F}"/>
              </a:ext>
            </a:extLst>
          </p:cNvPr>
          <p:cNvSpPr txBox="1"/>
          <p:nvPr/>
        </p:nvSpPr>
        <p:spPr>
          <a:xfrm>
            <a:off x="906010" y="6325299"/>
            <a:ext cx="7784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Quelle: W3 Spezifikation: </a:t>
            </a:r>
            <a:r>
              <a:rPr lang="de-CH" dirty="0">
                <a:hlinkClick r:id="rId2"/>
              </a:rPr>
              <a:t>https://www.w3.org/TR/css-speech-1/#cue-before</a:t>
            </a:r>
            <a:br>
              <a:rPr lang="de-CH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018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B03D5-9154-47B8-9509-0A0CCB71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URL ohne Gradient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4EB020-F378-4359-99E1-3927BB7DD54D}"/>
              </a:ext>
            </a:extLst>
          </p:cNvPr>
          <p:cNvSpPr txBox="1"/>
          <p:nvPr/>
        </p:nvSpPr>
        <p:spPr>
          <a:xfrm>
            <a:off x="906010" y="6325299"/>
            <a:ext cx="778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Quelle: W3 Spezifikation: </a:t>
            </a:r>
            <a:r>
              <a:rPr lang="de-CH" dirty="0">
                <a:hlinkClick r:id="rId2"/>
              </a:rPr>
              <a:t>https://www.w3.org/TR/css3-values/#relative-urls</a:t>
            </a:r>
            <a:endParaRPr lang="de-DE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22FF38-0674-4168-8FFF-3E175A839C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9680"/>
            <a:ext cx="4423006" cy="1512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de-DE" altLang="de-DE" dirty="0" err="1">
                <a:latin typeface="Arial Unicode MS" panose="020B0604020202020204" pitchFamily="34" charset="-128"/>
              </a:rPr>
              <a:t>body</a:t>
            </a:r>
            <a:r>
              <a:rPr lang="de-DE" altLang="de-DE" dirty="0">
                <a:latin typeface="Arial Unicode MS" panose="020B0604020202020204" pitchFamily="34" charset="-128"/>
              </a:rPr>
              <a:t> { 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de-DE" altLang="de-DE" dirty="0" err="1">
                <a:latin typeface="Arial Unicode MS" panose="020B0604020202020204" pitchFamily="34" charset="-128"/>
              </a:rPr>
              <a:t>background</a:t>
            </a:r>
            <a:r>
              <a:rPr lang="de-DE" altLang="de-DE" dirty="0">
                <a:latin typeface="Arial Unicode MS" panose="020B0604020202020204" pitchFamily="34" charset="-128"/>
              </a:rPr>
              <a:t>: </a:t>
            </a:r>
            <a:r>
              <a:rPr lang="de-DE" altLang="de-DE" dirty="0" err="1">
                <a:latin typeface="Arial Unicode MS" panose="020B0604020202020204" pitchFamily="34" charset="-128"/>
              </a:rPr>
              <a:t>url</a:t>
            </a:r>
            <a:r>
              <a:rPr lang="de-DE" altLang="de-DE" dirty="0">
                <a:latin typeface="Arial Unicode MS" panose="020B0604020202020204" pitchFamily="34" charset="-128"/>
              </a:rPr>
              <a:t>("tile.png") 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de-DE" altLang="de-DE" dirty="0">
                <a:latin typeface="Arial Unicode MS" panose="020B0604020202020204" pitchFamily="34" charset="-128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9510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40B65-0F69-4C4F-AA83-D45EC316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Gradient und URL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62F74F1-4457-43D5-8732-9D35DE1AF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025"/>
          <a:stretch/>
        </p:blipFill>
        <p:spPr>
          <a:xfrm>
            <a:off x="889502" y="2693778"/>
            <a:ext cx="4623722" cy="282727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FF0CB1C-52B3-4D1E-81A5-FE0406A7CD42}"/>
              </a:ext>
            </a:extLst>
          </p:cNvPr>
          <p:cNvSpPr txBox="1"/>
          <p:nvPr/>
        </p:nvSpPr>
        <p:spPr>
          <a:xfrm>
            <a:off x="835176" y="6123543"/>
            <a:ext cx="128267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Quelle Bild: </a:t>
            </a:r>
            <a:r>
              <a:rPr lang="de-CH" sz="1400" dirty="0">
                <a:hlinkClick r:id="rId3"/>
              </a:rPr>
              <a:t>https://webdevetc.com/blog/how-to-add-a-gradient-overlay-to-a-background-image-using-just-css-and-html</a:t>
            </a:r>
            <a:br>
              <a:rPr lang="de-CH" sz="1400" dirty="0"/>
            </a:br>
            <a:r>
              <a:rPr lang="de-CH" dirty="0"/>
              <a:t>Quelle Code: </a:t>
            </a:r>
            <a:r>
              <a:rPr lang="de-DE" sz="1400" dirty="0">
                <a:hlinkClick r:id="rId4"/>
              </a:rPr>
              <a:t>https://stackoverflow.com/questions/2504071/how-do-i-combine-a-background-image-and-css3-gradient-on-the-same-element</a:t>
            </a:r>
            <a:endParaRPr lang="de-DE" sz="1400" dirty="0"/>
          </a:p>
          <a:p>
            <a:endParaRPr lang="de-DE" sz="1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90A1208-A7D2-4BBD-B15B-F449A58A2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819" y="1605660"/>
            <a:ext cx="5658640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2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Breitbild</PresentationFormat>
  <Paragraphs>29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 Unicode MS</vt:lpstr>
      <vt:lpstr>Arial</vt:lpstr>
      <vt:lpstr>Calibri</vt:lpstr>
      <vt:lpstr>Calibri Light</vt:lpstr>
      <vt:lpstr>Office</vt:lpstr>
      <vt:lpstr>URL Gradient</vt:lpstr>
      <vt:lpstr>Die zu klärenden Fragen</vt:lpstr>
      <vt:lpstr>Allgemeines Verständnis</vt:lpstr>
      <vt:lpstr>Gradient anstelle URL?</vt:lpstr>
      <vt:lpstr>URL ohne Gradient</vt:lpstr>
      <vt:lpstr>Gradient und 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 Gradient</dc:title>
  <dc:creator>Céline Albrecher</dc:creator>
  <cp:lastModifiedBy>Céline Albrecher</cp:lastModifiedBy>
  <cp:revision>9</cp:revision>
  <dcterms:created xsi:type="dcterms:W3CDTF">2020-03-30T17:32:08Z</dcterms:created>
  <dcterms:modified xsi:type="dcterms:W3CDTF">2020-03-30T19:01:43Z</dcterms:modified>
</cp:coreProperties>
</file>