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4"/>
  </p:notesMasterIdLst>
  <p:sldIdLst>
    <p:sldId id="256" r:id="rId3"/>
    <p:sldId id="277" r:id="rId4"/>
    <p:sldId id="278" r:id="rId5"/>
    <p:sldId id="280" r:id="rId6"/>
    <p:sldId id="289" r:id="rId7"/>
    <p:sldId id="286" r:id="rId8"/>
    <p:sldId id="282" r:id="rId9"/>
    <p:sldId id="288" r:id="rId10"/>
    <p:sldId id="283" r:id="rId11"/>
    <p:sldId id="284" r:id="rId12"/>
    <p:sldId id="263" r:id="rId13"/>
  </p:sldIdLst>
  <p:sldSz cx="12192000" cy="6858000"/>
  <p:notesSz cx="6797675" cy="98726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994" autoAdjust="0"/>
  </p:normalViewPr>
  <p:slideViewPr>
    <p:cSldViewPr snapToObjects="1">
      <p:cViewPr varScale="1">
        <p:scale>
          <a:sx n="83" d="100"/>
          <a:sy n="83" d="100"/>
        </p:scale>
        <p:origin x="8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7318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6813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149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213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92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9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26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27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54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10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81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47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2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9" y="0"/>
            <a:ext cx="121788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096000" y="1292845"/>
            <a:ext cx="5221288" cy="104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2859" y="3207831"/>
            <a:ext cx="462988" cy="44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873970" y="1197007"/>
            <a:ext cx="6660306" cy="23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873969" y="3602038"/>
            <a:ext cx="66603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873969" y="438539"/>
            <a:ext cx="2808288" cy="75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3"/>
          </p:nvPr>
        </p:nvSpPr>
        <p:spPr>
          <a:xfrm>
            <a:off x="7754713" y="2181224"/>
            <a:ext cx="360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6096000" y="5257800"/>
            <a:ext cx="196215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9788" y="695325"/>
            <a:ext cx="10515600" cy="9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6975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E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8E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E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8E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600"/>
              <a:buFont typeface="Arial"/>
              <a:buChar char="►"/>
              <a:defRPr sz="1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►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►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050"/>
              <a:buFont typeface="Arial"/>
              <a:buChar char="►"/>
              <a:defRPr sz="105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8" y="695325"/>
            <a:ext cx="10515600" cy="9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6975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196013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">
  <p:cSld name="2_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695325"/>
            <a:ext cx="10515600" cy="9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6975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E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8E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196013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 Object">
  <p:cSld name="3_Content 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695325"/>
            <a:ext cx="10515600" cy="9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6975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E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8E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600"/>
              <a:buFont typeface="Arial"/>
              <a:buChar char="►"/>
              <a:defRPr sz="1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►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►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050"/>
              <a:buFont typeface="Arial"/>
              <a:buChar char="►"/>
              <a:defRPr sz="105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Object">
  <p:cSld name="4_Content 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695325"/>
            <a:ext cx="10515600" cy="9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6975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E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8E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1051401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600"/>
              <a:buFont typeface="Arial"/>
              <a:buChar char="►"/>
              <a:defRPr sz="1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►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►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BB"/>
              </a:buClr>
              <a:buSzPts val="1050"/>
              <a:buFont typeface="Arial"/>
              <a:buChar char="►"/>
              <a:defRPr sz="105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">
  <p:cSld name="4_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8" y="695325"/>
            <a:ext cx="10515600" cy="9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6975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EB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8E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1051401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99BB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576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54225" y="6176963"/>
            <a:ext cx="0" cy="681037"/>
          </a:xfrm>
          <a:prstGeom prst="straightConnector1">
            <a:avLst/>
          </a:prstGeom>
          <a:noFill/>
          <a:ln w="9525" cap="flat" cmpd="sng">
            <a:solidFill>
              <a:srgbClr val="C3CE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Shape 13"/>
          <p:cNvCxnSpPr/>
          <p:nvPr/>
        </p:nvCxnSpPr>
        <p:spPr>
          <a:xfrm>
            <a:off x="754225" y="6176963"/>
            <a:ext cx="0" cy="681037"/>
          </a:xfrm>
          <a:prstGeom prst="straightConnector1">
            <a:avLst/>
          </a:prstGeom>
          <a:noFill/>
          <a:ln w="9525" cap="flat" cmpd="sng">
            <a:solidFill>
              <a:srgbClr val="C3CED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732859" y="3207831"/>
            <a:ext cx="462988" cy="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-2259" y="3207831"/>
            <a:ext cx="462988" cy="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432539" y="58874"/>
            <a:ext cx="2088000" cy="12696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873969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261258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79" name="Shape 79"/>
          <p:cNvCxnSpPr/>
          <p:nvPr/>
        </p:nvCxnSpPr>
        <p:spPr>
          <a:xfrm>
            <a:off x="754225" y="6176963"/>
            <a:ext cx="0" cy="681037"/>
          </a:xfrm>
          <a:prstGeom prst="straightConnector1">
            <a:avLst/>
          </a:prstGeom>
          <a:noFill/>
          <a:ln w="9525" cap="flat" cmpd="sng">
            <a:solidFill>
              <a:srgbClr val="C3CE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Shape 80"/>
          <p:cNvCxnSpPr/>
          <p:nvPr/>
        </p:nvCxnSpPr>
        <p:spPr>
          <a:xfrm>
            <a:off x="754225" y="6176963"/>
            <a:ext cx="0" cy="681037"/>
          </a:xfrm>
          <a:prstGeom prst="straightConnector1">
            <a:avLst/>
          </a:prstGeom>
          <a:noFill/>
          <a:ln w="9525" cap="flat" cmpd="sng">
            <a:solidFill>
              <a:srgbClr val="C3CE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Shape 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756157" y="6167318"/>
            <a:ext cx="0" cy="80064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7931" y="3207831"/>
            <a:ext cx="462988" cy="4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874800" y="6356350"/>
            <a:ext cx="1047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www.accesa.eu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62800" y="6356350"/>
            <a:ext cx="3732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7343" y="61477"/>
            <a:ext cx="2088000" cy="12696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1000" y="5440680"/>
            <a:ext cx="3983404" cy="71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 smtClean="0"/>
              <a:t>Java Training - OOP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788" y="1089164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</a:rPr>
              <a:t>Interfaces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basically </a:t>
            </a:r>
            <a:r>
              <a:rPr lang="en-US" sz="2000" dirty="0">
                <a:latin typeface="Calibri" panose="020F0502020204030204" pitchFamily="34" charset="0"/>
              </a:rPr>
              <a:t>interface can have only abstract methods, but since Java 8, it can have default and static methods also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interface </a:t>
            </a:r>
            <a:r>
              <a:rPr lang="en-US" sz="2000" dirty="0">
                <a:latin typeface="Calibri" panose="020F0502020204030204" pitchFamily="34" charset="0"/>
              </a:rPr>
              <a:t>has only static and final variables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interface </a:t>
            </a:r>
            <a:r>
              <a:rPr lang="en-US" sz="2000" dirty="0">
                <a:latin typeface="Calibri" panose="020F0502020204030204" pitchFamily="34" charset="0"/>
              </a:rPr>
              <a:t>has only public methods and variables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an </a:t>
            </a:r>
            <a:r>
              <a:rPr lang="en-US" sz="2000" dirty="0">
                <a:latin typeface="Calibri" panose="020F0502020204030204" pitchFamily="34" charset="0"/>
              </a:rPr>
              <a:t>interface extends one or more interfaces but a class or abstract class implements one or more </a:t>
            </a:r>
            <a:r>
              <a:rPr lang="en-US" sz="2000" dirty="0" smtClean="0">
                <a:latin typeface="Calibri" panose="020F0502020204030204" pitchFamily="34" charset="0"/>
              </a:rPr>
              <a:t>interfaces</a:t>
            </a:r>
          </a:p>
          <a:p>
            <a:pPr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en-US" sz="2000" b="1" dirty="0" smtClean="0">
                <a:latin typeface="Calibri" panose="020F0502020204030204" pitchFamily="34" charset="0"/>
              </a:rPr>
              <a:t>Observations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abstract </a:t>
            </a:r>
            <a:r>
              <a:rPr lang="en-US" sz="2000" dirty="0">
                <a:latin typeface="Calibri" panose="020F0502020204030204" pitchFamily="34" charset="0"/>
              </a:rPr>
              <a:t>classes and interfaces cannot be instantiated, but they can be </a:t>
            </a:r>
            <a:r>
              <a:rPr lang="en-US" sz="2000" dirty="0" err="1">
                <a:latin typeface="Calibri" panose="020F0502020204030204" pitchFamily="34" charset="0"/>
              </a:rPr>
              <a:t>subclassed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when </a:t>
            </a:r>
            <a:r>
              <a:rPr lang="en-US" sz="2000" dirty="0">
                <a:latin typeface="Calibri" panose="020F0502020204030204" pitchFamily="34" charset="0"/>
              </a:rPr>
              <a:t>an abstract class or an interface is </a:t>
            </a:r>
            <a:r>
              <a:rPr lang="en-US" sz="2000" dirty="0" err="1">
                <a:latin typeface="Calibri" panose="020F0502020204030204" pitchFamily="34" charset="0"/>
              </a:rPr>
              <a:t>subclassed</a:t>
            </a:r>
            <a:r>
              <a:rPr lang="en-US" sz="2000" dirty="0">
                <a:latin typeface="Calibri" panose="020F0502020204030204" pitchFamily="34" charset="0"/>
              </a:rPr>
              <a:t>, the subclass must provide implementations for all of the abstract methods in its parent </a:t>
            </a:r>
            <a:r>
              <a:rPr lang="en-US" sz="2000" dirty="0" smtClean="0">
                <a:latin typeface="Calibri" panose="020F0502020204030204" pitchFamily="34" charset="0"/>
              </a:rPr>
              <a:t>class, however</a:t>
            </a:r>
            <a:r>
              <a:rPr lang="en-US" sz="2000" dirty="0">
                <a:latin typeface="Calibri" panose="020F0502020204030204" pitchFamily="34" charset="0"/>
              </a:rPr>
              <a:t>, if it does not, then the subclass must also be declared abstract or </a:t>
            </a:r>
            <a:r>
              <a:rPr lang="en-US" sz="2000" dirty="0" smtClean="0">
                <a:latin typeface="Calibri" panose="020F0502020204030204" pitchFamily="34" charset="0"/>
              </a:rPr>
              <a:t>interface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1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312920" y="3103883"/>
            <a:ext cx="3200400" cy="65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de-DE" sz="4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r>
              <a:rPr lang="de-DE" sz="4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839788" y="1783080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Encapsulation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Inheritance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Polymorphism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2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Abstraction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845594" y="114300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20D19"/>
              </a:buClr>
            </a:pPr>
            <a:r>
              <a:rPr lang="en-US" sz="2000" b="1" dirty="0" smtClean="0">
                <a:latin typeface="Calibri" panose="020F0502020204030204" pitchFamily="34" charset="0"/>
              </a:rPr>
              <a:t>Encapsulation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is </a:t>
            </a:r>
            <a:r>
              <a:rPr lang="en-US" sz="2000" dirty="0" smtClean="0">
                <a:latin typeface="Calibri" panose="020F0502020204030204" pitchFamily="34" charset="0"/>
              </a:rPr>
              <a:t>an OOP principle </a:t>
            </a:r>
            <a:r>
              <a:rPr lang="en-US" sz="2000" dirty="0">
                <a:latin typeface="Calibri" panose="020F0502020204030204" pitchFamily="34" charset="0"/>
              </a:rPr>
              <a:t>that a class hides the internal state and provides access to it only through getters and setters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788" y="2011680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20D19"/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To </a:t>
            </a:r>
            <a:r>
              <a:rPr lang="en-US" sz="2000" dirty="0">
                <a:latin typeface="Calibri" panose="020F0502020204030204" pitchFamily="34" charset="0"/>
              </a:rPr>
              <a:t>achieve encapsulation in Java: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declare the variables of a class as private.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provide public getter and setter methods to view and modify the variables values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lvl="1" fontAlgn="base"/>
            <a:r>
              <a:rPr lang="en-US" sz="2000" dirty="0">
                <a:latin typeface="Calibri" panose="020F0502020204030204" pitchFamily="34" charset="0"/>
              </a:rPr>
              <a:t>Encapsulation advantages</a:t>
            </a:r>
            <a:r>
              <a:rPr lang="en-US" sz="2000" dirty="0" smtClean="0">
                <a:latin typeface="Calibri" panose="020F0502020204030204" pitchFamily="34" charset="0"/>
              </a:rPr>
              <a:t>: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lvl="1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When you realize you need to do more than just set and get the value, you don't have to change every file in the codebase.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You can perform validation here.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You can change the returned value or the value being set.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You can hide the internal representation. E.g. </a:t>
            </a:r>
            <a:r>
              <a:rPr lang="en-US" sz="2000" dirty="0" err="1">
                <a:latin typeface="Calibri" panose="020F0502020204030204" pitchFamily="34" charset="0"/>
              </a:rPr>
              <a:t>getAddress</a:t>
            </a:r>
            <a:r>
              <a:rPr lang="en-US" sz="2000" dirty="0">
                <a:latin typeface="Calibri" panose="020F0502020204030204" pitchFamily="34" charset="0"/>
              </a:rPr>
              <a:t>() could actually be getting several fields for you.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Inheriting this class, you can override default functionality.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You can have different access levels for getter and setter.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Providing a debugging interception point.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615" y="1071801"/>
            <a:ext cx="10515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20D19"/>
              </a:buClr>
            </a:pPr>
            <a:r>
              <a:rPr lang="en-US" sz="2000" b="1" dirty="0">
                <a:latin typeface="Calibri" panose="020F0502020204030204" pitchFamily="34" charset="0"/>
              </a:rPr>
              <a:t>Inheritance</a:t>
            </a:r>
            <a:r>
              <a:rPr lang="en-US" sz="2000" dirty="0">
                <a:latin typeface="Calibri" panose="020F0502020204030204" pitchFamily="34" charset="0"/>
              </a:rPr>
              <a:t> (IS-A) is the </a:t>
            </a:r>
            <a:r>
              <a:rPr lang="en-US" sz="2000" dirty="0" smtClean="0">
                <a:latin typeface="Calibri" panose="020F0502020204030204" pitchFamily="34" charset="0"/>
              </a:rPr>
              <a:t>principle </a:t>
            </a:r>
            <a:r>
              <a:rPr lang="en-US" sz="2000" dirty="0">
                <a:latin typeface="Calibri" panose="020F0502020204030204" pitchFamily="34" charset="0"/>
              </a:rPr>
              <a:t>that a class can inherit state and behavior from another class.</a:t>
            </a:r>
          </a:p>
          <a:p>
            <a:pPr>
              <a:buClr>
                <a:srgbClr val="C20D19"/>
              </a:buClr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Clr>
                <a:srgbClr val="C20D19"/>
              </a:buClr>
            </a:pPr>
            <a:r>
              <a:rPr lang="en-US" sz="2000" dirty="0">
                <a:latin typeface="Calibri" panose="020F0502020204030204" pitchFamily="34" charset="0"/>
              </a:rPr>
              <a:t>A class that is derived from another class is called subclass (also a derived class, extended class, or child class). The class from which the subclass is derived is called a superclass (also a base class or a parent class). </a:t>
            </a:r>
          </a:p>
          <a:p>
            <a:pPr>
              <a:buClr>
                <a:srgbClr val="C20D19"/>
              </a:buClr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Clr>
                <a:srgbClr val="C20D19"/>
              </a:buClr>
            </a:pPr>
            <a:r>
              <a:rPr lang="en-US" sz="2000" dirty="0">
                <a:latin typeface="Calibri" panose="020F0502020204030204" pitchFamily="34" charset="0"/>
              </a:rPr>
              <a:t>Inheritance is done through keyword </a:t>
            </a:r>
            <a:r>
              <a:rPr lang="en-US" sz="2000" b="1" dirty="0">
                <a:latin typeface="Calibri" panose="020F0502020204030204" pitchFamily="34" charset="0"/>
              </a:rPr>
              <a:t>extends</a:t>
            </a:r>
            <a:r>
              <a:rPr lang="en-US" sz="2000" dirty="0">
                <a:latin typeface="Calibri" panose="020F0502020204030204" pitchFamily="34" charset="0"/>
              </a:rPr>
              <a:t>. In the absence of any other explicit superclass, every class is implicitly a subclass of Object.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Clr>
                <a:srgbClr val="C20D19"/>
              </a:buClr>
            </a:pPr>
            <a:endParaRPr lang="en-US" sz="2000" dirty="0">
              <a:latin typeface="Calibri" panose="020F0502020204030204" pitchFamily="34" charset="0"/>
            </a:endParaRPr>
          </a:p>
          <a:p>
            <a:pPr lvl="0">
              <a:buClr>
                <a:srgbClr val="C20D19"/>
              </a:buClr>
            </a:pPr>
            <a:r>
              <a:rPr lang="en-US" sz="2000" dirty="0">
                <a:latin typeface="Calibri" panose="020F0502020204030204" pitchFamily="34" charset="0"/>
              </a:rPr>
              <a:t>In Java, each class is allowed to have just one direct superclass (diamond problem), and each superclass has the potential for an unlimited number of </a:t>
            </a:r>
            <a:r>
              <a:rPr lang="en-US" sz="2000" dirty="0" smtClean="0">
                <a:latin typeface="Calibri" panose="020F0502020204030204" pitchFamily="34" charset="0"/>
              </a:rPr>
              <a:t>subclasses.</a:t>
            </a:r>
            <a:endParaRPr lang="en-US" sz="2000" dirty="0">
              <a:latin typeface="Calibri" panose="020F0502020204030204" pitchFamily="34" charset="0"/>
            </a:endParaRPr>
          </a:p>
          <a:p>
            <a:pPr lvl="0">
              <a:buClr>
                <a:srgbClr val="C20D19"/>
              </a:buClr>
            </a:pPr>
            <a:endParaRPr lang="en-US" sz="2000" dirty="0">
              <a:latin typeface="Calibri" panose="020F0502020204030204" pitchFamily="34" charset="0"/>
            </a:endParaRPr>
          </a:p>
          <a:p>
            <a:pPr lvl="0"/>
            <a:r>
              <a:rPr lang="en-US" sz="2000" b="1" dirty="0">
                <a:latin typeface="Calibri" panose="020F0502020204030204" pitchFamily="34" charset="0"/>
              </a:rPr>
              <a:t>Advantages of Inheritance: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 keep common state and behavior in one class (code reuse)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 split different state and behavior into separate classes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 keep objects of different types in a single </a:t>
            </a:r>
            <a:r>
              <a:rPr lang="en-US" sz="2000" dirty="0" smtClean="0">
                <a:latin typeface="Calibri" panose="020F0502020204030204" pitchFamily="34" charset="0"/>
              </a:rPr>
              <a:t>collection</a:t>
            </a:r>
            <a:endParaRPr lang="ro-RO" sz="2000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0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788" y="1391914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The</a:t>
            </a:r>
            <a:r>
              <a:rPr lang="en-US" sz="2000" b="1" dirty="0" smtClean="0">
                <a:latin typeface="Calibri" panose="020F0502020204030204" pitchFamily="34" charset="0"/>
              </a:rPr>
              <a:t> super </a:t>
            </a:r>
            <a:r>
              <a:rPr lang="en-US" sz="2000" dirty="0" smtClean="0">
                <a:latin typeface="Calibri" panose="020F0502020204030204" pitchFamily="34" charset="0"/>
              </a:rPr>
              <a:t>keyword is used to invoke fields, methods and constructors of the superclass.</a:t>
            </a: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</a:rPr>
              <a:t>Using </a:t>
            </a:r>
            <a:r>
              <a:rPr lang="en-US" sz="2000" b="1" dirty="0">
                <a:latin typeface="Calibri" panose="020F0502020204030204" pitchFamily="34" charset="0"/>
              </a:rPr>
              <a:t>the </a:t>
            </a:r>
            <a:r>
              <a:rPr lang="en-US" sz="2000" b="1" dirty="0" smtClean="0">
                <a:latin typeface="Calibri" panose="020F0502020204030204" pitchFamily="34" charset="0"/>
              </a:rPr>
              <a:t>keyword </a:t>
            </a:r>
            <a:r>
              <a:rPr lang="en-US" sz="2000" b="1" i="1" dirty="0">
                <a:latin typeface="Calibri" panose="020F0502020204030204" pitchFamily="34" charset="0"/>
              </a:rPr>
              <a:t>super</a:t>
            </a:r>
            <a:r>
              <a:rPr lang="en-US" sz="2000" b="1" dirty="0" smtClean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You </a:t>
            </a:r>
            <a:r>
              <a:rPr lang="en-US" sz="2000" dirty="0">
                <a:latin typeface="Calibri" panose="020F0502020204030204" pitchFamily="34" charset="0"/>
              </a:rPr>
              <a:t>can </a:t>
            </a:r>
            <a:r>
              <a:rPr lang="en-US" sz="2000" dirty="0" smtClean="0">
                <a:latin typeface="Calibri" panose="020F0502020204030204" pitchFamily="34" charset="0"/>
              </a:rPr>
              <a:t>use</a:t>
            </a:r>
            <a:r>
              <a:rPr lang="en-US" sz="2000" dirty="0">
                <a:latin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</a:rPr>
              <a:t>super</a:t>
            </a:r>
            <a:r>
              <a:rPr lang="en-US" sz="2000" dirty="0">
                <a:latin typeface="Calibri" panose="020F0502020204030204" pitchFamily="34" charset="0"/>
              </a:rPr>
              <a:t> to refer to a hidden field (although hiding fields is discouraged).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>
                <a:latin typeface="Calibri" panose="020F0502020204030204" pitchFamily="34" charset="0"/>
              </a:rPr>
              <a:t>	Syntax: </a:t>
            </a:r>
            <a:r>
              <a:rPr lang="en-US" sz="2000" dirty="0" err="1" smtClean="0">
                <a:latin typeface="Calibri" panose="020F0502020204030204" pitchFamily="34" charset="0"/>
              </a:rPr>
              <a:t>super.field</a:t>
            </a:r>
            <a:endParaRPr lang="en-US" sz="2000" b="1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your method overrides one of its superclass's methods, you can invoke the overridden method through the use of the keyword </a:t>
            </a:r>
            <a:r>
              <a:rPr lang="en-US" sz="2000" i="1" dirty="0">
                <a:latin typeface="Calibri" panose="020F0502020204030204" pitchFamily="34" charset="0"/>
              </a:rPr>
              <a:t>super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	Syntax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super.method</a:t>
            </a:r>
            <a:r>
              <a:rPr lang="en-US" sz="2000" dirty="0">
                <a:latin typeface="Calibri" panose="020F0502020204030204" pitchFamily="34" charset="0"/>
              </a:rPr>
              <a:t>() or </a:t>
            </a:r>
            <a:r>
              <a:rPr lang="en-US" sz="2000" dirty="0" err="1">
                <a:latin typeface="Calibri" panose="020F0502020204030204" pitchFamily="34" charset="0"/>
              </a:rPr>
              <a:t>super.method</a:t>
            </a:r>
            <a:r>
              <a:rPr lang="en-US" sz="2000" dirty="0">
                <a:latin typeface="Calibri" panose="020F0502020204030204" pitchFamily="34" charset="0"/>
              </a:rPr>
              <a:t>(arguments list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You can invoke superclass‘s constructors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	Syntax: super() or super(arguments list)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b="1" dirty="0" smtClean="0">
                <a:latin typeface="Calibri" panose="020F0502020204030204" pitchFamily="34" charset="0"/>
              </a:rPr>
              <a:t>Note: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Invocation </a:t>
            </a:r>
            <a:r>
              <a:rPr lang="en-US" sz="2000" dirty="0">
                <a:latin typeface="Calibri" panose="020F0502020204030204" pitchFamily="34" charset="0"/>
              </a:rPr>
              <a:t>of a superclass constructor must be the first line in the subclass constructor.</a:t>
            </a:r>
          </a:p>
          <a:p>
            <a: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a constructor does not explicitly invoke a superclass constructor, the Java </a:t>
            </a:r>
            <a:r>
              <a:rPr lang="en-US" sz="2000" dirty="0" smtClean="0">
                <a:latin typeface="Calibri" panose="020F0502020204030204" pitchFamily="34" charset="0"/>
              </a:rPr>
              <a:t>compiler automatically </a:t>
            </a:r>
            <a:r>
              <a:rPr lang="en-US" sz="2000" dirty="0">
                <a:latin typeface="Calibri" panose="020F0502020204030204" pitchFamily="34" charset="0"/>
              </a:rPr>
              <a:t>inserts a call to the no-argument constructor of the superclass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the super class does not have a no-argument constructor, you will get a compile-time error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/>
              <a:t>Inheritance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2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443" y="1214377"/>
            <a:ext cx="10515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The</a:t>
            </a:r>
            <a:r>
              <a:rPr lang="en-US" sz="2000" b="1" dirty="0" smtClean="0">
                <a:latin typeface="Calibri" panose="020F0502020204030204" pitchFamily="34" charset="0"/>
              </a:rPr>
              <a:t> this </a:t>
            </a:r>
            <a:r>
              <a:rPr lang="en-US" sz="2000" dirty="0" smtClean="0">
                <a:latin typeface="Calibri" panose="020F0502020204030204" pitchFamily="34" charset="0"/>
              </a:rPr>
              <a:t>keyword references the current object.</a:t>
            </a: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</a:rPr>
              <a:t>Using </a:t>
            </a:r>
            <a:r>
              <a:rPr lang="en-US" sz="2000" b="1" dirty="0">
                <a:latin typeface="Calibri" panose="020F0502020204030204" pitchFamily="34" charset="0"/>
              </a:rPr>
              <a:t>the </a:t>
            </a:r>
            <a:r>
              <a:rPr lang="en-US" sz="2000" b="1" dirty="0" smtClean="0">
                <a:latin typeface="Calibri" panose="020F0502020204030204" pitchFamily="34" charset="0"/>
              </a:rPr>
              <a:t>keyword </a:t>
            </a:r>
            <a:r>
              <a:rPr lang="en-US" sz="2000" b="1" i="1" dirty="0" smtClean="0">
                <a:latin typeface="Calibri" panose="020F0502020204030204" pitchFamily="34" charset="0"/>
              </a:rPr>
              <a:t>this</a:t>
            </a:r>
            <a:r>
              <a:rPr lang="en-US" sz="2000" b="1" dirty="0" smtClean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 You can </a:t>
            </a:r>
            <a:r>
              <a:rPr lang="en-US" sz="2000" dirty="0" smtClean="0">
                <a:latin typeface="Calibri" panose="020F0502020204030204" pitchFamily="34" charset="0"/>
              </a:rPr>
              <a:t>use</a:t>
            </a:r>
            <a:r>
              <a:rPr lang="en-US" sz="2000" dirty="0">
                <a:latin typeface="Calibri" panose="020F0502020204030204" pitchFamily="34" charset="0"/>
              </a:rPr>
              <a:t> </a:t>
            </a:r>
            <a:r>
              <a:rPr lang="en-US" sz="2000" i="1" dirty="0" smtClean="0">
                <a:latin typeface="Calibri" panose="020F0502020204030204" pitchFamily="34" charset="0"/>
              </a:rPr>
              <a:t>this</a:t>
            </a:r>
            <a:r>
              <a:rPr lang="en-US" sz="2000" dirty="0">
                <a:latin typeface="Calibri" panose="020F0502020204030204" pitchFamily="34" charset="0"/>
              </a:rPr>
              <a:t> to refer to </a:t>
            </a:r>
            <a:r>
              <a:rPr lang="en-US" sz="2000" dirty="0" smtClean="0">
                <a:latin typeface="Calibri" panose="020F0502020204030204" pitchFamily="34" charset="0"/>
              </a:rPr>
              <a:t>the current object’s fields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i="1" dirty="0" smtClean="0">
                <a:latin typeface="Calibri" panose="020F0502020204030204" pitchFamily="34" charset="0"/>
              </a:rPr>
              <a:t>Syntax: </a:t>
            </a:r>
            <a:r>
              <a:rPr lang="en-US" sz="2000" i="1" dirty="0" err="1" smtClean="0">
                <a:latin typeface="Calibri" panose="020F0502020204030204" pitchFamily="34" charset="0"/>
              </a:rPr>
              <a:t>this.field</a:t>
            </a:r>
            <a:endParaRPr lang="en-US" sz="2000" b="1" i="1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 You can use </a:t>
            </a:r>
            <a:r>
              <a:rPr lang="en-US" sz="2000" i="1" dirty="0">
                <a:latin typeface="Calibri" panose="020F0502020204030204" pitchFamily="34" charset="0"/>
              </a:rPr>
              <a:t>this</a:t>
            </a:r>
            <a:r>
              <a:rPr lang="en-US" sz="2000" dirty="0">
                <a:latin typeface="Calibri" panose="020F0502020204030204" pitchFamily="34" charset="0"/>
              </a:rPr>
              <a:t> to </a:t>
            </a:r>
            <a:r>
              <a:rPr lang="en-US" sz="2000" dirty="0" smtClean="0">
                <a:latin typeface="Calibri" panose="020F0502020204030204" pitchFamily="34" charset="0"/>
              </a:rPr>
              <a:t>invoke the </a:t>
            </a:r>
            <a:r>
              <a:rPr lang="en-US" sz="2000" dirty="0">
                <a:latin typeface="Calibri" panose="020F0502020204030204" pitchFamily="34" charset="0"/>
              </a:rPr>
              <a:t>current object’s </a:t>
            </a:r>
            <a:r>
              <a:rPr lang="en-US" sz="2000" dirty="0" smtClean="0">
                <a:latin typeface="Calibri" panose="020F0502020204030204" pitchFamily="34" charset="0"/>
              </a:rPr>
              <a:t>methods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r>
              <a:rPr lang="en-US" sz="2000" i="1" dirty="0" smtClean="0">
                <a:latin typeface="Calibri" panose="020F0502020204030204" pitchFamily="34" charset="0"/>
              </a:rPr>
              <a:t>Syntax</a:t>
            </a:r>
            <a:r>
              <a:rPr lang="en-US" sz="2000" i="1" dirty="0">
                <a:latin typeface="Calibri" panose="020F0502020204030204" pitchFamily="34" charset="0"/>
              </a:rPr>
              <a:t>: </a:t>
            </a:r>
            <a:r>
              <a:rPr lang="en-US" sz="2000" i="1" dirty="0" err="1">
                <a:latin typeface="Calibri" panose="020F0502020204030204" pitchFamily="34" charset="0"/>
              </a:rPr>
              <a:t>this</a:t>
            </a:r>
            <a:r>
              <a:rPr lang="en-US" sz="2000" i="1" dirty="0" err="1" smtClean="0">
                <a:latin typeface="Calibri" panose="020F0502020204030204" pitchFamily="34" charset="0"/>
              </a:rPr>
              <a:t>.method</a:t>
            </a:r>
            <a:r>
              <a:rPr lang="en-US" sz="2000" i="1" dirty="0">
                <a:latin typeface="Calibri" panose="020F0502020204030204" pitchFamily="34" charset="0"/>
              </a:rPr>
              <a:t>() or </a:t>
            </a:r>
            <a:r>
              <a:rPr lang="en-US" sz="2000" i="1" dirty="0" err="1">
                <a:latin typeface="Calibri" panose="020F0502020204030204" pitchFamily="34" charset="0"/>
              </a:rPr>
              <a:t>this</a:t>
            </a:r>
            <a:r>
              <a:rPr lang="en-US" sz="2000" i="1" dirty="0" err="1" smtClean="0">
                <a:latin typeface="Calibri" panose="020F0502020204030204" pitchFamily="34" charset="0"/>
              </a:rPr>
              <a:t>.method</a:t>
            </a:r>
            <a:r>
              <a:rPr lang="en-US" sz="2000" i="1" dirty="0" smtClean="0">
                <a:latin typeface="Calibri" panose="020F0502020204030204" pitchFamily="34" charset="0"/>
              </a:rPr>
              <a:t>(arguments </a:t>
            </a:r>
            <a:r>
              <a:rPr lang="en-US" sz="2000" i="1" dirty="0">
                <a:latin typeface="Calibri" panose="020F0502020204030204" pitchFamily="34" charset="0"/>
              </a:rPr>
              <a:t>list</a:t>
            </a:r>
            <a:r>
              <a:rPr lang="en-US" sz="2000" i="1" dirty="0" smtClean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You can invoke the current object’s </a:t>
            </a:r>
            <a:r>
              <a:rPr lang="en-US" sz="2000" dirty="0" err="1" smtClean="0">
                <a:latin typeface="Calibri" panose="020F0502020204030204" pitchFamily="34" charset="0"/>
              </a:rPr>
              <a:t>contructors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r>
              <a:rPr lang="en-US" sz="2000" i="1" dirty="0" smtClean="0">
                <a:latin typeface="Calibri" panose="020F0502020204030204" pitchFamily="34" charset="0"/>
              </a:rPr>
              <a:t>Syntax: this() or this(arguments list)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You can </a:t>
            </a:r>
            <a:r>
              <a:rPr lang="en-US" sz="2000" dirty="0" smtClean="0">
                <a:latin typeface="Calibri" panose="020F0502020204030204" pitchFamily="34" charset="0"/>
              </a:rPr>
              <a:t>use this to refer to the current object itself and passed it as an argument in a method or constructor call or return it from a method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</a:rPr>
              <a:t>Syntax: </a:t>
            </a:r>
            <a:r>
              <a:rPr lang="en-US" sz="2000" i="1" dirty="0" smtClean="0">
                <a:latin typeface="Calibri" panose="020F0502020204030204" pitchFamily="34" charset="0"/>
              </a:rPr>
              <a:t>method(this) </a:t>
            </a:r>
            <a:r>
              <a:rPr lang="en-US" sz="2000" i="1" dirty="0">
                <a:latin typeface="Calibri" panose="020F0502020204030204" pitchFamily="34" charset="0"/>
              </a:rPr>
              <a:t>or </a:t>
            </a:r>
            <a:r>
              <a:rPr lang="en-US" sz="2000" i="1" dirty="0" smtClean="0">
                <a:latin typeface="Calibri" panose="020F0502020204030204" pitchFamily="34" charset="0"/>
              </a:rPr>
              <a:t>constructor(this) or return this</a:t>
            </a:r>
            <a:endParaRPr lang="en-US" sz="2000" i="1" dirty="0">
              <a:latin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b="1" dirty="0" smtClean="0">
                <a:latin typeface="Calibri" panose="020F0502020204030204" pitchFamily="34" charset="0"/>
              </a:rPr>
              <a:t>Note: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When you refer to a field or invoke a method without using this or super keyword, the Java compiler will automatically insert “</a:t>
            </a:r>
            <a:r>
              <a:rPr lang="en-US" sz="2000" dirty="0">
                <a:latin typeface="Calibri" panose="020F0502020204030204" pitchFamily="34" charset="0"/>
              </a:rPr>
              <a:t>this</a:t>
            </a:r>
            <a:r>
              <a:rPr lang="en-US" sz="2000" dirty="0" smtClean="0">
                <a:latin typeface="Calibri" panose="020F0502020204030204" pitchFamily="34" charset="0"/>
              </a:rPr>
              <a:t>.” 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	</a:t>
            </a:r>
            <a:r>
              <a:rPr lang="en-US" sz="2000" i="1" dirty="0" smtClean="0">
                <a:latin typeface="Calibri" panose="020F0502020204030204" pitchFamily="34" charset="0"/>
              </a:rPr>
              <a:t>E.g.: method() </a:t>
            </a:r>
            <a:r>
              <a:rPr lang="en-US" sz="20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i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this.</a:t>
            </a:r>
            <a:r>
              <a:rPr lang="en-US" sz="2000" i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method</a:t>
            </a:r>
            <a:r>
              <a:rPr lang="en-US" sz="20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()</a:t>
            </a:r>
            <a:endParaRPr lang="en-US" sz="2000" i="1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/>
              <a:t>Inheritance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9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788" y="1645920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Polymorphism </a:t>
            </a:r>
            <a:r>
              <a:rPr lang="en-US" sz="2000" dirty="0">
                <a:latin typeface="Calibri" panose="020F0502020204030204" pitchFamily="34" charset="0"/>
              </a:rPr>
              <a:t>describes a </a:t>
            </a:r>
            <a:r>
              <a:rPr lang="en-US" sz="2000" dirty="0" smtClean="0">
                <a:latin typeface="Calibri" panose="020F0502020204030204" pitchFamily="34" charset="0"/>
              </a:rPr>
              <a:t>principle </a:t>
            </a:r>
            <a:r>
              <a:rPr lang="en-US" sz="2000" dirty="0">
                <a:latin typeface="Calibri" panose="020F0502020204030204" pitchFamily="34" charset="0"/>
              </a:rPr>
              <a:t>in object oriented programming in which classes </a:t>
            </a:r>
            <a:r>
              <a:rPr lang="en-US" sz="2000" dirty="0" smtClean="0">
                <a:latin typeface="Calibri" panose="020F0502020204030204" pitchFamily="34" charset="0"/>
              </a:rPr>
              <a:t>can have </a:t>
            </a:r>
            <a:r>
              <a:rPr lang="en-US" sz="2000" dirty="0">
                <a:latin typeface="Calibri" panose="020F0502020204030204" pitchFamily="34" charset="0"/>
              </a:rPr>
              <a:t>different behaviors while sharing a common </a:t>
            </a:r>
            <a:r>
              <a:rPr lang="en-US" sz="2000" dirty="0" smtClean="0">
                <a:latin typeface="Calibri" panose="020F0502020204030204" pitchFamily="34" charset="0"/>
              </a:rPr>
              <a:t>functionality.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More specifically, polymorphism allows you to treat an object as a generic version of something, but when you access it, the code will determine the object’s exact type and call the corresponding method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Polymorphism can be achieved by overriding methods.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Polymorphism </a:t>
            </a:r>
            <a:r>
              <a:rPr lang="en-US" sz="2000" dirty="0">
                <a:latin typeface="Calibri" panose="020F0502020204030204" pitchFamily="34" charset="0"/>
              </a:rPr>
              <a:t>is used to make applications more modular and extensible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/>
              <a:t>Polymorphism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1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788" y="1391914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Calibri" panose="020F0502020204030204" pitchFamily="34" charset="0"/>
              </a:rPr>
              <a:t>Overriding Methods: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An </a:t>
            </a:r>
            <a:r>
              <a:rPr lang="en-US" sz="2000" dirty="0">
                <a:latin typeface="Calibri" panose="020F0502020204030204" pitchFamily="34" charset="0"/>
              </a:rPr>
              <a:t>instance method in a subclass with the same signature (name, plus the number and the type of its parameters) and return type as an instance method in the superclass </a:t>
            </a:r>
            <a:r>
              <a:rPr lang="en-US" sz="2000" i="1" dirty="0">
                <a:latin typeface="Calibri" panose="020F0502020204030204" pitchFamily="34" charset="0"/>
              </a:rPr>
              <a:t>overrides</a:t>
            </a:r>
            <a:r>
              <a:rPr lang="en-US" sz="2000" dirty="0">
                <a:latin typeface="Calibri" panose="020F0502020204030204" pitchFamily="34" charset="0"/>
              </a:rPr>
              <a:t> the superclass's method.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</a:rPr>
              <a:t>overriding method has the same name, number and type of parameters, and return type as the method that it overrides. </a:t>
            </a:r>
          </a:p>
          <a:p>
            <a:pPr>
              <a:lnSpc>
                <a:spcPct val="150000"/>
              </a:lnSpc>
              <a:buClr>
                <a:srgbClr val="C20D19"/>
              </a:buClr>
            </a:pPr>
            <a:endParaRPr lang="en-US" sz="2000" dirty="0">
              <a:latin typeface="Calibri" panose="020F0502020204030204" pitchFamily="34" charset="0"/>
            </a:endParaRPr>
          </a:p>
          <a:p>
            <a:pPr lvl="0"/>
            <a:r>
              <a:rPr lang="en-US" sz="2000" b="1" dirty="0">
                <a:latin typeface="Calibri" panose="020F0502020204030204" pitchFamily="34" charset="0"/>
              </a:rPr>
              <a:t>Hiding Static Methods:</a:t>
            </a:r>
          </a:p>
          <a:p>
            <a:pPr marL="342900" lvl="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a subclass defines a static method with the same signature as a static method in the superclass, then the method in the subclass hides the one in the superclass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/>
              <a:t>Polymorphism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2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788" y="1391914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Abstraction </a:t>
            </a:r>
            <a:r>
              <a:rPr lang="en-US" sz="2000" dirty="0">
                <a:latin typeface="Calibri" panose="020F0502020204030204" pitchFamily="34" charset="0"/>
              </a:rPr>
              <a:t>is the concept of hiding the implementation details and showing only functionality to the user.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anose="020F0502020204030204" pitchFamily="34" charset="0"/>
              </a:rPr>
              <a:t>Abstract classes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abstract classes is a class which has abstract methods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an abstract method is a method that is declared without an implementation (without braces, and followed by a semicolon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abstract classes may or may not include abstract methods.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a class includes at least one abstract method, then the class itself must be declared abstract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96551"/>
            <a:ext cx="10515600" cy="995363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3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Accesa">
  <a:themeElements>
    <a:clrScheme name="ACCESA">
      <a:dk1>
        <a:srgbClr val="000000"/>
      </a:dk1>
      <a:lt1>
        <a:srgbClr val="FFFFFF"/>
      </a:lt1>
      <a:dk2>
        <a:srgbClr val="576975"/>
      </a:dk2>
      <a:lt2>
        <a:srgbClr val="DEE4E7"/>
      </a:lt2>
      <a:accent1>
        <a:srgbClr val="0099BB"/>
      </a:accent1>
      <a:accent2>
        <a:srgbClr val="F26101"/>
      </a:accent2>
      <a:accent3>
        <a:srgbClr val="FF0000"/>
      </a:accent3>
      <a:accent4>
        <a:srgbClr val="006792"/>
      </a:accent4>
      <a:accent5>
        <a:srgbClr val="576975"/>
      </a:accent5>
      <a:accent6>
        <a:srgbClr val="7FD2E4"/>
      </a:accent6>
      <a:hlink>
        <a:srgbClr val="F26101"/>
      </a:hlink>
      <a:folHlink>
        <a:srgbClr val="0099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nk you slide">
  <a:themeElements>
    <a:clrScheme name="ACCESA">
      <a:dk1>
        <a:srgbClr val="000000"/>
      </a:dk1>
      <a:lt1>
        <a:srgbClr val="FFFFFF"/>
      </a:lt1>
      <a:dk2>
        <a:srgbClr val="576975"/>
      </a:dk2>
      <a:lt2>
        <a:srgbClr val="DEE4E7"/>
      </a:lt2>
      <a:accent1>
        <a:srgbClr val="0099BB"/>
      </a:accent1>
      <a:accent2>
        <a:srgbClr val="F26101"/>
      </a:accent2>
      <a:accent3>
        <a:srgbClr val="FF0000"/>
      </a:accent3>
      <a:accent4>
        <a:srgbClr val="006792"/>
      </a:accent4>
      <a:accent5>
        <a:srgbClr val="576975"/>
      </a:accent5>
      <a:accent6>
        <a:srgbClr val="7FD2E4"/>
      </a:accent6>
      <a:hlink>
        <a:srgbClr val="F26101"/>
      </a:hlink>
      <a:folHlink>
        <a:srgbClr val="0099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Theme Accesa</vt:lpstr>
      <vt:lpstr>Thank you slide</vt:lpstr>
      <vt:lpstr>Java Training - OOP</vt:lpstr>
      <vt:lpstr>Java OOP</vt:lpstr>
      <vt:lpstr>Encapsulation</vt:lpstr>
      <vt:lpstr>Inheritance</vt:lpstr>
      <vt:lpstr>Inheritance</vt:lpstr>
      <vt:lpstr>Inheritance</vt:lpstr>
      <vt:lpstr>Polymorphism</vt:lpstr>
      <vt:lpstr>Polymorphism</vt:lpstr>
      <vt:lpstr>Abstraction</vt:lpstr>
      <vt:lpstr>Abstraction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Web Services</dc:title>
  <dc:creator>Aiftincai, Liviu (Accesa)</dc:creator>
  <cp:lastModifiedBy>liviu.aiftincai</cp:lastModifiedBy>
  <cp:revision>601</cp:revision>
  <dcterms:modified xsi:type="dcterms:W3CDTF">2019-01-15T08:23:32Z</dcterms:modified>
</cp:coreProperties>
</file>