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4"/>
  </p:sldMasterIdLst>
  <p:notesMasterIdLst>
    <p:notesMasterId r:id="rId63"/>
  </p:notesMasterIdLst>
  <p:handoutMasterIdLst>
    <p:handoutMasterId r:id="rId64"/>
  </p:handoutMasterIdLst>
  <p:sldIdLst>
    <p:sldId id="256" r:id="rId5"/>
    <p:sldId id="257" r:id="rId6"/>
    <p:sldId id="338" r:id="rId7"/>
    <p:sldId id="339" r:id="rId8"/>
    <p:sldId id="340" r:id="rId9"/>
    <p:sldId id="341" r:id="rId10"/>
    <p:sldId id="342" r:id="rId11"/>
    <p:sldId id="343" r:id="rId12"/>
    <p:sldId id="344" r:id="rId13"/>
    <p:sldId id="345" r:id="rId14"/>
    <p:sldId id="348" r:id="rId15"/>
    <p:sldId id="346" r:id="rId16"/>
    <p:sldId id="347" r:id="rId17"/>
    <p:sldId id="349" r:id="rId18"/>
    <p:sldId id="350" r:id="rId19"/>
    <p:sldId id="351" r:id="rId20"/>
    <p:sldId id="271" r:id="rId21"/>
    <p:sldId id="352" r:id="rId22"/>
    <p:sldId id="261" r:id="rId23"/>
    <p:sldId id="297" r:id="rId24"/>
    <p:sldId id="296" r:id="rId25"/>
    <p:sldId id="262" r:id="rId26"/>
    <p:sldId id="298" r:id="rId27"/>
    <p:sldId id="299" r:id="rId28"/>
    <p:sldId id="300" r:id="rId29"/>
    <p:sldId id="302" r:id="rId30"/>
    <p:sldId id="315" r:id="rId31"/>
    <p:sldId id="272" r:id="rId32"/>
    <p:sldId id="273" r:id="rId33"/>
    <p:sldId id="353" r:id="rId34"/>
    <p:sldId id="354" r:id="rId35"/>
    <p:sldId id="355" r:id="rId36"/>
    <p:sldId id="356" r:id="rId37"/>
    <p:sldId id="357" r:id="rId38"/>
    <p:sldId id="274" r:id="rId39"/>
    <p:sldId id="275" r:id="rId40"/>
    <p:sldId id="276" r:id="rId41"/>
    <p:sldId id="358" r:id="rId42"/>
    <p:sldId id="319" r:id="rId43"/>
    <p:sldId id="320" r:id="rId44"/>
    <p:sldId id="321" r:id="rId45"/>
    <p:sldId id="322" r:id="rId46"/>
    <p:sldId id="323" r:id="rId47"/>
    <p:sldId id="330" r:id="rId48"/>
    <p:sldId id="329" r:id="rId49"/>
    <p:sldId id="307" r:id="rId50"/>
    <p:sldId id="334" r:id="rId51"/>
    <p:sldId id="335" r:id="rId52"/>
    <p:sldId id="308" r:id="rId53"/>
    <p:sldId id="309" r:id="rId54"/>
    <p:sldId id="310" r:id="rId55"/>
    <p:sldId id="312" r:id="rId56"/>
    <p:sldId id="313" r:id="rId57"/>
    <p:sldId id="303" r:id="rId58"/>
    <p:sldId id="314" r:id="rId59"/>
    <p:sldId id="304" r:id="rId60"/>
    <p:sldId id="337" r:id="rId61"/>
    <p:sldId id="359"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60427A0-1FE4-496D-AE8B-3A210BB31E89}">
          <p14:sldIdLst>
            <p14:sldId id="256"/>
            <p14:sldId id="257"/>
            <p14:sldId id="338"/>
            <p14:sldId id="339"/>
            <p14:sldId id="340"/>
            <p14:sldId id="341"/>
            <p14:sldId id="342"/>
            <p14:sldId id="343"/>
            <p14:sldId id="344"/>
            <p14:sldId id="345"/>
            <p14:sldId id="348"/>
            <p14:sldId id="346"/>
            <p14:sldId id="347"/>
            <p14:sldId id="349"/>
            <p14:sldId id="350"/>
            <p14:sldId id="351"/>
            <p14:sldId id="271"/>
            <p14:sldId id="352"/>
            <p14:sldId id="261"/>
            <p14:sldId id="297"/>
            <p14:sldId id="296"/>
            <p14:sldId id="262"/>
            <p14:sldId id="298"/>
            <p14:sldId id="299"/>
            <p14:sldId id="300"/>
            <p14:sldId id="302"/>
            <p14:sldId id="315"/>
            <p14:sldId id="272"/>
            <p14:sldId id="273"/>
            <p14:sldId id="353"/>
            <p14:sldId id="354"/>
            <p14:sldId id="355"/>
            <p14:sldId id="356"/>
            <p14:sldId id="357"/>
            <p14:sldId id="274"/>
            <p14:sldId id="275"/>
            <p14:sldId id="276"/>
            <p14:sldId id="358"/>
            <p14:sldId id="319"/>
            <p14:sldId id="320"/>
            <p14:sldId id="321"/>
            <p14:sldId id="322"/>
            <p14:sldId id="323"/>
            <p14:sldId id="330"/>
            <p14:sldId id="329"/>
            <p14:sldId id="307"/>
            <p14:sldId id="334"/>
            <p14:sldId id="335"/>
            <p14:sldId id="308"/>
            <p14:sldId id="309"/>
            <p14:sldId id="310"/>
            <p14:sldId id="312"/>
            <p14:sldId id="313"/>
            <p14:sldId id="303"/>
            <p14:sldId id="314"/>
            <p14:sldId id="304"/>
            <p14:sldId id="337"/>
            <p14:sldId id="3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3DCF5F-CD9E-4C0D-917A-8D90B7188E33}" v="1" dt="2022-10-25T16:37:15.837"/>
    <p1510:client id="{D0215255-7B79-4792-A7B9-8B64634777CB}" v="2" dt="2022-10-23T19:31:38.947"/>
  </p1510:revLst>
</p1510:revInfo>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346" autoAdjust="0"/>
  </p:normalViewPr>
  <p:slideViewPr>
    <p:cSldViewPr snapToGrid="0">
      <p:cViewPr varScale="1">
        <p:scale>
          <a:sx n="122" d="100"/>
          <a:sy n="122" d="100"/>
        </p:scale>
        <p:origin x="150"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69"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10/25/2022</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10/25/2022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2065167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10/25/2022</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10/25/2022</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7F6C47-B260-4BB6-8230-7D14D5CDE026}" type="datetimeFigureOut">
              <a:rPr lang="en-US" smtClean="0"/>
              <a:t>10/25/2022</a:t>
            </a:fld>
            <a:endParaRPr lang="en-US" dirty="0"/>
          </a:p>
        </p:txBody>
      </p:sp>
      <p:sp>
        <p:nvSpPr>
          <p:cNvPr id="8" name="Footer Placeholder 7"/>
          <p:cNvSpPr>
            <a:spLocks noGrp="1"/>
          </p:cNvSpPr>
          <p:nvPr>
            <p:ph type="ftr" sz="quarter" idx="11"/>
          </p:nvPr>
        </p:nvSpPr>
        <p:spPr/>
        <p:txBody>
          <a:bodyPr/>
          <a:lstStyle/>
          <a:p>
            <a:r>
              <a:rPr lang="en-ZA" dirty="0"/>
              <a:t>Add a footer </a:t>
            </a:r>
            <a:endParaRPr lang="en-US" dirty="0"/>
          </a:p>
        </p:txBody>
      </p:sp>
      <p:sp>
        <p:nvSpPr>
          <p:cNvPr id="9" name="Slide Number Placeholder 8"/>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7F6C47-B260-4BB6-8230-7D14D5CDE026}" type="datetimeFigureOut">
              <a:rPr lang="en-US" smtClean="0"/>
              <a:t>10/25/2022</a:t>
            </a:fld>
            <a:endParaRPr lang="en-US" dirty="0"/>
          </a:p>
        </p:txBody>
      </p:sp>
      <p:sp>
        <p:nvSpPr>
          <p:cNvPr id="4" name="Footer Placeholder 3"/>
          <p:cNvSpPr>
            <a:spLocks noGrp="1"/>
          </p:cNvSpPr>
          <p:nvPr>
            <p:ph type="ftr" sz="quarter" idx="11"/>
          </p:nvPr>
        </p:nvSpPr>
        <p:spPr/>
        <p:txBody>
          <a:bodyPr/>
          <a:lstStyle/>
          <a:p>
            <a:r>
              <a:rPr lang="en-ZA" dirty="0"/>
              <a:t>Add a footer </a:t>
            </a:r>
            <a:endParaRPr lang="en-US" dirty="0"/>
          </a:p>
        </p:txBody>
      </p:sp>
      <p:sp>
        <p:nvSpPr>
          <p:cNvPr id="5" name="Slide Number Placeholder 4"/>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F6C47-B260-4BB6-8230-7D14D5CDE026}" type="datetimeFigureOut">
              <a:rPr lang="en-US" smtClean="0"/>
              <a:t>10/25/2022</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7F6C47-B260-4BB6-8230-7D14D5CDE026}" type="datetimeFigureOut">
              <a:rPr lang="en-US" smtClean="0"/>
              <a:t>10/25/2022</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nchorCtr="0">
            <a:normAutofit/>
          </a:bodyPr>
          <a:lstStyle>
            <a:lvl1pPr marL="0" indent="0" algn="l">
              <a:buFontTx/>
              <a:buNone/>
              <a:defRPr sz="2800"/>
            </a:lvl1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10/25/2022</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ctr" anchorCtr="0">
            <a:normAutofit/>
          </a:bodyPr>
          <a:lstStyle>
            <a:lvl1pPr marL="0" indent="0" algn="ctr">
              <a:buFontTx/>
              <a:buNone/>
              <a:defRPr sz="2800"/>
            </a:lvl1pPr>
          </a:lstStyle>
          <a:p>
            <a:pPr lvl="0"/>
            <a:r>
              <a:rPr lang="en-US"/>
              <a:t>Edit Master text styles</a:t>
            </a:r>
          </a:p>
        </p:txBody>
      </p:sp>
      <p:sp>
        <p:nvSpPr>
          <p:cNvPr id="2" name="Date Placeholder 1"/>
          <p:cNvSpPr>
            <a:spLocks noGrp="1"/>
          </p:cNvSpPr>
          <p:nvPr>
            <p:ph type="dt" sz="half" idx="10"/>
          </p:nvPr>
        </p:nvSpPr>
        <p:spPr/>
        <p:txBody>
          <a:bodyPr/>
          <a:lstStyle/>
          <a:p>
            <a:fld id="{FB7F6C47-B260-4BB6-8230-7D14D5CDE026}" type="datetimeFigureOut">
              <a:rPr lang="en-US" smtClean="0"/>
              <a:t>10/25/2022</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10/25/2022</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10/25/2022</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10/25/2022</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10/25/2022</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10/25/2022</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5" name="Date Placeholder 4"/>
          <p:cNvSpPr>
            <a:spLocks noGrp="1"/>
          </p:cNvSpPr>
          <p:nvPr>
            <p:ph type="dt" sz="half" idx="10"/>
          </p:nvPr>
        </p:nvSpPr>
        <p:spPr>
          <a:xfrm>
            <a:off x="3885810" y="6041362"/>
            <a:ext cx="976879" cy="365125"/>
          </a:xfrm>
        </p:spPr>
        <p:txBody>
          <a:bodyPr/>
          <a:lstStyle/>
          <a:p>
            <a:fld id="{FB7F6C47-B260-4BB6-8230-7D14D5CDE026}" type="datetimeFigureOut">
              <a:rPr lang="en-US" smtClean="0"/>
              <a:t>10/25/2022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ZA" dirty="0"/>
              <a:t>Add a footer </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A4942799-31AF-4FF8-9D79-C1A3E01FB207}" type="slidenum">
              <a:rPr lang="en-US" smtClean="0"/>
              <a:t>‹#›</a:t>
            </a:fld>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B7F6C47-B260-4BB6-8230-7D14D5CDE026}" type="datetimeFigureOut">
              <a:rPr lang="en-US" smtClean="0"/>
              <a:t>10/25/2022</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10/25/2022</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10/25/2022</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ZA" dirty="0"/>
              <a:t>Add a footer</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smtClean="0"/>
              <a:t>10/25/2022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smtClean="0"/>
              <a:t>‹#›</a:t>
            </a:fld>
            <a:endParaRPr lang="en-US"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opescunmarius@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NUL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NUL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hyperlink" Target="https://static.googleusercontent.com/media/research.google.com/en/pubs/archive/42852.pdf"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BD2A-60FD-4D0C-8344-28D7E6E38BA0}"/>
              </a:ext>
            </a:extLst>
          </p:cNvPr>
          <p:cNvSpPr>
            <a:spLocks noGrp="1"/>
          </p:cNvSpPr>
          <p:nvPr>
            <p:ph type="ctrTitle"/>
          </p:nvPr>
        </p:nvSpPr>
        <p:spPr/>
        <p:txBody>
          <a:bodyPr/>
          <a:lstStyle/>
          <a:p>
            <a:r>
              <a:rPr lang="en-US" dirty="0"/>
              <a:t>Probabilistic Programming</a:t>
            </a:r>
          </a:p>
        </p:txBody>
      </p:sp>
      <p:sp>
        <p:nvSpPr>
          <p:cNvPr id="3" name="Subtitle 2">
            <a:extLst>
              <a:ext uri="{FF2B5EF4-FFF2-40B4-BE49-F238E27FC236}">
                <a16:creationId xmlns:a16="http://schemas.microsoft.com/office/drawing/2014/main" id="{805F24E6-2AE8-4FD8-B92D-FE2CE716A235}"/>
              </a:ext>
            </a:extLst>
          </p:cNvPr>
          <p:cNvSpPr>
            <a:spLocks noGrp="1"/>
          </p:cNvSpPr>
          <p:nvPr>
            <p:ph type="subTitle" idx="1"/>
          </p:nvPr>
        </p:nvSpPr>
        <p:spPr>
          <a:xfrm>
            <a:off x="810001" y="5280846"/>
            <a:ext cx="10572000" cy="1398249"/>
          </a:xfrm>
        </p:spPr>
        <p:txBody>
          <a:bodyPr/>
          <a:lstStyle/>
          <a:p>
            <a:r>
              <a:rPr lang="en-US" dirty="0"/>
              <a:t>Marius Popescu</a:t>
            </a:r>
          </a:p>
          <a:p>
            <a:r>
              <a:rPr lang="en-US" sz="1800" dirty="0">
                <a:hlinkClick r:id="rId3"/>
              </a:rPr>
              <a:t>popescunmarius@gmail.com</a:t>
            </a:r>
            <a:endParaRPr lang="en-US" sz="1800" dirty="0"/>
          </a:p>
          <a:p>
            <a:r>
              <a:rPr lang="en-US"/>
              <a:t>2022 - 2023</a:t>
            </a:r>
            <a:endParaRPr lang="en-US" dirty="0"/>
          </a:p>
          <a:p>
            <a:endParaRPr lang="en-US" dirty="0"/>
          </a:p>
        </p:txBody>
      </p:sp>
    </p:spTree>
    <p:extLst>
      <p:ext uri="{BB962C8B-B14F-4D97-AF65-F5344CB8AC3E}">
        <p14:creationId xmlns:p14="http://schemas.microsoft.com/office/powerpoint/2010/main" val="209388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6B4C7C8-89FD-FE35-13E4-DF14EE895272}"/>
              </a:ext>
            </a:extLst>
          </p:cNvPr>
          <p:cNvSpPr>
            <a:spLocks noGrp="1"/>
          </p:cNvSpPr>
          <p:nvPr>
            <p:ph type="title"/>
          </p:nvPr>
        </p:nvSpPr>
        <p:spPr/>
        <p:txBody>
          <a:bodyPr/>
          <a:lstStyle/>
          <a:p>
            <a:r>
              <a:rPr lang="en-US" dirty="0"/>
              <a:t>Traces</a:t>
            </a:r>
          </a:p>
        </p:txBody>
      </p:sp>
      <p:sp>
        <p:nvSpPr>
          <p:cNvPr id="8" name="Content Placeholder 7">
            <a:extLst>
              <a:ext uri="{FF2B5EF4-FFF2-40B4-BE49-F238E27FC236}">
                <a16:creationId xmlns:a16="http://schemas.microsoft.com/office/drawing/2014/main" id="{107E5CFF-96BF-E735-89D8-5F8E23C82D64}"/>
              </a:ext>
            </a:extLst>
          </p:cNvPr>
          <p:cNvSpPr>
            <a:spLocks noGrp="1"/>
          </p:cNvSpPr>
          <p:nvPr>
            <p:ph idx="1"/>
          </p:nvPr>
        </p:nvSpPr>
        <p:spPr>
          <a:xfrm>
            <a:off x="374095" y="2222287"/>
            <a:ext cx="5053582" cy="3636511"/>
          </a:xfrm>
        </p:spPr>
        <p:txBody>
          <a:bodyPr>
            <a:normAutofit/>
          </a:bodyPr>
          <a:lstStyle/>
          <a:p>
            <a:pPr marL="0" indent="0">
              <a:buNone/>
            </a:pPr>
            <a:r>
              <a:rPr lang="nn-NO" sz="1400" dirty="0">
                <a:latin typeface="Consolas" panose="020B0609020204030204" pitchFamily="49" charset="0"/>
              </a:rPr>
              <a:t>@gen function bar()</a:t>
            </a:r>
          </a:p>
          <a:p>
            <a:pPr marL="0" indent="0">
              <a:buNone/>
            </a:pPr>
            <a:r>
              <a:rPr lang="nn-NO" sz="1400" dirty="0">
                <a:latin typeface="Consolas" panose="020B0609020204030204" pitchFamily="49" charset="0"/>
              </a:rPr>
              <a:t>    val = @trace(bernoulli(0.3), :a)</a:t>
            </a:r>
          </a:p>
          <a:p>
            <a:pPr marL="0" indent="0">
              <a:buNone/>
            </a:pPr>
            <a:r>
              <a:rPr lang="nn-NO" sz="1400" dirty="0">
                <a:latin typeface="Consolas" panose="020B0609020204030204" pitchFamily="49" charset="0"/>
              </a:rPr>
              <a:t>    if @trace(bernoulli(0.4), :b)</a:t>
            </a:r>
          </a:p>
          <a:p>
            <a:pPr marL="0" indent="0">
              <a:buNone/>
            </a:pPr>
            <a:r>
              <a:rPr lang="nn-NO" sz="1400" dirty="0">
                <a:latin typeface="Consolas" panose="020B0609020204030204" pitchFamily="49" charset="0"/>
              </a:rPr>
              <a:t>        val = @trace(bernoulli(0.6), :c) &amp;&amp; val</a:t>
            </a:r>
          </a:p>
          <a:p>
            <a:pPr marL="0" indent="0">
              <a:buNone/>
            </a:pPr>
            <a:r>
              <a:rPr lang="nn-NO" sz="1400" dirty="0">
                <a:latin typeface="Consolas" panose="020B0609020204030204" pitchFamily="49" charset="0"/>
              </a:rPr>
              <a:t>    else</a:t>
            </a:r>
          </a:p>
          <a:p>
            <a:pPr marL="0" indent="0">
              <a:buNone/>
            </a:pPr>
            <a:r>
              <a:rPr lang="nn-NO" sz="1400" dirty="0">
                <a:latin typeface="Consolas" panose="020B0609020204030204" pitchFamily="49" charset="0"/>
              </a:rPr>
              <a:t>        val = @trace(bernoulli(0.1), :d) &amp;&amp; val</a:t>
            </a:r>
          </a:p>
          <a:p>
            <a:pPr marL="0" indent="0">
              <a:buNone/>
            </a:pPr>
            <a:r>
              <a:rPr lang="nn-NO" sz="1400" dirty="0">
                <a:latin typeface="Consolas" panose="020B0609020204030204" pitchFamily="49" charset="0"/>
              </a:rPr>
              <a:t>    end</a:t>
            </a:r>
          </a:p>
          <a:p>
            <a:pPr marL="0" indent="0">
              <a:buNone/>
            </a:pPr>
            <a:r>
              <a:rPr lang="nn-NO" sz="1400" dirty="0">
                <a:latin typeface="Consolas" panose="020B0609020204030204" pitchFamily="49" charset="0"/>
              </a:rPr>
              <a:t>    val = @trace(bernoulli(0.7), :e) &amp;&amp; val</a:t>
            </a:r>
          </a:p>
          <a:p>
            <a:pPr marL="0" indent="0">
              <a:buNone/>
            </a:pPr>
            <a:r>
              <a:rPr lang="nn-NO" sz="1400" dirty="0">
                <a:latin typeface="Consolas" panose="020B0609020204030204" pitchFamily="49" charset="0"/>
              </a:rPr>
              <a:t>    return val</a:t>
            </a:r>
          </a:p>
          <a:p>
            <a:pPr marL="0" indent="0">
              <a:buNone/>
            </a:pPr>
            <a:r>
              <a:rPr lang="nn-NO" sz="1400" dirty="0">
                <a:latin typeface="Consolas" panose="020B0609020204030204" pitchFamily="49" charset="0"/>
              </a:rPr>
              <a:t>end</a:t>
            </a:r>
            <a:endParaRPr lang="en-US" sz="1400" dirty="0">
              <a:latin typeface="Consolas" panose="020B0609020204030204" pitchFamily="49" charset="0"/>
            </a:endParaRPr>
          </a:p>
        </p:txBody>
      </p:sp>
      <p:sp>
        <p:nvSpPr>
          <p:cNvPr id="9" name="TextBox 8">
            <a:extLst>
              <a:ext uri="{FF2B5EF4-FFF2-40B4-BE49-F238E27FC236}">
                <a16:creationId xmlns:a16="http://schemas.microsoft.com/office/drawing/2014/main" id="{7F576DB8-CCFD-C402-BFAD-5AFFB6547680}"/>
              </a:ext>
            </a:extLst>
          </p:cNvPr>
          <p:cNvSpPr txBox="1"/>
          <p:nvPr/>
        </p:nvSpPr>
        <p:spPr>
          <a:xfrm>
            <a:off x="5682464" y="1978439"/>
            <a:ext cx="5986622" cy="3847207"/>
          </a:xfrm>
          <a:prstGeom prst="rect">
            <a:avLst/>
          </a:prstGeom>
          <a:noFill/>
        </p:spPr>
        <p:txBody>
          <a:bodyPr wrap="square" rtlCol="0">
            <a:spAutoFit/>
          </a:bodyPr>
          <a:lstStyle/>
          <a:p>
            <a:r>
              <a:rPr lang="en-US" dirty="0"/>
              <a:t>Suppose we have a trace</a:t>
            </a:r>
            <a:r>
              <a:rPr lang="en-US" sz="1400" dirty="0">
                <a:latin typeface="Consolas" panose="020B0609020204030204" pitchFamily="49" charset="0"/>
              </a:rPr>
              <a:t> (trace) </a:t>
            </a:r>
            <a:r>
              <a:rPr lang="en-US" dirty="0"/>
              <a:t>of</a:t>
            </a:r>
            <a:r>
              <a:rPr lang="en-US" sz="1400" dirty="0">
                <a:latin typeface="Consolas" panose="020B0609020204030204" pitchFamily="49" charset="0"/>
              </a:rPr>
              <a:t> bar</a:t>
            </a:r>
          </a:p>
          <a:p>
            <a:endParaRPr lang="en-US" sz="1400" dirty="0">
              <a:latin typeface="Consolas" panose="020B0609020204030204" pitchFamily="49" charset="0"/>
            </a:endParaRPr>
          </a:p>
          <a:p>
            <a:r>
              <a:rPr lang="en-US" sz="1400" dirty="0" err="1">
                <a:latin typeface="Consolas" panose="020B0609020204030204" pitchFamily="49" charset="0"/>
              </a:rPr>
              <a:t>Gen.get_choices</a:t>
            </a:r>
            <a:r>
              <a:rPr lang="en-US" sz="1400" dirty="0">
                <a:latin typeface="Consolas" panose="020B0609020204030204" pitchFamily="49" charset="0"/>
              </a:rPr>
              <a:t>(trace)</a:t>
            </a:r>
          </a:p>
          <a:p>
            <a:endParaRPr lang="en-US" sz="1400" dirty="0">
              <a:latin typeface="Consolas" panose="020B0609020204030204" pitchFamily="49" charset="0"/>
            </a:endParaRPr>
          </a:p>
          <a:p>
            <a:r>
              <a:rPr lang="en-US" sz="1400" dirty="0">
                <a:latin typeface="Consolas" panose="020B0609020204030204" pitchFamily="49" charset="0"/>
              </a:rPr>
              <a:t>│</a:t>
            </a:r>
          </a:p>
          <a:p>
            <a:r>
              <a:rPr lang="en-US" sz="1400" dirty="0">
                <a:latin typeface="Consolas" panose="020B0609020204030204" pitchFamily="49" charset="0"/>
              </a:rPr>
              <a:t>├── :a : false</a:t>
            </a:r>
          </a:p>
          <a:p>
            <a:r>
              <a:rPr lang="en-US" sz="1400" dirty="0">
                <a:latin typeface="Consolas" panose="020B0609020204030204" pitchFamily="49" charset="0"/>
              </a:rPr>
              <a:t>│</a:t>
            </a:r>
          </a:p>
          <a:p>
            <a:r>
              <a:rPr lang="en-US" sz="1400" dirty="0">
                <a:latin typeface="Consolas" panose="020B0609020204030204" pitchFamily="49" charset="0"/>
              </a:rPr>
              <a:t>├── :b : true</a:t>
            </a:r>
          </a:p>
          <a:p>
            <a:r>
              <a:rPr lang="en-US" sz="1400" dirty="0">
                <a:latin typeface="Consolas" panose="020B0609020204030204" pitchFamily="49" charset="0"/>
              </a:rPr>
              <a:t>│</a:t>
            </a:r>
          </a:p>
          <a:p>
            <a:r>
              <a:rPr lang="en-US" sz="1400" dirty="0">
                <a:latin typeface="Consolas" panose="020B0609020204030204" pitchFamily="49" charset="0"/>
              </a:rPr>
              <a:t>├── :c : false</a:t>
            </a:r>
          </a:p>
          <a:p>
            <a:r>
              <a:rPr lang="en-US" sz="1400" dirty="0">
                <a:latin typeface="Consolas" panose="020B0609020204030204" pitchFamily="49" charset="0"/>
              </a:rPr>
              <a:t>│</a:t>
            </a:r>
          </a:p>
          <a:p>
            <a:r>
              <a:rPr lang="en-US" sz="1400" dirty="0">
                <a:latin typeface="Consolas" panose="020B0609020204030204" pitchFamily="49" charset="0"/>
              </a:rPr>
              <a:t>└── :e : true</a:t>
            </a:r>
          </a:p>
          <a:p>
            <a:endParaRPr lang="en-US" dirty="0"/>
          </a:p>
          <a:p>
            <a:pPr algn="just"/>
            <a:r>
              <a:rPr lang="en-US" dirty="0"/>
              <a:t>Note that address </a:t>
            </a:r>
            <a:r>
              <a:rPr lang="en-US" sz="1400" dirty="0">
                <a:latin typeface="Consolas" panose="020B0609020204030204" pitchFamily="49" charset="0"/>
              </a:rPr>
              <a:t>:d</a:t>
            </a:r>
            <a:r>
              <a:rPr lang="en-US" dirty="0"/>
              <a:t> is not present because the branch in which </a:t>
            </a:r>
            <a:r>
              <a:rPr lang="en-US" sz="1400" dirty="0">
                <a:latin typeface="Consolas" panose="020B0609020204030204" pitchFamily="49" charset="0"/>
              </a:rPr>
              <a:t>:d</a:t>
            </a:r>
            <a:r>
              <a:rPr lang="en-US" dirty="0"/>
              <a:t> is sampled was not taken because random choice </a:t>
            </a:r>
            <a:r>
              <a:rPr lang="en-US" sz="1400" dirty="0">
                <a:latin typeface="Consolas" panose="020B0609020204030204" pitchFamily="49" charset="0"/>
              </a:rPr>
              <a:t>:b</a:t>
            </a:r>
            <a:r>
              <a:rPr lang="en-US" dirty="0"/>
              <a:t> had value </a:t>
            </a:r>
            <a:r>
              <a:rPr lang="en-US" sz="1400" dirty="0">
                <a:latin typeface="Consolas" panose="020B0609020204030204" pitchFamily="49" charset="0"/>
              </a:rPr>
              <a:t>true</a:t>
            </a:r>
            <a:r>
              <a:rPr lang="en-US" dirty="0"/>
              <a:t>.</a:t>
            </a:r>
          </a:p>
        </p:txBody>
      </p:sp>
    </p:spTree>
    <p:extLst>
      <p:ext uri="{BB962C8B-B14F-4D97-AF65-F5344CB8AC3E}">
        <p14:creationId xmlns:p14="http://schemas.microsoft.com/office/powerpoint/2010/main" val="1672485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1ED0D-7269-309E-381D-58F636C7E4CC}"/>
              </a:ext>
            </a:extLst>
          </p:cNvPr>
          <p:cNvSpPr>
            <a:spLocks noGrp="1"/>
          </p:cNvSpPr>
          <p:nvPr>
            <p:ph type="title"/>
          </p:nvPr>
        </p:nvSpPr>
        <p:spPr/>
        <p:txBody>
          <a:bodyPr/>
          <a:lstStyle/>
          <a:p>
            <a:r>
              <a:rPr lang="en-US" dirty="0"/>
              <a:t>Obtaining Traces</a:t>
            </a:r>
          </a:p>
        </p:txBody>
      </p:sp>
      <p:sp>
        <p:nvSpPr>
          <p:cNvPr id="3" name="Content Placeholder 2">
            <a:extLst>
              <a:ext uri="{FF2B5EF4-FFF2-40B4-BE49-F238E27FC236}">
                <a16:creationId xmlns:a16="http://schemas.microsoft.com/office/drawing/2014/main" id="{10C940BA-BA1E-8582-DFAA-2A09331EB47C}"/>
              </a:ext>
            </a:extLst>
          </p:cNvPr>
          <p:cNvSpPr>
            <a:spLocks noGrp="1"/>
          </p:cNvSpPr>
          <p:nvPr>
            <p:ph idx="1"/>
          </p:nvPr>
        </p:nvSpPr>
        <p:spPr/>
        <p:txBody>
          <a:bodyPr>
            <a:normAutofit/>
          </a:bodyPr>
          <a:lstStyle/>
          <a:p>
            <a:r>
              <a:rPr lang="en-US" sz="1400" dirty="0">
                <a:latin typeface="Consolas" panose="020B0609020204030204" pitchFamily="49" charset="0"/>
              </a:rPr>
              <a:t>trace = simulate(</a:t>
            </a:r>
            <a:r>
              <a:rPr lang="en-US" sz="1400" dirty="0" err="1">
                <a:latin typeface="Consolas" panose="020B0609020204030204" pitchFamily="49" charset="0"/>
              </a:rPr>
              <a:t>gen_fn</a:t>
            </a:r>
            <a:r>
              <a:rPr lang="en-US" sz="1400" dirty="0">
                <a:latin typeface="Consolas" panose="020B0609020204030204" pitchFamily="49" charset="0"/>
              </a:rPr>
              <a:t>, </a:t>
            </a:r>
            <a:r>
              <a:rPr lang="en-US" sz="1400" dirty="0" err="1">
                <a:latin typeface="Consolas" panose="020B0609020204030204" pitchFamily="49" charset="0"/>
              </a:rPr>
              <a:t>args</a:t>
            </a:r>
            <a:r>
              <a:rPr lang="en-US" sz="1400" dirty="0">
                <a:latin typeface="Consolas" panose="020B0609020204030204" pitchFamily="49" charset="0"/>
              </a:rPr>
              <a:t>)</a:t>
            </a:r>
          </a:p>
          <a:p>
            <a:pPr marL="0" indent="0">
              <a:buNone/>
            </a:pPr>
            <a:r>
              <a:rPr lang="en-US" dirty="0"/>
              <a:t>Execute the generative function and return the trace.</a:t>
            </a:r>
          </a:p>
          <a:p>
            <a:pPr marL="0" indent="0">
              <a:buNone/>
            </a:pPr>
            <a:endParaRPr lang="en-US" dirty="0"/>
          </a:p>
          <a:p>
            <a:r>
              <a:rPr lang="en-US" sz="1400" dirty="0">
                <a:latin typeface="Consolas" panose="020B0609020204030204" pitchFamily="49" charset="0"/>
              </a:rPr>
              <a:t>(trace::U, weight) = generate(</a:t>
            </a:r>
            <a:r>
              <a:rPr lang="en-US" sz="1400" dirty="0" err="1">
                <a:latin typeface="Consolas" panose="020B0609020204030204" pitchFamily="49" charset="0"/>
              </a:rPr>
              <a:t>gen_fn</a:t>
            </a:r>
            <a:r>
              <a:rPr lang="en-US" sz="1400" dirty="0">
                <a:latin typeface="Consolas" panose="020B0609020204030204" pitchFamily="49" charset="0"/>
              </a:rPr>
              <a:t>::</a:t>
            </a:r>
            <a:r>
              <a:rPr lang="en-US" sz="1400" dirty="0" err="1">
                <a:latin typeface="Consolas" panose="020B0609020204030204" pitchFamily="49" charset="0"/>
              </a:rPr>
              <a:t>GenerativeFunction</a:t>
            </a:r>
            <a:r>
              <a:rPr lang="en-US" sz="1400" dirty="0">
                <a:latin typeface="Consolas" panose="020B0609020204030204" pitchFamily="49" charset="0"/>
              </a:rPr>
              <a:t>{T,U}, </a:t>
            </a:r>
            <a:r>
              <a:rPr lang="en-US" sz="1400" dirty="0" err="1">
                <a:latin typeface="Consolas" panose="020B0609020204030204" pitchFamily="49" charset="0"/>
              </a:rPr>
              <a:t>args</a:t>
            </a:r>
            <a:r>
              <a:rPr lang="en-US" sz="1400" dirty="0">
                <a:latin typeface="Consolas" panose="020B0609020204030204" pitchFamily="49" charset="0"/>
              </a:rPr>
              <a:t>::Tuple)</a:t>
            </a:r>
          </a:p>
          <a:p>
            <a:pPr marL="0" indent="0">
              <a:buNone/>
            </a:pPr>
            <a:r>
              <a:rPr lang="en-US" dirty="0"/>
              <a:t>Return a trace of a generative function.</a:t>
            </a:r>
          </a:p>
          <a:p>
            <a:endParaRPr lang="en-US" dirty="0"/>
          </a:p>
          <a:p>
            <a:r>
              <a:rPr lang="en-US" sz="1400" dirty="0">
                <a:latin typeface="Consolas" panose="020B0609020204030204" pitchFamily="49" charset="0"/>
              </a:rPr>
              <a:t>(trace::U, weight) = generate(</a:t>
            </a:r>
            <a:r>
              <a:rPr lang="en-US" sz="1400" dirty="0" err="1">
                <a:latin typeface="Consolas" panose="020B0609020204030204" pitchFamily="49" charset="0"/>
              </a:rPr>
              <a:t>gen_fn</a:t>
            </a:r>
            <a:r>
              <a:rPr lang="en-US" sz="1400" dirty="0">
                <a:latin typeface="Consolas" panose="020B0609020204030204" pitchFamily="49" charset="0"/>
              </a:rPr>
              <a:t>::</a:t>
            </a:r>
            <a:r>
              <a:rPr lang="en-US" sz="1400" dirty="0" err="1">
                <a:latin typeface="Consolas" panose="020B0609020204030204" pitchFamily="49" charset="0"/>
              </a:rPr>
              <a:t>GenerativeFunction</a:t>
            </a:r>
            <a:r>
              <a:rPr lang="en-US" sz="1400" dirty="0">
                <a:latin typeface="Consolas" panose="020B0609020204030204" pitchFamily="49" charset="0"/>
              </a:rPr>
              <a:t>{T,U}, </a:t>
            </a:r>
            <a:r>
              <a:rPr lang="en-US" sz="1400" dirty="0" err="1">
                <a:latin typeface="Consolas" panose="020B0609020204030204" pitchFamily="49" charset="0"/>
              </a:rPr>
              <a:t>args</a:t>
            </a:r>
            <a:r>
              <a:rPr lang="en-US" sz="1400" dirty="0">
                <a:latin typeface="Consolas" panose="020B0609020204030204" pitchFamily="49" charset="0"/>
              </a:rPr>
              <a:t>::Tuple, constraints::</a:t>
            </a:r>
            <a:r>
              <a:rPr lang="en-US" sz="1400" dirty="0" err="1">
                <a:latin typeface="Consolas" panose="020B0609020204030204" pitchFamily="49" charset="0"/>
              </a:rPr>
              <a:t>ChoiceMap</a:t>
            </a:r>
            <a:r>
              <a:rPr lang="en-US" sz="1400" dirty="0">
                <a:latin typeface="Consolas" panose="020B0609020204030204" pitchFamily="49" charset="0"/>
              </a:rPr>
              <a:t>) </a:t>
            </a:r>
          </a:p>
          <a:p>
            <a:pPr marL="0" indent="0">
              <a:buNone/>
            </a:pPr>
            <a:r>
              <a:rPr lang="en-US" dirty="0"/>
              <a:t>Return a trace of a generative function that is consistent with the given constraints on the random choices.</a:t>
            </a:r>
          </a:p>
        </p:txBody>
      </p:sp>
    </p:spTree>
    <p:extLst>
      <p:ext uri="{BB962C8B-B14F-4D97-AF65-F5344CB8AC3E}">
        <p14:creationId xmlns:p14="http://schemas.microsoft.com/office/powerpoint/2010/main" val="678751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15E0D-956A-4E9A-E2D1-2611520190A4}"/>
              </a:ext>
            </a:extLst>
          </p:cNvPr>
          <p:cNvSpPr>
            <a:spLocks noGrp="1"/>
          </p:cNvSpPr>
          <p:nvPr>
            <p:ph type="title"/>
          </p:nvPr>
        </p:nvSpPr>
        <p:spPr>
          <a:xfrm>
            <a:off x="159391" y="447188"/>
            <a:ext cx="11887200" cy="970450"/>
          </a:xfrm>
        </p:spPr>
        <p:txBody>
          <a:bodyPr/>
          <a:lstStyle/>
          <a:p>
            <a:r>
              <a:rPr lang="en-US" dirty="0"/>
              <a:t>Sample space and support of random choices</a:t>
            </a:r>
          </a:p>
        </p:txBody>
      </p:sp>
      <p:sp>
        <p:nvSpPr>
          <p:cNvPr id="3" name="Content Placeholder 2">
            <a:extLst>
              <a:ext uri="{FF2B5EF4-FFF2-40B4-BE49-F238E27FC236}">
                <a16:creationId xmlns:a16="http://schemas.microsoft.com/office/drawing/2014/main" id="{14C3DB46-EDDA-824A-7DDA-41D2FFD10F74}"/>
              </a:ext>
            </a:extLst>
          </p:cNvPr>
          <p:cNvSpPr>
            <a:spLocks noGrp="1"/>
          </p:cNvSpPr>
          <p:nvPr>
            <p:ph idx="1"/>
          </p:nvPr>
        </p:nvSpPr>
        <p:spPr/>
        <p:txBody>
          <a:bodyPr>
            <a:normAutofit lnSpcReduction="10000"/>
          </a:bodyPr>
          <a:lstStyle/>
          <a:p>
            <a:pPr marL="0" indent="0">
              <a:buNone/>
            </a:pPr>
            <a:r>
              <a:rPr lang="en-US" dirty="0"/>
              <a:t>Each Distribution is associated with two sets of values:</a:t>
            </a:r>
          </a:p>
          <a:p>
            <a:pPr algn="just"/>
            <a:r>
              <a:rPr lang="en-US" dirty="0"/>
              <a:t>The </a:t>
            </a:r>
            <a:r>
              <a:rPr lang="en-US" b="1" dirty="0"/>
              <a:t>sample space</a:t>
            </a:r>
            <a:r>
              <a:rPr lang="en-US" dirty="0"/>
              <a:t> of the distribution, which does not depend on the arguments.</a:t>
            </a:r>
          </a:p>
          <a:p>
            <a:pPr algn="just"/>
            <a:r>
              <a:rPr lang="en-US" dirty="0"/>
              <a:t>The </a:t>
            </a:r>
            <a:r>
              <a:rPr lang="en-US" b="1" dirty="0"/>
              <a:t>support</a:t>
            </a:r>
            <a:r>
              <a:rPr lang="en-US" dirty="0"/>
              <a:t> of the distribution, which may depend on the arguments, and is the set of values that has nonzero probability (or probability density). It may be the entire sample space, or it may be a subset of the sample space.</a:t>
            </a:r>
          </a:p>
          <a:p>
            <a:pPr marL="0" indent="0" algn="just">
              <a:buNone/>
            </a:pPr>
            <a:endParaRPr lang="en-US" dirty="0"/>
          </a:p>
          <a:p>
            <a:pPr marL="0" indent="0" algn="just">
              <a:buNone/>
            </a:pPr>
            <a:r>
              <a:rPr lang="en-US" dirty="0"/>
              <a:t>A generative function can be disciplined or not. In a disciplined generative function, the support of random choices at each address must be fixed. That is, for each address a there must exist a set S that is a subset of the sample space such that for all executions of the generative function, if a occurs as the address of a choice in the execution, then the support of that choice is exactly S. Violating this discipline will cause </a:t>
            </a:r>
            <a:r>
              <a:rPr lang="en-US" dirty="0" err="1"/>
              <a:t>NaNs</a:t>
            </a:r>
            <a:r>
              <a:rPr lang="en-US" dirty="0"/>
              <a:t>, errors, or undefined behavior in some inference programs. </a:t>
            </a:r>
          </a:p>
        </p:txBody>
      </p:sp>
    </p:spTree>
    <p:extLst>
      <p:ext uri="{BB962C8B-B14F-4D97-AF65-F5344CB8AC3E}">
        <p14:creationId xmlns:p14="http://schemas.microsoft.com/office/powerpoint/2010/main" val="3618871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BB4F7-14B3-5A7C-A162-F817735DDB14}"/>
              </a:ext>
            </a:extLst>
          </p:cNvPr>
          <p:cNvSpPr>
            <a:spLocks noGrp="1"/>
          </p:cNvSpPr>
          <p:nvPr>
            <p:ph type="title"/>
          </p:nvPr>
        </p:nvSpPr>
        <p:spPr/>
        <p:txBody>
          <a:bodyPr/>
          <a:lstStyle/>
          <a:p>
            <a:r>
              <a:rPr lang="en-US" dirty="0"/>
              <a:t>Tilde syntax</a:t>
            </a:r>
          </a:p>
        </p:txBody>
      </p:sp>
      <p:sp>
        <p:nvSpPr>
          <p:cNvPr id="3" name="Content Placeholder 2">
            <a:extLst>
              <a:ext uri="{FF2B5EF4-FFF2-40B4-BE49-F238E27FC236}">
                <a16:creationId xmlns:a16="http://schemas.microsoft.com/office/drawing/2014/main" id="{9228765B-8A5D-8332-0AD3-ED5F676E7687}"/>
              </a:ext>
            </a:extLst>
          </p:cNvPr>
          <p:cNvSpPr>
            <a:spLocks noGrp="1"/>
          </p:cNvSpPr>
          <p:nvPr>
            <p:ph idx="1"/>
          </p:nvPr>
        </p:nvSpPr>
        <p:spPr/>
        <p:txBody>
          <a:bodyPr>
            <a:normAutofit/>
          </a:bodyPr>
          <a:lstStyle/>
          <a:p>
            <a:pPr marL="0" indent="0">
              <a:buNone/>
            </a:pPr>
            <a:r>
              <a:rPr lang="en-US" dirty="0"/>
              <a:t>As a short-hand for </a:t>
            </a:r>
            <a:r>
              <a:rPr lang="en-US" sz="1400" dirty="0">
                <a:latin typeface="Consolas" panose="020B0609020204030204" pitchFamily="49" charset="0"/>
              </a:rPr>
              <a:t>@trace</a:t>
            </a:r>
            <a:r>
              <a:rPr lang="en-US" dirty="0"/>
              <a:t> expressions, the tilde operator </a:t>
            </a:r>
            <a:r>
              <a:rPr lang="en-US" sz="1400" dirty="0">
                <a:latin typeface="Consolas" panose="020B0609020204030204" pitchFamily="49" charset="0"/>
              </a:rPr>
              <a:t>~</a:t>
            </a:r>
            <a:r>
              <a:rPr lang="en-US" dirty="0"/>
              <a:t> can also be used to make random choices and traced calls to generative functions:</a:t>
            </a:r>
          </a:p>
          <a:p>
            <a:pPr marL="0" indent="0" algn="ctr">
              <a:buNone/>
            </a:pPr>
            <a:r>
              <a:rPr lang="en-US" sz="1400" dirty="0">
                <a:latin typeface="Consolas" panose="020B0609020204030204" pitchFamily="49" charset="0"/>
              </a:rPr>
              <a:t>{:x} ~ normal(0, 1)     </a:t>
            </a:r>
            <a:r>
              <a:rPr lang="en-US" dirty="0"/>
              <a:t>is equivalent to:    </a:t>
            </a:r>
            <a:r>
              <a:rPr lang="en-US" sz="1400" dirty="0">
                <a:latin typeface="Consolas" panose="020B0609020204030204" pitchFamily="49" charset="0"/>
              </a:rPr>
              <a:t>@trace(normal(0, 1), :x)</a:t>
            </a:r>
          </a:p>
          <a:p>
            <a:pPr marL="0" indent="0">
              <a:buNone/>
            </a:pPr>
            <a:endParaRPr lang="en-US" dirty="0"/>
          </a:p>
          <a:p>
            <a:pPr marL="0" indent="0">
              <a:buNone/>
            </a:pPr>
            <a:r>
              <a:rPr lang="en-US" dirty="0"/>
              <a:t>One can also conveniently assign random values to variables using the syntax:</a:t>
            </a:r>
          </a:p>
          <a:p>
            <a:pPr marL="0" indent="0" algn="ctr">
              <a:buNone/>
            </a:pPr>
            <a:r>
              <a:rPr lang="en-US" sz="1400" dirty="0">
                <a:latin typeface="Consolas" panose="020B0609020204030204" pitchFamily="49" charset="0"/>
              </a:rPr>
              <a:t>x ~ normal(0, 1)       </a:t>
            </a:r>
            <a:r>
              <a:rPr lang="en-US" dirty="0"/>
              <a:t>which is equivalent to</a:t>
            </a:r>
            <a:r>
              <a:rPr lang="en-US" sz="1400" dirty="0">
                <a:latin typeface="Consolas" panose="020B0609020204030204" pitchFamily="49" charset="0"/>
              </a:rPr>
              <a:t>:    x = @trace(normal(0, 1), :x)</a:t>
            </a:r>
          </a:p>
          <a:p>
            <a:pPr marL="0" indent="0">
              <a:buNone/>
            </a:pPr>
            <a:endParaRPr lang="en-US" dirty="0"/>
          </a:p>
          <a:p>
            <a:pPr marL="0" indent="0">
              <a:buNone/>
            </a:pPr>
            <a:r>
              <a:rPr lang="en-US" dirty="0"/>
              <a:t>Finally, one can make traced calls using a shared address namespace with the syntax:</a:t>
            </a:r>
          </a:p>
          <a:p>
            <a:pPr marL="0" indent="0" algn="ctr">
              <a:buNone/>
            </a:pPr>
            <a:r>
              <a:rPr lang="en-US" sz="1400" dirty="0">
                <a:latin typeface="Consolas" panose="020B0609020204030204" pitchFamily="49" charset="0"/>
              </a:rPr>
              <a:t>{*} ~ foo(0.5)            </a:t>
            </a:r>
            <a:r>
              <a:rPr lang="en-US" dirty="0"/>
              <a:t>which is equivalent to:     </a:t>
            </a:r>
            <a:r>
              <a:rPr lang="en-US" sz="1400" dirty="0">
                <a:latin typeface="Consolas" panose="020B0609020204030204" pitchFamily="49" charset="0"/>
              </a:rPr>
              <a:t>@trace(foo(0.5))</a:t>
            </a:r>
          </a:p>
        </p:txBody>
      </p:sp>
    </p:spTree>
    <p:extLst>
      <p:ext uri="{BB962C8B-B14F-4D97-AF65-F5344CB8AC3E}">
        <p14:creationId xmlns:p14="http://schemas.microsoft.com/office/powerpoint/2010/main" val="1926094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08073-6FAC-0F8A-6883-3D6F579118C4}"/>
              </a:ext>
            </a:extLst>
          </p:cNvPr>
          <p:cNvSpPr>
            <a:spLocks noGrp="1"/>
          </p:cNvSpPr>
          <p:nvPr>
            <p:ph type="title"/>
          </p:nvPr>
        </p:nvSpPr>
        <p:spPr/>
        <p:txBody>
          <a:bodyPr/>
          <a:lstStyle/>
          <a:p>
            <a:r>
              <a:rPr lang="en-US" dirty="0"/>
              <a:t>Calling Generative Functions</a:t>
            </a:r>
          </a:p>
        </p:txBody>
      </p:sp>
      <p:sp>
        <p:nvSpPr>
          <p:cNvPr id="3" name="Content Placeholder 2">
            <a:extLst>
              <a:ext uri="{FF2B5EF4-FFF2-40B4-BE49-F238E27FC236}">
                <a16:creationId xmlns:a16="http://schemas.microsoft.com/office/drawing/2014/main" id="{DCF18B8E-018A-239E-E136-0D6B30DD4C20}"/>
              </a:ext>
            </a:extLst>
          </p:cNvPr>
          <p:cNvSpPr>
            <a:spLocks noGrp="1"/>
          </p:cNvSpPr>
          <p:nvPr>
            <p:ph idx="1"/>
          </p:nvPr>
        </p:nvSpPr>
        <p:spPr>
          <a:xfrm>
            <a:off x="818712" y="2102339"/>
            <a:ext cx="10554574" cy="4755662"/>
          </a:xfrm>
        </p:spPr>
        <p:txBody>
          <a:bodyPr>
            <a:normAutofit fontScale="77500" lnSpcReduction="20000"/>
          </a:bodyPr>
          <a:lstStyle/>
          <a:p>
            <a:pPr marL="0" indent="0">
              <a:buNone/>
            </a:pPr>
            <a:r>
              <a:rPr lang="en-US" sz="2200" dirty="0">
                <a:latin typeface="Consolas" panose="020B0609020204030204" pitchFamily="49" charset="0"/>
              </a:rPr>
              <a:t>@gen</a:t>
            </a:r>
            <a:r>
              <a:rPr lang="en-US" dirty="0"/>
              <a:t> functions can invoke other generative functions in three ways:</a:t>
            </a:r>
          </a:p>
          <a:p>
            <a:pPr marL="0" indent="0">
              <a:buNone/>
            </a:pPr>
            <a:endParaRPr lang="en-US" dirty="0"/>
          </a:p>
          <a:p>
            <a:pPr marL="0" indent="0">
              <a:buNone/>
            </a:pPr>
            <a:r>
              <a:rPr lang="en-US" b="1" dirty="0"/>
              <a:t>Untraced call</a:t>
            </a:r>
            <a:r>
              <a:rPr lang="en-US" dirty="0"/>
              <a:t>: If </a:t>
            </a:r>
            <a:r>
              <a:rPr lang="en-US" dirty="0">
                <a:latin typeface="Consolas" panose="020B0609020204030204" pitchFamily="49" charset="0"/>
              </a:rPr>
              <a:t>foo</a:t>
            </a:r>
            <a:r>
              <a:rPr lang="en-US" dirty="0"/>
              <a:t> is a generative function, we can invoke </a:t>
            </a:r>
            <a:r>
              <a:rPr lang="en-US" dirty="0">
                <a:latin typeface="Consolas" panose="020B0609020204030204" pitchFamily="49" charset="0"/>
              </a:rPr>
              <a:t>foo</a:t>
            </a:r>
            <a:r>
              <a:rPr lang="en-US" dirty="0"/>
              <a:t> from within the body of a </a:t>
            </a:r>
            <a:r>
              <a:rPr lang="en-US" dirty="0">
                <a:latin typeface="Consolas" panose="020B0609020204030204" pitchFamily="49" charset="0"/>
              </a:rPr>
              <a:t>@gen</a:t>
            </a:r>
            <a:r>
              <a:rPr lang="en-US" dirty="0"/>
              <a:t> function using regular call syntax. The random choices made within the call are not given addresses in our trace, and are therefore </a:t>
            </a:r>
            <a:r>
              <a:rPr lang="en-US" i="1" dirty="0"/>
              <a:t>untraced</a:t>
            </a:r>
            <a:r>
              <a:rPr lang="en-US" dirty="0"/>
              <a:t> random choices:</a:t>
            </a:r>
          </a:p>
          <a:p>
            <a:pPr marL="0" indent="0" algn="ctr">
              <a:buNone/>
            </a:pPr>
            <a:r>
              <a:rPr lang="en-US" sz="2200" dirty="0" err="1">
                <a:latin typeface="Consolas" panose="020B0609020204030204" pitchFamily="49" charset="0"/>
              </a:rPr>
              <a:t>val</a:t>
            </a:r>
            <a:r>
              <a:rPr lang="en-US" sz="2200" dirty="0">
                <a:latin typeface="Consolas" panose="020B0609020204030204" pitchFamily="49" charset="0"/>
              </a:rPr>
              <a:t> = foo(0.5)</a:t>
            </a:r>
          </a:p>
          <a:p>
            <a:pPr marL="0" indent="0">
              <a:buNone/>
            </a:pPr>
            <a:endParaRPr lang="en-US" dirty="0"/>
          </a:p>
          <a:p>
            <a:pPr marL="0" indent="0">
              <a:buNone/>
            </a:pPr>
            <a:r>
              <a:rPr lang="en-US" b="1" dirty="0"/>
              <a:t>Traced call with a nested address namespace</a:t>
            </a:r>
            <a:r>
              <a:rPr lang="en-US" dirty="0"/>
              <a:t>: We can include the traced random choices made by </a:t>
            </a:r>
            <a:r>
              <a:rPr lang="en-US" dirty="0">
                <a:latin typeface="Consolas" panose="020B0609020204030204" pitchFamily="49" charset="0"/>
              </a:rPr>
              <a:t>foo</a:t>
            </a:r>
            <a:r>
              <a:rPr lang="en-US" dirty="0"/>
              <a:t> in the caller's trace, under a namespace, using </a:t>
            </a:r>
            <a:r>
              <a:rPr lang="en-US" dirty="0">
                <a:latin typeface="Consolas" panose="020B0609020204030204" pitchFamily="49" charset="0"/>
              </a:rPr>
              <a:t>@trace</a:t>
            </a:r>
            <a:r>
              <a:rPr lang="en-US" dirty="0"/>
              <a:t>:</a:t>
            </a:r>
          </a:p>
          <a:p>
            <a:pPr marL="0" indent="0" algn="ctr">
              <a:buNone/>
            </a:pPr>
            <a:r>
              <a:rPr lang="en-US" dirty="0" err="1">
                <a:latin typeface="Consolas" panose="020B0609020204030204" pitchFamily="49" charset="0"/>
              </a:rPr>
              <a:t>val</a:t>
            </a:r>
            <a:r>
              <a:rPr lang="en-US" dirty="0">
                <a:latin typeface="Consolas" panose="020B0609020204030204" pitchFamily="49" charset="0"/>
              </a:rPr>
              <a:t> = @trace(foo(0.5), :x)</a:t>
            </a:r>
          </a:p>
          <a:p>
            <a:pPr marL="0" indent="0">
              <a:buNone/>
            </a:pPr>
            <a:r>
              <a:rPr lang="en-US" dirty="0"/>
              <a:t>Now, all random choices made by </a:t>
            </a:r>
            <a:r>
              <a:rPr lang="en-US" dirty="0">
                <a:latin typeface="Consolas" panose="020B0609020204030204" pitchFamily="49" charset="0"/>
              </a:rPr>
              <a:t>foo</a:t>
            </a:r>
            <a:r>
              <a:rPr lang="en-US" dirty="0"/>
              <a:t> are included in our trace, under the namespace </a:t>
            </a:r>
            <a:r>
              <a:rPr lang="en-US" dirty="0">
                <a:latin typeface="Consolas" panose="020B0609020204030204" pitchFamily="49" charset="0"/>
              </a:rPr>
              <a:t>:x</a:t>
            </a:r>
            <a:r>
              <a:rPr lang="en-US" dirty="0"/>
              <a:t>. For example, if </a:t>
            </a:r>
            <a:r>
              <a:rPr lang="en-US" dirty="0">
                <a:latin typeface="Consolas" panose="020B0609020204030204" pitchFamily="49" charset="0"/>
              </a:rPr>
              <a:t>foo</a:t>
            </a:r>
            <a:r>
              <a:rPr lang="en-US" dirty="0"/>
              <a:t> makes random choices at addresses </a:t>
            </a:r>
            <a:r>
              <a:rPr lang="en-US" dirty="0">
                <a:latin typeface="Consolas" panose="020B0609020204030204" pitchFamily="49" charset="0"/>
              </a:rPr>
              <a:t>:a</a:t>
            </a:r>
            <a:r>
              <a:rPr lang="en-US" dirty="0"/>
              <a:t> and </a:t>
            </a:r>
            <a:r>
              <a:rPr lang="en-US" dirty="0">
                <a:latin typeface="Consolas" panose="020B0609020204030204" pitchFamily="49" charset="0"/>
              </a:rPr>
              <a:t>:b</a:t>
            </a:r>
            <a:r>
              <a:rPr lang="en-US" dirty="0"/>
              <a:t>, these choices will have addresses </a:t>
            </a:r>
            <a:r>
              <a:rPr lang="en-US" dirty="0">
                <a:latin typeface="Consolas" panose="020B0609020204030204" pitchFamily="49" charset="0"/>
              </a:rPr>
              <a:t>:x =&gt; :a</a:t>
            </a:r>
            <a:r>
              <a:rPr lang="en-US" dirty="0"/>
              <a:t> and </a:t>
            </a:r>
            <a:r>
              <a:rPr lang="en-US" dirty="0">
                <a:latin typeface="Consolas" panose="020B0609020204030204" pitchFamily="49" charset="0"/>
              </a:rPr>
              <a:t>:x =&gt; :b </a:t>
            </a:r>
            <a:r>
              <a:rPr lang="en-US" dirty="0"/>
              <a:t>in the caller's trace.</a:t>
            </a:r>
          </a:p>
          <a:p>
            <a:pPr marL="0" indent="0">
              <a:buNone/>
            </a:pPr>
            <a:endParaRPr lang="en-US" dirty="0"/>
          </a:p>
          <a:p>
            <a:pPr marL="0" indent="0">
              <a:buNone/>
            </a:pPr>
            <a:r>
              <a:rPr lang="en-US" b="1" dirty="0"/>
              <a:t>Traced call with shared address namespace</a:t>
            </a:r>
            <a:r>
              <a:rPr lang="en-US" dirty="0"/>
              <a:t>: We can include the traced random choices made by </a:t>
            </a:r>
            <a:r>
              <a:rPr lang="en-US" dirty="0">
                <a:latin typeface="Consolas" panose="020B0609020204030204" pitchFamily="49" charset="0"/>
              </a:rPr>
              <a:t>foo</a:t>
            </a:r>
            <a:r>
              <a:rPr lang="en-US" dirty="0"/>
              <a:t> in the caller's trace using </a:t>
            </a:r>
            <a:r>
              <a:rPr lang="en-US" dirty="0">
                <a:latin typeface="Consolas" panose="020B0609020204030204" pitchFamily="49" charset="0"/>
              </a:rPr>
              <a:t>@trace</a:t>
            </a:r>
            <a:r>
              <a:rPr lang="en-US" dirty="0"/>
              <a:t>:</a:t>
            </a:r>
          </a:p>
          <a:p>
            <a:pPr marL="0" indent="0" algn="ctr">
              <a:buNone/>
            </a:pPr>
            <a:r>
              <a:rPr lang="en-US" dirty="0" err="1">
                <a:latin typeface="Consolas" panose="020B0609020204030204" pitchFamily="49" charset="0"/>
              </a:rPr>
              <a:t>val</a:t>
            </a:r>
            <a:r>
              <a:rPr lang="en-US" dirty="0">
                <a:latin typeface="Consolas" panose="020B0609020204030204" pitchFamily="49" charset="0"/>
              </a:rPr>
              <a:t> = @trace(foo(0.5))</a:t>
            </a:r>
          </a:p>
          <a:p>
            <a:pPr marL="0" indent="0">
              <a:buNone/>
            </a:pPr>
            <a:r>
              <a:rPr lang="en-US" dirty="0"/>
              <a:t>Now, all random choices made by </a:t>
            </a:r>
            <a:r>
              <a:rPr lang="en-US" dirty="0">
                <a:latin typeface="Consolas" panose="020B0609020204030204" pitchFamily="49" charset="0"/>
              </a:rPr>
              <a:t>foo</a:t>
            </a:r>
            <a:r>
              <a:rPr lang="en-US" dirty="0"/>
              <a:t> are included in our trace. The caller must guarantee that there are no address collisions.</a:t>
            </a:r>
          </a:p>
        </p:txBody>
      </p:sp>
    </p:spTree>
    <p:extLst>
      <p:ext uri="{BB962C8B-B14F-4D97-AF65-F5344CB8AC3E}">
        <p14:creationId xmlns:p14="http://schemas.microsoft.com/office/powerpoint/2010/main" val="546079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8AC49-09CD-DD9F-7340-28CE28F02987}"/>
              </a:ext>
            </a:extLst>
          </p:cNvPr>
          <p:cNvSpPr>
            <a:spLocks noGrp="1"/>
          </p:cNvSpPr>
          <p:nvPr>
            <p:ph type="title"/>
          </p:nvPr>
        </p:nvSpPr>
        <p:spPr/>
        <p:txBody>
          <a:bodyPr/>
          <a:lstStyle/>
          <a:p>
            <a:r>
              <a:rPr lang="en-US" dirty="0"/>
              <a:t>Composite Addresses</a:t>
            </a:r>
          </a:p>
        </p:txBody>
      </p:sp>
      <p:sp>
        <p:nvSpPr>
          <p:cNvPr id="3" name="Content Placeholder 2">
            <a:extLst>
              <a:ext uri="{FF2B5EF4-FFF2-40B4-BE49-F238E27FC236}">
                <a16:creationId xmlns:a16="http://schemas.microsoft.com/office/drawing/2014/main" id="{F48A5A26-B7B3-CA6B-EBFB-F7D0097C01B8}"/>
              </a:ext>
            </a:extLst>
          </p:cNvPr>
          <p:cNvSpPr>
            <a:spLocks noGrp="1"/>
          </p:cNvSpPr>
          <p:nvPr>
            <p:ph idx="1"/>
          </p:nvPr>
        </p:nvSpPr>
        <p:spPr/>
        <p:txBody>
          <a:bodyPr>
            <a:normAutofit fontScale="92500" lnSpcReduction="20000"/>
          </a:bodyPr>
          <a:lstStyle/>
          <a:p>
            <a:pPr marL="0" indent="0" algn="just">
              <a:buNone/>
            </a:pPr>
            <a:r>
              <a:rPr lang="en-US" dirty="0"/>
              <a:t>In Julia, </a:t>
            </a:r>
            <a:r>
              <a:rPr lang="en-US" sz="1400" dirty="0">
                <a:latin typeface="Consolas" panose="020B0609020204030204" pitchFamily="49" charset="0"/>
              </a:rPr>
              <a:t>Pair</a:t>
            </a:r>
            <a:r>
              <a:rPr lang="en-US" dirty="0"/>
              <a:t> values can be constructed using the </a:t>
            </a:r>
            <a:r>
              <a:rPr lang="en-US" sz="1400" dirty="0">
                <a:latin typeface="Consolas" panose="020B0609020204030204" pitchFamily="49" charset="0"/>
              </a:rPr>
              <a:t>=&gt;</a:t>
            </a:r>
            <a:r>
              <a:rPr lang="en-US" dirty="0"/>
              <a:t> operator. For example, </a:t>
            </a:r>
            <a:r>
              <a:rPr lang="en-US" sz="1400" dirty="0">
                <a:latin typeface="Consolas" panose="020B0609020204030204" pitchFamily="49" charset="0"/>
              </a:rPr>
              <a:t>:a =&gt; :b</a:t>
            </a:r>
            <a:r>
              <a:rPr lang="en-US" dirty="0"/>
              <a:t> is equivalent to </a:t>
            </a:r>
            <a:r>
              <a:rPr lang="en-US" sz="1600" dirty="0">
                <a:latin typeface="Consolas" panose="020B0609020204030204" pitchFamily="49" charset="0"/>
              </a:rPr>
              <a:t>Pair(:a, :b) </a:t>
            </a:r>
            <a:r>
              <a:rPr lang="en-US" dirty="0"/>
              <a:t>and </a:t>
            </a:r>
            <a:r>
              <a:rPr lang="en-US" sz="1400" dirty="0">
                <a:latin typeface="Consolas" panose="020B0609020204030204" pitchFamily="49" charset="0"/>
              </a:rPr>
              <a:t>:a =&gt; :b =&gt; :c </a:t>
            </a:r>
            <a:r>
              <a:rPr lang="en-US" dirty="0"/>
              <a:t>is equivalent to </a:t>
            </a:r>
            <a:r>
              <a:rPr lang="en-US" sz="1400" dirty="0">
                <a:latin typeface="Consolas" panose="020B0609020204030204" pitchFamily="49" charset="0"/>
              </a:rPr>
              <a:t>Pair(:a, Pair(:b, :c))</a:t>
            </a:r>
            <a:r>
              <a:rPr lang="en-US" dirty="0"/>
              <a:t>. A </a:t>
            </a:r>
            <a:r>
              <a:rPr lang="en-US" sz="1400" dirty="0">
                <a:latin typeface="Consolas" panose="020B0609020204030204" pitchFamily="49" charset="0"/>
              </a:rPr>
              <a:t>Pair</a:t>
            </a:r>
            <a:r>
              <a:rPr lang="en-US" dirty="0"/>
              <a:t> value (e.g. </a:t>
            </a:r>
            <a:r>
              <a:rPr lang="en-US" sz="1400" dirty="0">
                <a:latin typeface="Consolas" panose="020B0609020204030204" pitchFamily="49" charset="0"/>
              </a:rPr>
              <a:t>:a =&gt; :b =&gt; :c</a:t>
            </a:r>
            <a:r>
              <a:rPr lang="en-US" dirty="0"/>
              <a:t>) can be passed as the address field in an </a:t>
            </a:r>
            <a:r>
              <a:rPr lang="en-US" sz="1400" dirty="0">
                <a:latin typeface="Consolas" panose="020B0609020204030204" pitchFamily="49" charset="0"/>
              </a:rPr>
              <a:t>@trace</a:t>
            </a:r>
            <a:r>
              <a:rPr lang="en-US" dirty="0"/>
              <a:t> expression, provided that there is not also a random choice or generative function called with </a:t>
            </a:r>
            <a:r>
              <a:rPr lang="en-US" sz="1400" dirty="0">
                <a:latin typeface="Consolas" panose="020B0609020204030204" pitchFamily="49" charset="0"/>
              </a:rPr>
              <a:t>@trace</a:t>
            </a:r>
            <a:r>
              <a:rPr lang="en-US" dirty="0"/>
              <a:t> at any prefix of the address:</a:t>
            </a:r>
          </a:p>
          <a:p>
            <a:pPr marL="0" indent="0" algn="just">
              <a:buNone/>
            </a:pPr>
            <a:endParaRPr lang="en-US" dirty="0"/>
          </a:p>
          <a:p>
            <a:pPr marL="800100" lvl="2" indent="0">
              <a:buNone/>
            </a:pPr>
            <a:r>
              <a:rPr lang="pt-BR" sz="1500" dirty="0">
                <a:latin typeface="Consolas" panose="020B0609020204030204" pitchFamily="49" charset="0"/>
              </a:rPr>
              <a:t>@trace(normal(0, 1), :a =&gt; :b =&gt; :c)</a:t>
            </a:r>
          </a:p>
          <a:p>
            <a:pPr marL="800100" lvl="2" indent="0">
              <a:buNone/>
            </a:pPr>
            <a:r>
              <a:rPr lang="pt-BR" sz="1500" dirty="0">
                <a:latin typeface="Consolas" panose="020B0609020204030204" pitchFamily="49" charset="0"/>
              </a:rPr>
              <a:t>@trace(normal(0, 1), :a =&gt; :b)</a:t>
            </a:r>
          </a:p>
          <a:p>
            <a:pPr marL="0" indent="0" algn="just">
              <a:buNone/>
            </a:pPr>
            <a:r>
              <a:rPr lang="en-US" dirty="0"/>
              <a:t>This example is </a:t>
            </a:r>
            <a:r>
              <a:rPr lang="en-US" b="1" dirty="0"/>
              <a:t>invalid</a:t>
            </a:r>
            <a:r>
              <a:rPr lang="en-US" dirty="0"/>
              <a:t> because </a:t>
            </a:r>
            <a:r>
              <a:rPr lang="en-US" sz="1500" dirty="0">
                <a:latin typeface="Consolas" panose="020B0609020204030204" pitchFamily="49" charset="0"/>
              </a:rPr>
              <a:t>:a =&gt; :b </a:t>
            </a:r>
            <a:r>
              <a:rPr lang="en-US" dirty="0"/>
              <a:t>is a prefix of </a:t>
            </a:r>
            <a:r>
              <a:rPr lang="en-US" sz="1500" dirty="0">
                <a:latin typeface="Consolas" panose="020B0609020204030204" pitchFamily="49" charset="0"/>
              </a:rPr>
              <a:t>:a =&gt; :b =&gt; :c</a:t>
            </a:r>
          </a:p>
          <a:p>
            <a:pPr marL="0" indent="0" algn="just">
              <a:buNone/>
            </a:pPr>
            <a:endParaRPr lang="en-US" dirty="0"/>
          </a:p>
          <a:p>
            <a:pPr marL="800100" lvl="2" indent="0" algn="just">
              <a:buNone/>
            </a:pPr>
            <a:r>
              <a:rPr lang="pt-BR" sz="1500" dirty="0">
                <a:latin typeface="Consolas" panose="020B0609020204030204" pitchFamily="49" charset="0"/>
              </a:rPr>
              <a:t>@trace(normal(0, 1), :a =&gt; :b)</a:t>
            </a:r>
          </a:p>
          <a:p>
            <a:pPr marL="800100" lvl="2" indent="0" algn="just">
              <a:buNone/>
            </a:pPr>
            <a:r>
              <a:rPr lang="pt-BR" sz="1500" dirty="0">
                <a:latin typeface="Consolas" panose="020B0609020204030204" pitchFamily="49" charset="0"/>
              </a:rPr>
              <a:t>@trace(normal(0, 1), :a =&gt; :c)</a:t>
            </a:r>
          </a:p>
          <a:p>
            <a:pPr marL="0" indent="0" algn="just">
              <a:buNone/>
            </a:pPr>
            <a:r>
              <a:rPr lang="en-US" dirty="0"/>
              <a:t>This example is </a:t>
            </a:r>
            <a:r>
              <a:rPr lang="en-US" b="1" dirty="0"/>
              <a:t>valid</a:t>
            </a:r>
            <a:r>
              <a:rPr lang="en-US" dirty="0"/>
              <a:t> because </a:t>
            </a:r>
            <a:r>
              <a:rPr lang="en-US" sz="1500" dirty="0">
                <a:latin typeface="Consolas" panose="020B0609020204030204" pitchFamily="49" charset="0"/>
              </a:rPr>
              <a:t>:a =&gt; :b </a:t>
            </a:r>
            <a:r>
              <a:rPr lang="en-US" dirty="0"/>
              <a:t>and </a:t>
            </a:r>
            <a:r>
              <a:rPr lang="en-US" sz="1500" dirty="0">
                <a:latin typeface="Consolas" panose="020B0609020204030204" pitchFamily="49" charset="0"/>
              </a:rPr>
              <a:t>:a =&gt; :c </a:t>
            </a:r>
            <a:r>
              <a:rPr lang="en-US" dirty="0"/>
              <a:t>are not prefixes of one another</a:t>
            </a:r>
          </a:p>
        </p:txBody>
      </p:sp>
    </p:spTree>
    <p:extLst>
      <p:ext uri="{BB962C8B-B14F-4D97-AF65-F5344CB8AC3E}">
        <p14:creationId xmlns:p14="http://schemas.microsoft.com/office/powerpoint/2010/main" val="4144426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0B8C3-AD23-AF98-C55B-A81679762EF7}"/>
              </a:ext>
            </a:extLst>
          </p:cNvPr>
          <p:cNvSpPr>
            <a:spLocks noGrp="1"/>
          </p:cNvSpPr>
          <p:nvPr>
            <p:ph type="title"/>
          </p:nvPr>
        </p:nvSpPr>
        <p:spPr/>
        <p:txBody>
          <a:bodyPr/>
          <a:lstStyle/>
          <a:p>
            <a:r>
              <a:rPr lang="en-US" dirty="0"/>
              <a:t>Generative Function Combinators</a:t>
            </a:r>
          </a:p>
        </p:txBody>
      </p:sp>
      <p:sp>
        <p:nvSpPr>
          <p:cNvPr id="3" name="Content Placeholder 2">
            <a:extLst>
              <a:ext uri="{FF2B5EF4-FFF2-40B4-BE49-F238E27FC236}">
                <a16:creationId xmlns:a16="http://schemas.microsoft.com/office/drawing/2014/main" id="{BC58965A-F0A4-2522-A6F7-0E13913767F8}"/>
              </a:ext>
            </a:extLst>
          </p:cNvPr>
          <p:cNvSpPr>
            <a:spLocks noGrp="1"/>
          </p:cNvSpPr>
          <p:nvPr>
            <p:ph idx="1"/>
          </p:nvPr>
        </p:nvSpPr>
        <p:spPr>
          <a:xfrm>
            <a:off x="818712" y="2222287"/>
            <a:ext cx="10554574" cy="4498944"/>
          </a:xfrm>
        </p:spPr>
        <p:txBody>
          <a:bodyPr>
            <a:normAutofit/>
          </a:bodyPr>
          <a:lstStyle/>
          <a:p>
            <a:pPr marL="0" indent="0" algn="just">
              <a:buNone/>
            </a:pPr>
            <a:r>
              <a:rPr lang="en-US" dirty="0"/>
              <a:t>Generative function combinators are Julia functions that take one or more generative functions as input and return a new generative function. Generative function combinators are used to express patterns of repeated computation that appear frequently in generative models:</a:t>
            </a:r>
          </a:p>
          <a:p>
            <a:pPr marL="0" indent="0" algn="just">
              <a:buNone/>
            </a:pPr>
            <a:endParaRPr lang="en-US" dirty="0"/>
          </a:p>
          <a:p>
            <a:pPr algn="just"/>
            <a:r>
              <a:rPr lang="en-US" sz="1400" dirty="0" err="1">
                <a:latin typeface="Consolas" panose="020B0609020204030204" pitchFamily="49" charset="0"/>
              </a:rPr>
              <a:t>gen_fn</a:t>
            </a:r>
            <a:r>
              <a:rPr lang="en-US" sz="1400" dirty="0">
                <a:latin typeface="Consolas" panose="020B0609020204030204" pitchFamily="49" charset="0"/>
              </a:rPr>
              <a:t> = Map(kernel::</a:t>
            </a:r>
            <a:r>
              <a:rPr lang="en-US" sz="1400" dirty="0" err="1">
                <a:latin typeface="Consolas" panose="020B0609020204030204" pitchFamily="49" charset="0"/>
              </a:rPr>
              <a:t>GenerativeFunction</a:t>
            </a:r>
            <a:r>
              <a:rPr lang="en-US" sz="1400" dirty="0">
                <a:latin typeface="Consolas" panose="020B0609020204030204" pitchFamily="49" charset="0"/>
              </a:rPr>
              <a:t>)</a:t>
            </a:r>
          </a:p>
          <a:p>
            <a:pPr marL="0" indent="0" algn="just">
              <a:buNone/>
            </a:pPr>
            <a:r>
              <a:rPr lang="en-US" dirty="0"/>
              <a:t>Return a new generative function that applies the </a:t>
            </a:r>
            <a:r>
              <a:rPr lang="en-US" sz="1400" dirty="0">
                <a:latin typeface="Consolas" panose="020B0609020204030204" pitchFamily="49" charset="0"/>
              </a:rPr>
              <a:t>kernel</a:t>
            </a:r>
            <a:r>
              <a:rPr lang="en-US" dirty="0"/>
              <a:t> independently for a vector of inputs.</a:t>
            </a:r>
          </a:p>
          <a:p>
            <a:pPr algn="just"/>
            <a:endParaRPr lang="en-US" sz="1400" dirty="0">
              <a:latin typeface="Consolas" panose="020B0609020204030204" pitchFamily="49" charset="0"/>
            </a:endParaRPr>
          </a:p>
          <a:p>
            <a:pPr algn="just"/>
            <a:r>
              <a:rPr lang="en-US" sz="1400" dirty="0" err="1">
                <a:latin typeface="Consolas" panose="020B0609020204030204" pitchFamily="49" charset="0"/>
              </a:rPr>
              <a:t>gen_fn</a:t>
            </a:r>
            <a:r>
              <a:rPr lang="en-US" sz="1400" dirty="0">
                <a:latin typeface="Consolas" panose="020B0609020204030204" pitchFamily="49" charset="0"/>
              </a:rPr>
              <a:t> = Unfold(kernel::</a:t>
            </a:r>
            <a:r>
              <a:rPr lang="en-US" sz="1400" dirty="0" err="1">
                <a:latin typeface="Consolas" panose="020B0609020204030204" pitchFamily="49" charset="0"/>
              </a:rPr>
              <a:t>GenerativeFunction</a:t>
            </a:r>
            <a:r>
              <a:rPr lang="en-US" sz="1400" dirty="0">
                <a:latin typeface="Consolas" panose="020B0609020204030204" pitchFamily="49" charset="0"/>
              </a:rPr>
              <a:t>)</a:t>
            </a:r>
          </a:p>
          <a:p>
            <a:pPr marL="0" indent="0" algn="just">
              <a:buNone/>
            </a:pPr>
            <a:r>
              <a:rPr lang="en-US" dirty="0"/>
              <a:t>Return a new generative function that applies the </a:t>
            </a:r>
            <a:r>
              <a:rPr lang="en-US" dirty="0">
                <a:latin typeface="Consolas" panose="020B0609020204030204" pitchFamily="49" charset="0"/>
              </a:rPr>
              <a:t>kernel</a:t>
            </a:r>
            <a:r>
              <a:rPr lang="en-US" dirty="0"/>
              <a:t> in sequence, passing the return value of one application as an input to the next.</a:t>
            </a:r>
          </a:p>
          <a:p>
            <a:pPr algn="just"/>
            <a:endParaRPr lang="en-US" dirty="0"/>
          </a:p>
          <a:p>
            <a:pPr algn="just"/>
            <a:r>
              <a:rPr lang="en-US" dirty="0"/>
              <a:t>Others: recurse combinator, switch combinator</a:t>
            </a:r>
          </a:p>
        </p:txBody>
      </p:sp>
    </p:spTree>
    <p:extLst>
      <p:ext uri="{BB962C8B-B14F-4D97-AF65-F5344CB8AC3E}">
        <p14:creationId xmlns:p14="http://schemas.microsoft.com/office/powerpoint/2010/main" val="4281465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407448-F67E-408C-9131-F68428EDFB56}"/>
              </a:ext>
            </a:extLst>
          </p:cNvPr>
          <p:cNvSpPr>
            <a:spLocks noGrp="1"/>
          </p:cNvSpPr>
          <p:nvPr>
            <p:ph type="title"/>
          </p:nvPr>
        </p:nvSpPr>
        <p:spPr/>
        <p:txBody>
          <a:bodyPr/>
          <a:lstStyle/>
          <a:p>
            <a:r>
              <a:rPr lang="en-US" dirty="0"/>
              <a:t>Probability Distributions</a:t>
            </a:r>
          </a:p>
        </p:txBody>
      </p:sp>
      <p:sp>
        <p:nvSpPr>
          <p:cNvPr id="5" name="Text Placeholder 4">
            <a:extLst>
              <a:ext uri="{FF2B5EF4-FFF2-40B4-BE49-F238E27FC236}">
                <a16:creationId xmlns:a16="http://schemas.microsoft.com/office/drawing/2014/main" id="{769B7745-70BB-4195-B6C1-868E2106F988}"/>
              </a:ext>
            </a:extLst>
          </p:cNvPr>
          <p:cNvSpPr>
            <a:spLocks noGrp="1"/>
          </p:cNvSpPr>
          <p:nvPr>
            <p:ph type="body" idx="1"/>
          </p:nvPr>
        </p:nvSpPr>
        <p:spPr>
          <a:xfrm>
            <a:off x="108488" y="5281201"/>
            <a:ext cx="11538488" cy="433955"/>
          </a:xfrm>
        </p:spPr>
        <p:txBody>
          <a:bodyPr/>
          <a:lstStyle/>
          <a:p>
            <a:r>
              <a:rPr lang="en-US" dirty="0"/>
              <a:t>Gen provides a library of built-in probability distributions, and three ways of defining custom distributions</a:t>
            </a:r>
          </a:p>
        </p:txBody>
      </p:sp>
    </p:spTree>
    <p:extLst>
      <p:ext uri="{BB962C8B-B14F-4D97-AF65-F5344CB8AC3E}">
        <p14:creationId xmlns:p14="http://schemas.microsoft.com/office/powerpoint/2010/main" val="2420178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1F8D1-C4D8-1330-8B6A-046D37B907C2}"/>
              </a:ext>
            </a:extLst>
          </p:cNvPr>
          <p:cNvSpPr>
            <a:spLocks noGrp="1"/>
          </p:cNvSpPr>
          <p:nvPr>
            <p:ph type="title"/>
          </p:nvPr>
        </p:nvSpPr>
        <p:spPr/>
        <p:txBody>
          <a:bodyPr/>
          <a:lstStyle/>
          <a:p>
            <a:r>
              <a:rPr lang="en-US" dirty="0"/>
              <a:t>Built-In Distributions</a:t>
            </a:r>
          </a:p>
        </p:txBody>
      </p:sp>
      <p:sp>
        <p:nvSpPr>
          <p:cNvPr id="3" name="Text Placeholder 2">
            <a:extLst>
              <a:ext uri="{FF2B5EF4-FFF2-40B4-BE49-F238E27FC236}">
                <a16:creationId xmlns:a16="http://schemas.microsoft.com/office/drawing/2014/main" id="{A4D36B17-CEAC-007F-6074-67E0EBEBC65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96895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F5B8F-EDF3-4D2B-86BB-EF7704FE9A28}"/>
              </a:ext>
            </a:extLst>
          </p:cNvPr>
          <p:cNvSpPr>
            <a:spLocks noGrp="1"/>
          </p:cNvSpPr>
          <p:nvPr>
            <p:ph type="title"/>
          </p:nvPr>
        </p:nvSpPr>
        <p:spPr/>
        <p:txBody>
          <a:bodyPr/>
          <a:lstStyle/>
          <a:p>
            <a:r>
              <a:rPr lang="en-US" dirty="0"/>
              <a:t>Bernoulli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8EE3FA-8603-490F-8346-C9D2C242EA1D}"/>
                  </a:ext>
                </a:extLst>
              </p:cNvPr>
              <p:cNvSpPr>
                <a:spLocks noGrp="1"/>
              </p:cNvSpPr>
              <p:nvPr>
                <p:ph sz="half" idx="1"/>
              </p:nvPr>
            </p:nvSpPr>
            <p:spPr>
              <a:xfrm>
                <a:off x="294860" y="3096931"/>
                <a:ext cx="5483087" cy="3638764"/>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Ber</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𝑘</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e>
                        <m:sup>
                          <m:r>
                            <a:rPr lang="en-US" b="0" i="1" smtClean="0">
                              <a:latin typeface="Cambria Math" panose="02040503050406030204" pitchFamily="18" charset="0"/>
                            </a:rPr>
                            <m:t>1−</m:t>
                          </m:r>
                          <m:r>
                            <a:rPr lang="en-US" b="0" i="1" smtClean="0">
                              <a:latin typeface="Cambria Math" panose="02040503050406030204" pitchFamily="18" charset="0"/>
                            </a:rPr>
                            <m:t>𝑘</m:t>
                          </m:r>
                        </m:sup>
                      </m:sSup>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=0,1</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e>
                        <m:e>
                          <m:r>
                            <a:rPr lang="en-US" b="0" i="1" smtClean="0">
                              <a:latin typeface="Cambria Math" panose="02040503050406030204" pitchFamily="18" charset="0"/>
                            </a:rPr>
                            <m:t>𝑝</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1</m:t>
                          </m:r>
                        </m:sup>
                        <m:e>
                          <m:r>
                            <a:rPr lang="en-US" b="0" i="1" smtClean="0">
                              <a:latin typeface="Cambria Math" panose="02040503050406030204" pitchFamily="18" charset="0"/>
                            </a:rPr>
                            <m:t>𝑘𝑃</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e>
                      </m:nary>
                      <m:r>
                        <a:rPr lang="en-US" b="0" i="1" smtClean="0">
                          <a:latin typeface="Cambria Math" panose="02040503050406030204" pitchFamily="18" charset="0"/>
                        </a:rPr>
                        <m:t>=</m:t>
                      </m:r>
                      <m:r>
                        <a:rPr lang="en-US" b="0" i="1" smtClean="0">
                          <a:latin typeface="Cambria Math" panose="02040503050406030204" pitchFamily="18" charset="0"/>
                        </a:rPr>
                        <m:t>𝑝</m:t>
                      </m:r>
                    </m:oMath>
                  </m:oMathPara>
                </a14:m>
                <a:endParaRPr lang="en-US" dirty="0"/>
              </a:p>
            </p:txBody>
          </p:sp>
        </mc:Choice>
        <mc:Fallback xmlns="">
          <p:sp>
            <p:nvSpPr>
              <p:cNvPr id="3" name="Content Placeholder 2">
                <a:extLst>
                  <a:ext uri="{FF2B5EF4-FFF2-40B4-BE49-F238E27FC236}">
                    <a16:creationId xmlns:a16="http://schemas.microsoft.com/office/drawing/2014/main" id="{488EE3FA-8603-490F-8346-C9D2C242EA1D}"/>
                  </a:ext>
                </a:extLst>
              </p:cNvPr>
              <p:cNvSpPr>
                <a:spLocks noGrp="1" noRot="1" noChangeAspect="1" noMove="1" noResize="1" noEditPoints="1" noAdjustHandles="1" noChangeArrowheads="1" noChangeShapeType="1" noTextEdit="1"/>
              </p:cNvSpPr>
              <p:nvPr>
                <p:ph sz="half" idx="1"/>
              </p:nvPr>
            </p:nvSpPr>
            <p:spPr>
              <a:xfrm>
                <a:off x="294860" y="3096931"/>
                <a:ext cx="5483087" cy="3638764"/>
              </a:xfrm>
              <a:blipFill>
                <a:blip r:embed="rId2"/>
                <a:stretch>
                  <a:fillRect/>
                </a:stretch>
              </a:blipFill>
            </p:spPr>
            <p:txBody>
              <a:bodyPr/>
              <a:lstStyle/>
              <a:p>
                <a:r>
                  <a:rPr lang="en-US">
                    <a:noFill/>
                  </a:rPr>
                  <a:t> </a:t>
                </a:r>
              </a:p>
            </p:txBody>
          </p:sp>
        </mc:Fallback>
      </mc:AlternateContent>
      <p:pic>
        <p:nvPicPr>
          <p:cNvPr id="5" name="Picture 4" descr="A screenshot of a social media post&#10;&#10;Description generated with very high confidence">
            <a:extLst>
              <a:ext uri="{FF2B5EF4-FFF2-40B4-BE49-F238E27FC236}">
                <a16:creationId xmlns:a16="http://schemas.microsoft.com/office/drawing/2014/main" id="{98EF663E-ECE8-402F-B375-6FD3FB042B2B}"/>
              </a:ext>
            </a:extLst>
          </p:cNvPr>
          <p:cNvPicPr>
            <a:picLocks noChangeAspect="1"/>
          </p:cNvPicPr>
          <p:nvPr/>
        </p:nvPicPr>
        <p:blipFill>
          <a:blip r:embed="rId3"/>
          <a:stretch>
            <a:fillRect/>
          </a:stretch>
        </p:blipFill>
        <p:spPr>
          <a:xfrm>
            <a:off x="6653616" y="1959197"/>
            <a:ext cx="4728382" cy="3531510"/>
          </a:xfrm>
          <a:prstGeom prst="rect">
            <a:avLst/>
          </a:prstGeom>
        </p:spPr>
      </p:pic>
      <p:sp>
        <p:nvSpPr>
          <p:cNvPr id="6" name="TextBox 5">
            <a:extLst>
              <a:ext uri="{FF2B5EF4-FFF2-40B4-BE49-F238E27FC236}">
                <a16:creationId xmlns:a16="http://schemas.microsoft.com/office/drawing/2014/main" id="{61431A1C-A4AF-4634-BAD8-E1C900F89A4E}"/>
              </a:ext>
            </a:extLst>
          </p:cNvPr>
          <p:cNvSpPr txBox="1"/>
          <p:nvPr/>
        </p:nvSpPr>
        <p:spPr>
          <a:xfrm>
            <a:off x="7633252" y="5847600"/>
            <a:ext cx="1774845" cy="307777"/>
          </a:xfrm>
          <a:prstGeom prst="rect">
            <a:avLst/>
          </a:prstGeom>
          <a:noFill/>
        </p:spPr>
        <p:txBody>
          <a:bodyPr wrap="none" rtlCol="0">
            <a:spAutoFit/>
          </a:bodyPr>
          <a:lstStyle/>
          <a:p>
            <a:r>
              <a:rPr lang="en-US" sz="1400" dirty="0">
                <a:latin typeface="Consolas" panose="020B0609020204030204" pitchFamily="49" charset="0"/>
              </a:rPr>
              <a:t>Z ~ </a:t>
            </a:r>
            <a:r>
              <a:rPr lang="en-US" sz="1400" dirty="0" err="1">
                <a:latin typeface="Consolas" panose="020B0609020204030204" pitchFamily="49" charset="0"/>
              </a:rPr>
              <a:t>bernoulli</a:t>
            </a:r>
            <a:r>
              <a:rPr lang="en-US" sz="1400" dirty="0">
                <a:latin typeface="Consolas" panose="020B0609020204030204" pitchFamily="49" charset="0"/>
              </a:rPr>
              <a:t>(p)</a:t>
            </a:r>
          </a:p>
        </p:txBody>
      </p:sp>
    </p:spTree>
    <p:extLst>
      <p:ext uri="{BB962C8B-B14F-4D97-AF65-F5344CB8AC3E}">
        <p14:creationId xmlns:p14="http://schemas.microsoft.com/office/powerpoint/2010/main" val="1055937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2265BC-9135-47AB-BB99-A80A26D7F287}"/>
              </a:ext>
            </a:extLst>
          </p:cNvPr>
          <p:cNvSpPr>
            <a:spLocks noGrp="1"/>
          </p:cNvSpPr>
          <p:nvPr>
            <p:ph type="title"/>
          </p:nvPr>
        </p:nvSpPr>
        <p:spPr/>
        <p:txBody>
          <a:bodyPr/>
          <a:lstStyle/>
          <a:p>
            <a:r>
              <a:rPr lang="en-US" dirty="0"/>
              <a:t>Gen</a:t>
            </a:r>
          </a:p>
        </p:txBody>
      </p:sp>
      <p:sp>
        <p:nvSpPr>
          <p:cNvPr id="6" name="Text Placeholder 5">
            <a:extLst>
              <a:ext uri="{FF2B5EF4-FFF2-40B4-BE49-F238E27FC236}">
                <a16:creationId xmlns:a16="http://schemas.microsoft.com/office/drawing/2014/main" id="{944C29DF-80D3-42D1-B574-26B37E9B6A48}"/>
              </a:ext>
            </a:extLst>
          </p:cNvPr>
          <p:cNvSpPr>
            <a:spLocks noGrp="1"/>
          </p:cNvSpPr>
          <p:nvPr>
            <p:ph type="body" idx="1"/>
          </p:nvPr>
        </p:nvSpPr>
        <p:spPr/>
        <p:txBody>
          <a:bodyPr/>
          <a:lstStyle/>
          <a:p>
            <a:r>
              <a:rPr lang="en-US" dirty="0"/>
              <a:t>An open-source stack for generative modeling and probabilistic inference</a:t>
            </a:r>
          </a:p>
        </p:txBody>
      </p:sp>
    </p:spTree>
    <p:extLst>
      <p:ext uri="{BB962C8B-B14F-4D97-AF65-F5344CB8AC3E}">
        <p14:creationId xmlns:p14="http://schemas.microsoft.com/office/powerpoint/2010/main" val="4149719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F5B8F-EDF3-4D2B-86BB-EF7704FE9A28}"/>
              </a:ext>
            </a:extLst>
          </p:cNvPr>
          <p:cNvSpPr>
            <a:spLocks noGrp="1"/>
          </p:cNvSpPr>
          <p:nvPr>
            <p:ph type="title"/>
          </p:nvPr>
        </p:nvSpPr>
        <p:spPr/>
        <p:txBody>
          <a:bodyPr/>
          <a:lstStyle/>
          <a:p>
            <a:r>
              <a:rPr lang="en-US" dirty="0"/>
              <a:t>Binomial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8EE3FA-8603-490F-8346-C9D2C242EA1D}"/>
                  </a:ext>
                </a:extLst>
              </p:cNvPr>
              <p:cNvSpPr>
                <a:spLocks noGrp="1"/>
              </p:cNvSpPr>
              <p:nvPr>
                <p:ph sz="half" idx="1"/>
              </p:nvPr>
            </p:nvSpPr>
            <p:spPr>
              <a:xfrm>
                <a:off x="294860" y="2650435"/>
                <a:ext cx="5483087" cy="408526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Bin</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𝑁</m:t>
                                  </m:r>
                                </m:e>
                                <m:e>
                                  <m:r>
                                    <a:rPr lang="en-US" b="0" i="1" smtClean="0">
                                      <a:latin typeface="Cambria Math" panose="02040503050406030204" pitchFamily="18" charset="0"/>
                                    </a:rPr>
                                    <m:t>𝑘</m:t>
                                  </m:r>
                                </m:e>
                              </m:eqArr>
                            </m:e>
                          </m:d>
                          <m:r>
                            <a:rPr lang="en-US" b="0" i="1" smtClean="0">
                              <a:latin typeface="Cambria Math" panose="02040503050406030204" pitchFamily="18" charset="0"/>
                            </a:rPr>
                            <m:t>𝑝</m:t>
                          </m:r>
                        </m:e>
                        <m:sup>
                          <m:r>
                            <a:rPr lang="en-US" b="0" i="1" smtClean="0">
                              <a:latin typeface="Cambria Math" panose="02040503050406030204" pitchFamily="18" charset="0"/>
                            </a:rPr>
                            <m:t>𝑘</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e>
                        <m:sup>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𝑘</m:t>
                          </m:r>
                        </m:sup>
                      </m:sSup>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=0,1, …, </m:t>
                      </m:r>
                      <m:r>
                        <a:rPr lang="en-US" b="0" i="1" smtClean="0">
                          <a:latin typeface="Cambria Math" panose="02040503050406030204" pitchFamily="18" charset="0"/>
                        </a:rPr>
                        <m:t>𝑁</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e>
                        <m:e>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𝑝</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1</m:t>
                          </m:r>
                        </m:sup>
                        <m:e>
                          <m:r>
                            <a:rPr lang="en-US" b="0" i="1" smtClean="0">
                              <a:latin typeface="Cambria Math" panose="02040503050406030204" pitchFamily="18" charset="0"/>
                            </a:rPr>
                            <m:t>𝑘𝑃</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e>
                      </m:nary>
                      <m:r>
                        <a:rPr lang="en-US" b="0" i="1" smtClean="0">
                          <a:latin typeface="Cambria Math" panose="02040503050406030204" pitchFamily="18" charset="0"/>
                        </a:rPr>
                        <m:t>=</m:t>
                      </m:r>
                      <m:r>
                        <a:rPr lang="en-US" b="0" i="1" smtClean="0">
                          <a:latin typeface="Cambria Math" panose="02040503050406030204" pitchFamily="18" charset="0"/>
                        </a:rPr>
                        <m:t>𝑁𝑝</m:t>
                      </m:r>
                    </m:oMath>
                  </m:oMathPara>
                </a14:m>
                <a:endParaRPr lang="en-US" dirty="0"/>
              </a:p>
              <a:p>
                <a:pPr marL="0" indent="0">
                  <a:buNone/>
                </a:pPr>
                <a:endParaRPr lang="en-US" dirty="0"/>
              </a:p>
              <a:p>
                <a:pPr marL="0" indent="0">
                  <a:buNone/>
                </a:pPr>
                <a14:m>
                  <m:oMath xmlns:m="http://schemas.openxmlformats.org/officeDocument/2006/math">
                    <m:r>
                      <a:rPr lang="en-US" b="0" i="1" smtClean="0">
                        <a:latin typeface="Cambria Math" panose="02040503050406030204" pitchFamily="18" charset="0"/>
                      </a:rPr>
                      <m:t>𝑍</m:t>
                    </m:r>
                  </m:oMath>
                </a14:m>
                <a:r>
                  <a:rPr lang="en-US" dirty="0"/>
                  <a:t> is the number of events that occurred in the </a:t>
                </a:r>
                <a14:m>
                  <m:oMath xmlns:m="http://schemas.openxmlformats.org/officeDocument/2006/math">
                    <m:r>
                      <a:rPr lang="en-US" b="0" i="1" smtClean="0">
                        <a:latin typeface="Cambria Math" panose="02040503050406030204" pitchFamily="18" charset="0"/>
                      </a:rPr>
                      <m:t>𝑁</m:t>
                    </m:r>
                  </m:oMath>
                </a14:m>
                <a:r>
                  <a:rPr lang="en-US" dirty="0"/>
                  <a:t> trials, and </a:t>
                </a:r>
                <a14:m>
                  <m:oMath xmlns:m="http://schemas.openxmlformats.org/officeDocument/2006/math">
                    <m:r>
                      <a:rPr lang="en-US" b="0" i="1" smtClean="0">
                        <a:latin typeface="Cambria Math" panose="02040503050406030204" pitchFamily="18" charset="0"/>
                      </a:rPr>
                      <m:t>𝑝</m:t>
                    </m:r>
                  </m:oMath>
                </a14:m>
                <a:r>
                  <a:rPr lang="en-US" dirty="0"/>
                  <a:t> is the probability of a single event</a:t>
                </a:r>
              </a:p>
            </p:txBody>
          </p:sp>
        </mc:Choice>
        <mc:Fallback xmlns="">
          <p:sp>
            <p:nvSpPr>
              <p:cNvPr id="3" name="Content Placeholder 2">
                <a:extLst>
                  <a:ext uri="{FF2B5EF4-FFF2-40B4-BE49-F238E27FC236}">
                    <a16:creationId xmlns:a16="http://schemas.microsoft.com/office/drawing/2014/main" id="{488EE3FA-8603-490F-8346-C9D2C242EA1D}"/>
                  </a:ext>
                </a:extLst>
              </p:cNvPr>
              <p:cNvSpPr>
                <a:spLocks noGrp="1" noRot="1" noChangeAspect="1" noMove="1" noResize="1" noEditPoints="1" noAdjustHandles="1" noChangeArrowheads="1" noChangeShapeType="1" noTextEdit="1"/>
              </p:cNvSpPr>
              <p:nvPr>
                <p:ph sz="half" idx="1"/>
              </p:nvPr>
            </p:nvSpPr>
            <p:spPr>
              <a:xfrm>
                <a:off x="294860" y="2650435"/>
                <a:ext cx="5483087" cy="4085260"/>
              </a:xfrm>
              <a:blipFill>
                <a:blip r:embed="rId2"/>
                <a:stretch>
                  <a:fillRect r="-44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61431A1C-A4AF-4634-BAD8-E1C900F89A4E}"/>
              </a:ext>
            </a:extLst>
          </p:cNvPr>
          <p:cNvSpPr txBox="1"/>
          <p:nvPr/>
        </p:nvSpPr>
        <p:spPr>
          <a:xfrm>
            <a:off x="7633252" y="5847600"/>
            <a:ext cx="1675459" cy="307777"/>
          </a:xfrm>
          <a:prstGeom prst="rect">
            <a:avLst/>
          </a:prstGeom>
          <a:noFill/>
        </p:spPr>
        <p:txBody>
          <a:bodyPr wrap="none" rtlCol="0">
            <a:spAutoFit/>
          </a:bodyPr>
          <a:lstStyle/>
          <a:p>
            <a:r>
              <a:rPr lang="en-US" sz="1400" dirty="0">
                <a:latin typeface="Consolas" panose="020B0609020204030204" pitchFamily="49" charset="0"/>
              </a:rPr>
              <a:t>Z ~ </a:t>
            </a:r>
            <a:r>
              <a:rPr lang="en-US" sz="1400" dirty="0" err="1">
                <a:latin typeface="Consolas" panose="020B0609020204030204" pitchFamily="49" charset="0"/>
              </a:rPr>
              <a:t>binom</a:t>
            </a:r>
            <a:r>
              <a:rPr lang="en-US" sz="1400" dirty="0">
                <a:latin typeface="Consolas" panose="020B0609020204030204" pitchFamily="49" charset="0"/>
              </a:rPr>
              <a:t>(N, p)</a:t>
            </a:r>
          </a:p>
        </p:txBody>
      </p:sp>
      <p:pic>
        <p:nvPicPr>
          <p:cNvPr id="7" name="Picture 6" descr="A screenshot of a cell phone&#10;&#10;Description generated with high confidence">
            <a:extLst>
              <a:ext uri="{FF2B5EF4-FFF2-40B4-BE49-F238E27FC236}">
                <a16:creationId xmlns:a16="http://schemas.microsoft.com/office/drawing/2014/main" id="{15C36B70-F323-4CD4-BD49-335DA939706B}"/>
              </a:ext>
            </a:extLst>
          </p:cNvPr>
          <p:cNvPicPr>
            <a:picLocks noChangeAspect="1"/>
          </p:cNvPicPr>
          <p:nvPr/>
        </p:nvPicPr>
        <p:blipFill>
          <a:blip r:embed="rId3"/>
          <a:stretch>
            <a:fillRect/>
          </a:stretch>
        </p:blipFill>
        <p:spPr>
          <a:xfrm>
            <a:off x="4714875" y="2226365"/>
            <a:ext cx="7477125" cy="2590800"/>
          </a:xfrm>
          <a:prstGeom prst="rect">
            <a:avLst/>
          </a:prstGeom>
        </p:spPr>
      </p:pic>
    </p:spTree>
    <p:extLst>
      <p:ext uri="{BB962C8B-B14F-4D97-AF65-F5344CB8AC3E}">
        <p14:creationId xmlns:p14="http://schemas.microsoft.com/office/powerpoint/2010/main" val="4273053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F5B8F-EDF3-4D2B-86BB-EF7704FE9A28}"/>
              </a:ext>
            </a:extLst>
          </p:cNvPr>
          <p:cNvSpPr>
            <a:spLocks noGrp="1"/>
          </p:cNvSpPr>
          <p:nvPr>
            <p:ph type="title"/>
          </p:nvPr>
        </p:nvSpPr>
        <p:spPr/>
        <p:txBody>
          <a:bodyPr/>
          <a:lstStyle/>
          <a:p>
            <a:r>
              <a:rPr lang="en-US" dirty="0"/>
              <a:t>Poisson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8EE3FA-8603-490F-8346-C9D2C242EA1D}"/>
                  </a:ext>
                </a:extLst>
              </p:cNvPr>
              <p:cNvSpPr>
                <a:spLocks noGrp="1"/>
              </p:cNvSpPr>
              <p:nvPr>
                <p:ph sz="half" idx="1"/>
              </p:nvPr>
            </p:nvSpPr>
            <p:spPr>
              <a:xfrm>
                <a:off x="294860" y="3096931"/>
                <a:ext cx="5483087" cy="3638764"/>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Poi</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𝜆</m:t>
                              </m:r>
                            </m:e>
                            <m:sup>
                              <m:r>
                                <a:rPr lang="en-US" b="0" i="1" smtClean="0">
                                  <a:latin typeface="Cambria Math" panose="02040503050406030204" pitchFamily="18" charset="0"/>
                                </a:rPr>
                                <m:t>𝑘</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sup>
                          </m:sSup>
                        </m:num>
                        <m:den>
                          <m:r>
                            <a:rPr lang="en-US" b="0" i="1" smtClean="0">
                              <a:latin typeface="Cambria Math" panose="02040503050406030204" pitchFamily="18" charset="0"/>
                            </a:rPr>
                            <m:t>𝑘</m:t>
                          </m:r>
                          <m:r>
                            <a:rPr lang="en-US" b="0" i="1" smtClean="0">
                              <a:latin typeface="Cambria Math" panose="02040503050406030204" pitchFamily="18" charset="0"/>
                            </a:rPr>
                            <m:t>!</m:t>
                          </m:r>
                        </m:den>
                      </m:f>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=0,1,2,…,  </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ℝ</m:t>
                          </m:r>
                        </m:e>
                        <m:sub>
                          <m:r>
                            <a:rPr lang="en-US" b="0" i="1" smtClean="0">
                              <a:latin typeface="Cambria Math" panose="02040503050406030204" pitchFamily="18" charset="0"/>
                              <a:ea typeface="Cambria Math" panose="02040503050406030204" pitchFamily="18" charset="0"/>
                            </a:rPr>
                            <m:t>&gt;0</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e>
                        <m:e>
                          <m:r>
                            <a:rPr lang="en-US" b="0" i="1" smtClean="0">
                              <a:latin typeface="Cambria Math" panose="02040503050406030204" pitchFamily="18" charset="0"/>
                              <a:ea typeface="Cambria Math" panose="02040503050406030204" pitchFamily="18" charset="0"/>
                            </a:rPr>
                            <m:t>𝜆</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rPr>
                            <m:t>𝑘𝑃</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e>
                      </m:nary>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𝜆</m:t>
                      </m:r>
                    </m:oMath>
                  </m:oMathPara>
                </a14:m>
                <a:endParaRPr lang="en-US" dirty="0"/>
              </a:p>
            </p:txBody>
          </p:sp>
        </mc:Choice>
        <mc:Fallback xmlns="">
          <p:sp>
            <p:nvSpPr>
              <p:cNvPr id="3" name="Content Placeholder 2">
                <a:extLst>
                  <a:ext uri="{FF2B5EF4-FFF2-40B4-BE49-F238E27FC236}">
                    <a16:creationId xmlns:a16="http://schemas.microsoft.com/office/drawing/2014/main" id="{488EE3FA-8603-490F-8346-C9D2C242EA1D}"/>
                  </a:ext>
                </a:extLst>
              </p:cNvPr>
              <p:cNvSpPr>
                <a:spLocks noGrp="1" noRot="1" noChangeAspect="1" noMove="1" noResize="1" noEditPoints="1" noAdjustHandles="1" noChangeArrowheads="1" noChangeShapeType="1" noTextEdit="1"/>
              </p:cNvSpPr>
              <p:nvPr>
                <p:ph sz="half" idx="1"/>
              </p:nvPr>
            </p:nvSpPr>
            <p:spPr>
              <a:xfrm>
                <a:off x="294860" y="3096931"/>
                <a:ext cx="5483087" cy="3638764"/>
              </a:xfrm>
              <a:blipFill>
                <a:blip r:embed="rId2"/>
                <a:stretch>
                  <a:fillRect/>
                </a:stretch>
              </a:blipFill>
            </p:spPr>
            <p:txBody>
              <a:bodyPr/>
              <a:lstStyle/>
              <a:p>
                <a:r>
                  <a:rPr lang="en-US">
                    <a:noFill/>
                  </a:rPr>
                  <a:t> </a:t>
                </a:r>
              </a:p>
            </p:txBody>
          </p:sp>
        </mc:Fallback>
      </mc:AlternateContent>
      <p:pic>
        <p:nvPicPr>
          <p:cNvPr id="7" name="Picture 6" descr="A close up of a piece of paper&#10;&#10;Description generated with high confidence">
            <a:extLst>
              <a:ext uri="{FF2B5EF4-FFF2-40B4-BE49-F238E27FC236}">
                <a16:creationId xmlns:a16="http://schemas.microsoft.com/office/drawing/2014/main" id="{D51B17D9-6BC6-4291-9B73-EC2EC62BCBF7}"/>
              </a:ext>
            </a:extLst>
          </p:cNvPr>
          <p:cNvPicPr>
            <a:picLocks noChangeAspect="1"/>
          </p:cNvPicPr>
          <p:nvPr/>
        </p:nvPicPr>
        <p:blipFill>
          <a:blip r:embed="rId3"/>
          <a:stretch>
            <a:fillRect/>
          </a:stretch>
        </p:blipFill>
        <p:spPr>
          <a:xfrm>
            <a:off x="4705350" y="1979336"/>
            <a:ext cx="7486650" cy="2581275"/>
          </a:xfrm>
          <a:prstGeom prst="rect">
            <a:avLst/>
          </a:prstGeom>
        </p:spPr>
      </p:pic>
      <p:sp>
        <p:nvSpPr>
          <p:cNvPr id="5" name="TextBox 4">
            <a:extLst>
              <a:ext uri="{FF2B5EF4-FFF2-40B4-BE49-F238E27FC236}">
                <a16:creationId xmlns:a16="http://schemas.microsoft.com/office/drawing/2014/main" id="{45D75A4C-64FC-4F10-B3A3-3A205826DC3F}"/>
              </a:ext>
            </a:extLst>
          </p:cNvPr>
          <p:cNvSpPr txBox="1"/>
          <p:nvPr/>
        </p:nvSpPr>
        <p:spPr>
          <a:xfrm>
            <a:off x="6891131" y="5405157"/>
            <a:ext cx="2073003" cy="307777"/>
          </a:xfrm>
          <a:prstGeom prst="rect">
            <a:avLst/>
          </a:prstGeom>
          <a:noFill/>
        </p:spPr>
        <p:txBody>
          <a:bodyPr wrap="none" rtlCol="0">
            <a:spAutoFit/>
          </a:bodyPr>
          <a:lstStyle/>
          <a:p>
            <a:r>
              <a:rPr lang="en-US" sz="1400" dirty="0">
                <a:latin typeface="Consolas" panose="020B0609020204030204" pitchFamily="49" charset="0"/>
              </a:rPr>
              <a:t>Z ~ </a:t>
            </a:r>
            <a:r>
              <a:rPr lang="en-US" sz="1400" dirty="0" err="1">
                <a:latin typeface="Consolas" panose="020B0609020204030204" pitchFamily="49" charset="0"/>
              </a:rPr>
              <a:t>poisson</a:t>
            </a:r>
            <a:r>
              <a:rPr lang="en-US" sz="1400" dirty="0">
                <a:latin typeface="Consolas" panose="020B0609020204030204" pitchFamily="49" charset="0"/>
              </a:rPr>
              <a:t>(lambda)</a:t>
            </a:r>
          </a:p>
        </p:txBody>
      </p:sp>
    </p:spTree>
    <p:extLst>
      <p:ext uri="{BB962C8B-B14F-4D97-AF65-F5344CB8AC3E}">
        <p14:creationId xmlns:p14="http://schemas.microsoft.com/office/powerpoint/2010/main" val="2544510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1D6A12-9022-4CB2-B047-0E7C068B71A6}"/>
              </a:ext>
            </a:extLst>
          </p:cNvPr>
          <p:cNvSpPr>
            <a:spLocks noGrp="1"/>
          </p:cNvSpPr>
          <p:nvPr>
            <p:ph type="title"/>
          </p:nvPr>
        </p:nvSpPr>
        <p:spPr/>
        <p:txBody>
          <a:bodyPr/>
          <a:lstStyle/>
          <a:p>
            <a:r>
              <a:rPr lang="en-US" dirty="0"/>
              <a:t>Normal Distribution </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D8A36327-6265-485E-BC58-921C1DFB1D65}"/>
                  </a:ext>
                </a:extLst>
              </p:cNvPr>
              <p:cNvSpPr>
                <a:spLocks noGrp="1"/>
              </p:cNvSpPr>
              <p:nvPr>
                <p:ph idx="1"/>
              </p:nvPr>
            </p:nvSpPr>
            <p:spPr>
              <a:xfrm>
                <a:off x="119269" y="4219122"/>
                <a:ext cx="5883965" cy="2442477"/>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e>
                      </m:d>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𝑍</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e>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𝜎</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e>
                          </m:rad>
                        </m:den>
                      </m:f>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den>
                          </m:f>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num>
                                    <m:den>
                                      <m:r>
                                        <a:rPr lang="en-US" b="0" i="1" smtClean="0">
                                          <a:latin typeface="Cambria Math" panose="02040503050406030204" pitchFamily="18" charset="0"/>
                                          <a:ea typeface="Cambria Math" panose="02040503050406030204" pitchFamily="18" charset="0"/>
                                        </a:rPr>
                                        <m:t>𝜎</m:t>
                                      </m:r>
                                    </m:den>
                                  </m:f>
                                </m:e>
                              </m:d>
                            </m:e>
                            <m:sup>
                              <m:r>
                                <a:rPr lang="en-US" b="0" i="1" smtClean="0">
                                  <a:latin typeface="Cambria Math" panose="02040503050406030204" pitchFamily="18" charset="0"/>
                                  <a:ea typeface="Cambria Math" panose="02040503050406030204" pitchFamily="18" charset="0"/>
                                </a:rPr>
                                <m:t>2</m:t>
                              </m:r>
                            </m:sup>
                          </m:sSup>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&gt;0</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e>
                        <m:e>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e>
                      </m:d>
                      <m:r>
                        <a:rPr lang="en-US" b="0" i="1" smtClean="0">
                          <a:latin typeface="Cambria Math" panose="02040503050406030204" pitchFamily="18" charset="0"/>
                          <a:ea typeface="Cambria Math" panose="02040503050406030204" pitchFamily="18" charset="0"/>
                        </a:rPr>
                        <m:t>=</m:t>
                      </m:r>
                      <m:nary>
                        <m:naryPr>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en-US" b="0" i="1" smtClean="0">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ea typeface="Cambria Math" panose="02040503050406030204" pitchFamily="18" charset="0"/>
                            </a:rPr>
                            <m:t>𝑧</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𝑍</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e>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e>
                          </m:d>
                          <m:r>
                            <a:rPr lang="en-US" b="0" i="1" smtClean="0">
                              <a:latin typeface="Cambria Math" panose="02040503050406030204" pitchFamily="18" charset="0"/>
                              <a:ea typeface="Cambria Math" panose="02040503050406030204" pitchFamily="18" charset="0"/>
                            </a:rPr>
                            <m:t>𝑑𝑧</m:t>
                          </m:r>
                        </m:e>
                      </m:nary>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oMath>
                  </m:oMathPara>
                </a14:m>
                <a:endParaRPr lang="en-US" dirty="0"/>
              </a:p>
            </p:txBody>
          </p:sp>
        </mc:Choice>
        <mc:Fallback xmlns="">
          <p:sp>
            <p:nvSpPr>
              <p:cNvPr id="6" name="Content Placeholder 5">
                <a:extLst>
                  <a:ext uri="{FF2B5EF4-FFF2-40B4-BE49-F238E27FC236}">
                    <a16:creationId xmlns:a16="http://schemas.microsoft.com/office/drawing/2014/main" id="{D8A36327-6265-485E-BC58-921C1DFB1D65}"/>
                  </a:ext>
                </a:extLst>
              </p:cNvPr>
              <p:cNvSpPr>
                <a:spLocks noGrp="1" noRot="1" noChangeAspect="1" noMove="1" noResize="1" noEditPoints="1" noAdjustHandles="1" noChangeArrowheads="1" noChangeShapeType="1" noTextEdit="1"/>
              </p:cNvSpPr>
              <p:nvPr>
                <p:ph idx="1"/>
              </p:nvPr>
            </p:nvSpPr>
            <p:spPr>
              <a:xfrm>
                <a:off x="119269" y="4219122"/>
                <a:ext cx="5883965" cy="2442477"/>
              </a:xfrm>
              <a:blipFill>
                <a:blip r:embed="rId2"/>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D403932-9F77-4CFA-AC93-667D5D867E76}"/>
              </a:ext>
            </a:extLst>
          </p:cNvPr>
          <p:cNvSpPr txBox="1"/>
          <p:nvPr/>
        </p:nvSpPr>
        <p:spPr>
          <a:xfrm>
            <a:off x="6586331" y="5440361"/>
            <a:ext cx="2271776" cy="307777"/>
          </a:xfrm>
          <a:prstGeom prst="rect">
            <a:avLst/>
          </a:prstGeom>
          <a:noFill/>
        </p:spPr>
        <p:txBody>
          <a:bodyPr wrap="none" rtlCol="0">
            <a:spAutoFit/>
          </a:bodyPr>
          <a:lstStyle/>
          <a:p>
            <a:r>
              <a:rPr lang="en-US" sz="1400" dirty="0">
                <a:latin typeface="Consolas" panose="020B0609020204030204" pitchFamily="49" charset="0"/>
              </a:rPr>
              <a:t>Z ~ normal(mu, sigma)</a:t>
            </a:r>
          </a:p>
        </p:txBody>
      </p:sp>
      <p:pic>
        <p:nvPicPr>
          <p:cNvPr id="3" name="Picture 2" descr="A close up of a map&#10;&#10;Description generated with high confidence">
            <a:extLst>
              <a:ext uri="{FF2B5EF4-FFF2-40B4-BE49-F238E27FC236}">
                <a16:creationId xmlns:a16="http://schemas.microsoft.com/office/drawing/2014/main" id="{A08659B6-FDC8-4807-99BC-C0729EAFB157}"/>
              </a:ext>
            </a:extLst>
          </p:cNvPr>
          <p:cNvPicPr>
            <a:picLocks noChangeAspect="1"/>
          </p:cNvPicPr>
          <p:nvPr/>
        </p:nvPicPr>
        <p:blipFill>
          <a:blip r:embed="rId3"/>
          <a:stretch>
            <a:fillRect/>
          </a:stretch>
        </p:blipFill>
        <p:spPr>
          <a:xfrm>
            <a:off x="4894608" y="2236756"/>
            <a:ext cx="7067550" cy="2228850"/>
          </a:xfrm>
          <a:prstGeom prst="rect">
            <a:avLst/>
          </a:prstGeom>
        </p:spPr>
      </p:pic>
    </p:spTree>
    <p:extLst>
      <p:ext uri="{BB962C8B-B14F-4D97-AF65-F5344CB8AC3E}">
        <p14:creationId xmlns:p14="http://schemas.microsoft.com/office/powerpoint/2010/main" val="3076637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1D6A12-9022-4CB2-B047-0E7C068B71A6}"/>
              </a:ext>
            </a:extLst>
          </p:cNvPr>
          <p:cNvSpPr>
            <a:spLocks noGrp="1"/>
          </p:cNvSpPr>
          <p:nvPr>
            <p:ph type="title"/>
          </p:nvPr>
        </p:nvSpPr>
        <p:spPr/>
        <p:txBody>
          <a:bodyPr/>
          <a:lstStyle/>
          <a:p>
            <a:r>
              <a:rPr lang="en-US" dirty="0"/>
              <a:t>Exponential Distribution </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D8A36327-6265-485E-BC58-921C1DFB1D65}"/>
                  </a:ext>
                </a:extLst>
              </p:cNvPr>
              <p:cNvSpPr>
                <a:spLocks noGrp="1"/>
              </p:cNvSpPr>
              <p:nvPr>
                <p:ph idx="1"/>
              </p:nvPr>
            </p:nvSpPr>
            <p:spPr>
              <a:xfrm>
                <a:off x="212034" y="3968335"/>
                <a:ext cx="5883965" cy="2442477"/>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Exp</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𝑍</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e>
                          <m:r>
                            <a:rPr lang="en-US" b="0" i="1" smtClean="0">
                              <a:latin typeface="Cambria Math" panose="02040503050406030204" pitchFamily="18" charset="0"/>
                              <a:ea typeface="Cambria Math" panose="02040503050406030204" pitchFamily="18" charset="0"/>
                            </a:rPr>
                            <m:t>𝜆</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𝑧</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≥0</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e>
                        <m:e>
                          <m:r>
                            <a:rPr lang="en-US" b="0" i="1" smtClean="0">
                              <a:latin typeface="Cambria Math" panose="02040503050406030204" pitchFamily="18" charset="0"/>
                              <a:ea typeface="Cambria Math" panose="02040503050406030204" pitchFamily="18" charset="0"/>
                            </a:rPr>
                            <m:t>𝜆</m:t>
                          </m:r>
                        </m:e>
                      </m:d>
                      <m:r>
                        <a:rPr lang="en-US" b="0" i="1" smtClean="0">
                          <a:latin typeface="Cambria Math" panose="02040503050406030204" pitchFamily="18" charset="0"/>
                          <a:ea typeface="Cambria Math" panose="02040503050406030204" pitchFamily="18" charset="0"/>
                        </a:rPr>
                        <m:t>=</m:t>
                      </m:r>
                      <m:nary>
                        <m:naryPr>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en-US" b="0" i="1" smtClean="0">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ea typeface="Cambria Math" panose="02040503050406030204" pitchFamily="18" charset="0"/>
                            </a:rPr>
                            <m:t>𝑧</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𝑍</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e>
                              <m:r>
                                <a:rPr lang="en-US" b="0" i="1" smtClean="0">
                                  <a:latin typeface="Cambria Math" panose="02040503050406030204" pitchFamily="18" charset="0"/>
                                  <a:ea typeface="Cambria Math" panose="02040503050406030204" pitchFamily="18" charset="0"/>
                                </a:rPr>
                                <m:t>𝜆</m:t>
                              </m:r>
                            </m:e>
                          </m:d>
                          <m:r>
                            <a:rPr lang="en-US" b="0" i="1" smtClean="0">
                              <a:latin typeface="Cambria Math" panose="02040503050406030204" pitchFamily="18" charset="0"/>
                              <a:ea typeface="Cambria Math" panose="02040503050406030204" pitchFamily="18" charset="0"/>
                            </a:rPr>
                            <m:t>𝑑𝑧</m:t>
                          </m:r>
                        </m:e>
                      </m:nary>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𝜆</m:t>
                          </m:r>
                        </m:den>
                      </m:f>
                    </m:oMath>
                  </m:oMathPara>
                </a14:m>
                <a:endParaRPr lang="en-US" dirty="0"/>
              </a:p>
            </p:txBody>
          </p:sp>
        </mc:Choice>
        <mc:Fallback xmlns="">
          <p:sp>
            <p:nvSpPr>
              <p:cNvPr id="6" name="Content Placeholder 5">
                <a:extLst>
                  <a:ext uri="{FF2B5EF4-FFF2-40B4-BE49-F238E27FC236}">
                    <a16:creationId xmlns:a16="http://schemas.microsoft.com/office/drawing/2014/main" id="{D8A36327-6265-485E-BC58-921C1DFB1D65}"/>
                  </a:ext>
                </a:extLst>
              </p:cNvPr>
              <p:cNvSpPr>
                <a:spLocks noGrp="1" noRot="1" noChangeAspect="1" noMove="1" noResize="1" noEditPoints="1" noAdjustHandles="1" noChangeArrowheads="1" noChangeShapeType="1" noTextEdit="1"/>
              </p:cNvSpPr>
              <p:nvPr>
                <p:ph idx="1"/>
              </p:nvPr>
            </p:nvSpPr>
            <p:spPr>
              <a:xfrm>
                <a:off x="212034" y="3968335"/>
                <a:ext cx="5883965" cy="2442477"/>
              </a:xfrm>
              <a:blipFill>
                <a:blip r:embed="rId2"/>
                <a:stretch>
                  <a:fillRect/>
                </a:stretch>
              </a:blipFill>
            </p:spPr>
            <p:txBody>
              <a:bodyPr/>
              <a:lstStyle/>
              <a:p>
                <a:r>
                  <a:rPr lang="en-US">
                    <a:noFill/>
                  </a:rPr>
                  <a:t> </a:t>
                </a:r>
              </a:p>
            </p:txBody>
          </p:sp>
        </mc:Fallback>
      </mc:AlternateContent>
      <p:pic>
        <p:nvPicPr>
          <p:cNvPr id="8" name="Picture 7" descr="A close up of a map&#10;&#10;Description generated with high confidence">
            <a:extLst>
              <a:ext uri="{FF2B5EF4-FFF2-40B4-BE49-F238E27FC236}">
                <a16:creationId xmlns:a16="http://schemas.microsoft.com/office/drawing/2014/main" id="{48F7D8F9-1556-40F4-99C2-CF3E452DB742}"/>
              </a:ext>
            </a:extLst>
          </p:cNvPr>
          <p:cNvPicPr>
            <a:picLocks noChangeAspect="1"/>
          </p:cNvPicPr>
          <p:nvPr/>
        </p:nvPicPr>
        <p:blipFill>
          <a:blip r:embed="rId3"/>
          <a:stretch>
            <a:fillRect/>
          </a:stretch>
        </p:blipFill>
        <p:spPr>
          <a:xfrm>
            <a:off x="4829175" y="2052637"/>
            <a:ext cx="7362825" cy="2752725"/>
          </a:xfrm>
          <a:prstGeom prst="rect">
            <a:avLst/>
          </a:prstGeom>
        </p:spPr>
      </p:pic>
      <p:sp>
        <p:nvSpPr>
          <p:cNvPr id="7" name="TextBox 6">
            <a:extLst>
              <a:ext uri="{FF2B5EF4-FFF2-40B4-BE49-F238E27FC236}">
                <a16:creationId xmlns:a16="http://schemas.microsoft.com/office/drawing/2014/main" id="{FD403932-9F77-4CFA-AC93-667D5D867E76}"/>
              </a:ext>
            </a:extLst>
          </p:cNvPr>
          <p:cNvSpPr txBox="1"/>
          <p:nvPr/>
        </p:nvSpPr>
        <p:spPr>
          <a:xfrm>
            <a:off x="6586331" y="5440361"/>
            <a:ext cx="2569934" cy="307777"/>
          </a:xfrm>
          <a:prstGeom prst="rect">
            <a:avLst/>
          </a:prstGeom>
          <a:noFill/>
        </p:spPr>
        <p:txBody>
          <a:bodyPr wrap="none" rtlCol="0">
            <a:spAutoFit/>
          </a:bodyPr>
          <a:lstStyle/>
          <a:p>
            <a:r>
              <a:rPr lang="en-US" sz="1400" dirty="0">
                <a:latin typeface="Consolas" panose="020B0609020204030204" pitchFamily="49" charset="0"/>
              </a:rPr>
              <a:t>Z ~ exponential(lambda_)</a:t>
            </a:r>
          </a:p>
        </p:txBody>
      </p:sp>
    </p:spTree>
    <p:extLst>
      <p:ext uri="{BB962C8B-B14F-4D97-AF65-F5344CB8AC3E}">
        <p14:creationId xmlns:p14="http://schemas.microsoft.com/office/powerpoint/2010/main" val="699226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1D6A12-9022-4CB2-B047-0E7C068B71A6}"/>
              </a:ext>
            </a:extLst>
          </p:cNvPr>
          <p:cNvSpPr>
            <a:spLocks noGrp="1"/>
          </p:cNvSpPr>
          <p:nvPr>
            <p:ph type="title"/>
          </p:nvPr>
        </p:nvSpPr>
        <p:spPr/>
        <p:txBody>
          <a:bodyPr/>
          <a:lstStyle/>
          <a:p>
            <a:r>
              <a:rPr lang="en-US" dirty="0"/>
              <a:t>Gamma Distribution </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D8A36327-6265-485E-BC58-921C1DFB1D65}"/>
                  </a:ext>
                </a:extLst>
              </p:cNvPr>
              <p:cNvSpPr>
                <a:spLocks noGrp="1"/>
              </p:cNvSpPr>
              <p:nvPr>
                <p:ph idx="1"/>
              </p:nvPr>
            </p:nvSpPr>
            <p:spPr>
              <a:xfrm>
                <a:off x="212034" y="3968335"/>
                <a:ext cx="5883965" cy="2442477"/>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Gamma</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𝑍</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e>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𝛽</m:t>
                              </m:r>
                            </m:e>
                            <m:sup>
                              <m:r>
                                <a:rPr lang="en-US" b="0" i="1" smtClean="0">
                                  <a:latin typeface="Cambria Math" panose="02040503050406030204" pitchFamily="18" charset="0"/>
                                  <a:ea typeface="Cambria Math" panose="02040503050406030204" pitchFamily="18" charset="0"/>
                                </a:rPr>
                                <m:t>𝛼</m:t>
                              </m:r>
                            </m:sup>
                          </m:sSup>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𝑧</m:t>
                              </m:r>
                            </m:e>
                            <m:sup>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−1</m:t>
                              </m:r>
                            </m:sup>
                          </m:sSup>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𝑧</m:t>
                              </m:r>
                            </m:sup>
                          </m:sSup>
                        </m:num>
                        <m:den>
                          <m:r>
                            <m:rPr>
                              <m:sty m:val="p"/>
                            </m:rPr>
                            <a:rPr lang="el-GR" b="0" i="1" smtClean="0">
                              <a:latin typeface="Cambria Math" panose="02040503050406030204" pitchFamily="18" charset="0"/>
                              <a:ea typeface="Cambria Math" panose="02040503050406030204" pitchFamily="18" charset="0"/>
                            </a:rPr>
                            <m:t>Γ</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&gt;0, </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&gt;0, </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≥0</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e>
                        <m:e>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m:t>
                      </m:r>
                      <m:nary>
                        <m:naryPr>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en-US" b="0" i="1" smtClean="0">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ea typeface="Cambria Math" panose="02040503050406030204" pitchFamily="18" charset="0"/>
                            </a:rPr>
                            <m:t>𝑧</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𝑍</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e>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𝑑𝑧</m:t>
                          </m:r>
                        </m:e>
                      </m:nary>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ea typeface="Cambria Math" panose="02040503050406030204" pitchFamily="18" charset="0"/>
                            </a:rPr>
                            <m:t>𝛽</m:t>
                          </m:r>
                        </m:den>
                      </m:f>
                    </m:oMath>
                  </m:oMathPara>
                </a14:m>
                <a:endParaRPr lang="en-US" dirty="0"/>
              </a:p>
            </p:txBody>
          </p:sp>
        </mc:Choice>
        <mc:Fallback xmlns="">
          <p:sp>
            <p:nvSpPr>
              <p:cNvPr id="6" name="Content Placeholder 5">
                <a:extLst>
                  <a:ext uri="{FF2B5EF4-FFF2-40B4-BE49-F238E27FC236}">
                    <a16:creationId xmlns:a16="http://schemas.microsoft.com/office/drawing/2014/main" id="{D8A36327-6265-485E-BC58-921C1DFB1D65}"/>
                  </a:ext>
                </a:extLst>
              </p:cNvPr>
              <p:cNvSpPr>
                <a:spLocks noGrp="1" noRot="1" noChangeAspect="1" noMove="1" noResize="1" noEditPoints="1" noAdjustHandles="1" noChangeArrowheads="1" noChangeShapeType="1" noTextEdit="1"/>
              </p:cNvSpPr>
              <p:nvPr>
                <p:ph idx="1"/>
              </p:nvPr>
            </p:nvSpPr>
            <p:spPr>
              <a:xfrm>
                <a:off x="212034" y="3968335"/>
                <a:ext cx="5883965" cy="2442477"/>
              </a:xfrm>
              <a:blipFill>
                <a:blip r:embed="rId2"/>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D403932-9F77-4CFA-AC93-667D5D867E76}"/>
              </a:ext>
            </a:extLst>
          </p:cNvPr>
          <p:cNvSpPr txBox="1"/>
          <p:nvPr/>
        </p:nvSpPr>
        <p:spPr>
          <a:xfrm>
            <a:off x="6586331" y="5440361"/>
            <a:ext cx="2371162" cy="307777"/>
          </a:xfrm>
          <a:prstGeom prst="rect">
            <a:avLst/>
          </a:prstGeom>
          <a:noFill/>
        </p:spPr>
        <p:txBody>
          <a:bodyPr wrap="none" rtlCol="0">
            <a:spAutoFit/>
          </a:bodyPr>
          <a:lstStyle/>
          <a:p>
            <a:r>
              <a:rPr lang="en-US" sz="1400" dirty="0">
                <a:latin typeface="Consolas" panose="020B0609020204030204" pitchFamily="49" charset="0"/>
              </a:rPr>
              <a:t>Z ~ gamma(alpha, beta)</a:t>
            </a:r>
          </a:p>
        </p:txBody>
      </p:sp>
      <p:pic>
        <p:nvPicPr>
          <p:cNvPr id="3" name="Picture 2" descr="A close up of a map&#10;&#10;Description generated with high confidence">
            <a:extLst>
              <a:ext uri="{FF2B5EF4-FFF2-40B4-BE49-F238E27FC236}">
                <a16:creationId xmlns:a16="http://schemas.microsoft.com/office/drawing/2014/main" id="{49A2F95B-D4FD-4AAD-9705-8355CA8A9C6F}"/>
              </a:ext>
            </a:extLst>
          </p:cNvPr>
          <p:cNvPicPr>
            <a:picLocks noChangeAspect="1"/>
          </p:cNvPicPr>
          <p:nvPr/>
        </p:nvPicPr>
        <p:blipFill>
          <a:blip r:embed="rId3"/>
          <a:stretch>
            <a:fillRect/>
          </a:stretch>
        </p:blipFill>
        <p:spPr>
          <a:xfrm>
            <a:off x="4921941" y="1928812"/>
            <a:ext cx="7058025" cy="3000375"/>
          </a:xfrm>
          <a:prstGeom prst="rect">
            <a:avLst/>
          </a:prstGeom>
        </p:spPr>
      </p:pic>
    </p:spTree>
    <p:extLst>
      <p:ext uri="{BB962C8B-B14F-4D97-AF65-F5344CB8AC3E}">
        <p14:creationId xmlns:p14="http://schemas.microsoft.com/office/powerpoint/2010/main" val="1136157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1D6A12-9022-4CB2-B047-0E7C068B71A6}"/>
              </a:ext>
            </a:extLst>
          </p:cNvPr>
          <p:cNvSpPr>
            <a:spLocks noGrp="1"/>
          </p:cNvSpPr>
          <p:nvPr>
            <p:ph type="title"/>
          </p:nvPr>
        </p:nvSpPr>
        <p:spPr/>
        <p:txBody>
          <a:bodyPr/>
          <a:lstStyle/>
          <a:p>
            <a:r>
              <a:rPr lang="en-US" dirty="0"/>
              <a:t>Beta Distribution </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D8A36327-6265-485E-BC58-921C1DFB1D65}"/>
                  </a:ext>
                </a:extLst>
              </p:cNvPr>
              <p:cNvSpPr>
                <a:spLocks noGrp="1"/>
              </p:cNvSpPr>
              <p:nvPr>
                <p:ph idx="1"/>
              </p:nvPr>
            </p:nvSpPr>
            <p:spPr>
              <a:xfrm>
                <a:off x="212034" y="3968335"/>
                <a:ext cx="6374297" cy="2442477"/>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Beta</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𝑍</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e>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m:rPr>
                            <m:sty m:val="p"/>
                          </m:rPr>
                          <a:rPr lang="el-GR" b="0" i="1" smtClean="0">
                            <a:latin typeface="Cambria Math" panose="02040503050406030204" pitchFamily="18" charset="0"/>
                            <a:ea typeface="Cambria Math" panose="02040503050406030204" pitchFamily="18" charset="0"/>
                          </a:rPr>
                          <m:t>Γ</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num>
                      <m:den>
                        <m:r>
                          <m:rPr>
                            <m:sty m:val="p"/>
                          </m:rPr>
                          <a:rPr lang="el-GR" b="0" i="1" smtClean="0">
                            <a:latin typeface="Cambria Math" panose="02040503050406030204" pitchFamily="18" charset="0"/>
                            <a:ea typeface="Cambria Math" panose="02040503050406030204" pitchFamily="18" charset="0"/>
                          </a:rPr>
                          <m:t>Γ</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Γ</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den>
                    </m:f>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𝑧</m:t>
                        </m:r>
                      </m:e>
                      <m:sup>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−1</m:t>
                        </m:r>
                      </m:sup>
                    </m:sSup>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&gt;0, </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&gt;0, 0≺</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&lt;</m:t>
                    </m:r>
                  </m:oMath>
                </a14:m>
                <a:r>
                  <a:rPr lang="en-US" dirty="0"/>
                  <a:t>1</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e>
                        <m:e>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m:t>
                      </m:r>
                      <m:nary>
                        <m:naryPr>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en-US" b="0" i="1" smtClean="0">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ea typeface="Cambria Math" panose="02040503050406030204" pitchFamily="18" charset="0"/>
                            </a:rPr>
                            <m:t>𝑧</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𝑍</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e>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𝑑𝑧</m:t>
                          </m:r>
                        </m:e>
                      </m:nary>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den>
                      </m:f>
                    </m:oMath>
                  </m:oMathPara>
                </a14:m>
                <a:endParaRPr lang="en-US" dirty="0"/>
              </a:p>
            </p:txBody>
          </p:sp>
        </mc:Choice>
        <mc:Fallback xmlns="">
          <p:sp>
            <p:nvSpPr>
              <p:cNvPr id="6" name="Content Placeholder 5">
                <a:extLst>
                  <a:ext uri="{FF2B5EF4-FFF2-40B4-BE49-F238E27FC236}">
                    <a16:creationId xmlns:a16="http://schemas.microsoft.com/office/drawing/2014/main" id="{D8A36327-6265-485E-BC58-921C1DFB1D65}"/>
                  </a:ext>
                </a:extLst>
              </p:cNvPr>
              <p:cNvSpPr>
                <a:spLocks noGrp="1" noRot="1" noChangeAspect="1" noMove="1" noResize="1" noEditPoints="1" noAdjustHandles="1" noChangeArrowheads="1" noChangeShapeType="1" noTextEdit="1"/>
              </p:cNvSpPr>
              <p:nvPr>
                <p:ph idx="1"/>
              </p:nvPr>
            </p:nvSpPr>
            <p:spPr>
              <a:xfrm>
                <a:off x="212034" y="3968335"/>
                <a:ext cx="6374297" cy="2442477"/>
              </a:xfrm>
              <a:blipFill>
                <a:blip r:embed="rId2"/>
                <a:stretch>
                  <a:fillRect l="-287"/>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D403932-9F77-4CFA-AC93-667D5D867E76}"/>
              </a:ext>
            </a:extLst>
          </p:cNvPr>
          <p:cNvSpPr txBox="1"/>
          <p:nvPr/>
        </p:nvSpPr>
        <p:spPr>
          <a:xfrm>
            <a:off x="7089914" y="5453613"/>
            <a:ext cx="2271776" cy="307777"/>
          </a:xfrm>
          <a:prstGeom prst="rect">
            <a:avLst/>
          </a:prstGeom>
          <a:noFill/>
        </p:spPr>
        <p:txBody>
          <a:bodyPr wrap="none" rtlCol="0">
            <a:spAutoFit/>
          </a:bodyPr>
          <a:lstStyle/>
          <a:p>
            <a:r>
              <a:rPr lang="en-US" sz="1400" dirty="0">
                <a:latin typeface="Consolas" panose="020B0609020204030204" pitchFamily="49" charset="0"/>
              </a:rPr>
              <a:t>Z ~ beta(alpha, beta)</a:t>
            </a:r>
          </a:p>
        </p:txBody>
      </p:sp>
      <p:pic>
        <p:nvPicPr>
          <p:cNvPr id="4" name="Picture 3" descr="A close up of a map&#10;&#10;Description generated with high confidence">
            <a:extLst>
              <a:ext uri="{FF2B5EF4-FFF2-40B4-BE49-F238E27FC236}">
                <a16:creationId xmlns:a16="http://schemas.microsoft.com/office/drawing/2014/main" id="{A09CA4C9-96EF-4EB7-9350-0DB98EB48373}"/>
              </a:ext>
            </a:extLst>
          </p:cNvPr>
          <p:cNvPicPr>
            <a:picLocks noChangeAspect="1"/>
          </p:cNvPicPr>
          <p:nvPr/>
        </p:nvPicPr>
        <p:blipFill>
          <a:blip r:embed="rId3"/>
          <a:stretch>
            <a:fillRect/>
          </a:stretch>
        </p:blipFill>
        <p:spPr>
          <a:xfrm>
            <a:off x="5064816" y="1895267"/>
            <a:ext cx="6915150" cy="2828925"/>
          </a:xfrm>
          <a:prstGeom prst="rect">
            <a:avLst/>
          </a:prstGeom>
        </p:spPr>
      </p:pic>
    </p:spTree>
    <p:extLst>
      <p:ext uri="{BB962C8B-B14F-4D97-AF65-F5344CB8AC3E}">
        <p14:creationId xmlns:p14="http://schemas.microsoft.com/office/powerpoint/2010/main" val="1344669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1D6A12-9022-4CB2-B047-0E7C068B71A6}"/>
              </a:ext>
            </a:extLst>
          </p:cNvPr>
          <p:cNvSpPr>
            <a:spLocks noGrp="1"/>
          </p:cNvSpPr>
          <p:nvPr>
            <p:ph type="title"/>
          </p:nvPr>
        </p:nvSpPr>
        <p:spPr/>
        <p:txBody>
          <a:bodyPr/>
          <a:lstStyle/>
          <a:p>
            <a:r>
              <a:rPr lang="en-US" dirty="0"/>
              <a:t>Multivariate Normal Distribution </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D8A36327-6265-485E-BC58-921C1DFB1D65}"/>
                  </a:ext>
                </a:extLst>
              </p:cNvPr>
              <p:cNvSpPr>
                <a:spLocks noGrp="1"/>
              </p:cNvSpPr>
              <p:nvPr>
                <p:ph idx="1"/>
              </p:nvPr>
            </p:nvSpPr>
            <p:spPr>
              <a:xfrm>
                <a:off x="172277" y="2258919"/>
                <a:ext cx="7301949" cy="1704601"/>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 </m:t>
                          </m:r>
                          <m:r>
                            <m:rPr>
                              <m:sty m:val="p"/>
                            </m:rPr>
                            <a:rPr lang="el-GR" i="1">
                              <a:latin typeface="Cambria Math" panose="02040503050406030204" pitchFamily="18" charset="0"/>
                              <a:ea typeface="Cambria Math" panose="02040503050406030204" pitchFamily="18" charset="0"/>
                            </a:rPr>
                            <m:t>Σ</m:t>
                          </m:r>
                        </m:e>
                      </m:d>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𝑍</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e>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𝜏</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ad>
                            <m:radPr>
                              <m:degHide m:val="on"/>
                              <m:ctrlPr>
                                <a:rPr lang="en-US" b="0" i="1" smtClean="0">
                                  <a:latin typeface="Cambria Math" panose="02040503050406030204" pitchFamily="18" charset="0"/>
                                  <a:ea typeface="Cambria Math" panose="02040503050406030204" pitchFamily="18" charset="0"/>
                                </a:rPr>
                              </m:ctrlPr>
                            </m:radPr>
                            <m:deg/>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𝑘</m:t>
                                  </m:r>
                                </m:sup>
                              </m:sSup>
                              <m:d>
                                <m:dPr>
                                  <m:begChr m:val="|"/>
                                  <m:endChr m:val="|"/>
                                  <m:ctrlPr>
                                    <a:rPr lang="en-US" b="0" i="1" smtClean="0">
                                      <a:latin typeface="Cambria Math" panose="02040503050406030204" pitchFamily="18" charset="0"/>
                                      <a:ea typeface="Cambria Math" panose="02040503050406030204" pitchFamily="18" charset="0"/>
                                    </a:rPr>
                                  </m:ctrlPr>
                                </m:dPr>
                                <m:e>
                                  <m:r>
                                    <m:rPr>
                                      <m:sty m:val="p"/>
                                    </m:rPr>
                                    <a:rPr lang="el-GR" b="0" i="1" smtClean="0">
                                      <a:latin typeface="Cambria Math" panose="02040503050406030204" pitchFamily="18" charset="0"/>
                                      <a:ea typeface="Cambria Math" panose="02040503050406030204" pitchFamily="18" charset="0"/>
                                    </a:rPr>
                                    <m:t>Σ</m:t>
                                  </m:r>
                                </m:e>
                              </m:d>
                            </m:e>
                          </m:rad>
                        </m:den>
                      </m:f>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den>
                          </m:f>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e>
                              </m:d>
                            </m:e>
                            <m:sup>
                              <m:r>
                                <a:rPr lang="en-US" b="0" i="1" smtClean="0">
                                  <a:latin typeface="Cambria Math" panose="02040503050406030204" pitchFamily="18" charset="0"/>
                                  <a:ea typeface="Cambria Math" panose="02040503050406030204" pitchFamily="18" charset="0"/>
                                </a:rPr>
                                <m:t>′</m:t>
                              </m:r>
                            </m:sup>
                          </m:sSup>
                          <m:sSup>
                            <m:sSupPr>
                              <m:ctrlPr>
                                <a:rPr lang="en-US" b="0" i="1" smtClean="0">
                                  <a:latin typeface="Cambria Math" panose="02040503050406030204" pitchFamily="18" charset="0"/>
                                  <a:ea typeface="Cambria Math" panose="02040503050406030204" pitchFamily="18" charset="0"/>
                                </a:rPr>
                              </m:ctrlPr>
                            </m:sSupPr>
                            <m:e>
                              <m:r>
                                <m:rPr>
                                  <m:sty m:val="p"/>
                                </m:rPr>
                                <a:rPr lang="el-GR" b="0" i="1" smtClean="0">
                                  <a:latin typeface="Cambria Math" panose="02040503050406030204" pitchFamily="18" charset="0"/>
                                  <a:ea typeface="Cambria Math" panose="02040503050406030204" pitchFamily="18" charset="0"/>
                                </a:rPr>
                                <m:t>Σ</m:t>
                              </m:r>
                            </m:e>
                            <m:sup>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sup>
                      </m:sSup>
                    </m:oMath>
                  </m:oMathPara>
                </a14:m>
                <a:endParaRPr lang="en-US" dirty="0"/>
              </a:p>
            </p:txBody>
          </p:sp>
        </mc:Choice>
        <mc:Fallback xmlns="">
          <p:sp>
            <p:nvSpPr>
              <p:cNvPr id="6" name="Content Placeholder 5">
                <a:extLst>
                  <a:ext uri="{FF2B5EF4-FFF2-40B4-BE49-F238E27FC236}">
                    <a16:creationId xmlns:a16="http://schemas.microsoft.com/office/drawing/2014/main" id="{D8A36327-6265-485E-BC58-921C1DFB1D65}"/>
                  </a:ext>
                </a:extLst>
              </p:cNvPr>
              <p:cNvSpPr>
                <a:spLocks noGrp="1" noRot="1" noChangeAspect="1" noMove="1" noResize="1" noEditPoints="1" noAdjustHandles="1" noChangeArrowheads="1" noChangeShapeType="1" noTextEdit="1"/>
              </p:cNvSpPr>
              <p:nvPr>
                <p:ph idx="1"/>
              </p:nvPr>
            </p:nvSpPr>
            <p:spPr>
              <a:xfrm>
                <a:off x="172277" y="2258919"/>
                <a:ext cx="7301949" cy="1704601"/>
              </a:xfrm>
              <a:blipFill>
                <a:blip r:embed="rId2"/>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D403932-9F77-4CFA-AC93-667D5D867E76}"/>
              </a:ext>
            </a:extLst>
          </p:cNvPr>
          <p:cNvSpPr txBox="1"/>
          <p:nvPr/>
        </p:nvSpPr>
        <p:spPr>
          <a:xfrm>
            <a:off x="810000" y="4546181"/>
            <a:ext cx="5551520" cy="1815882"/>
          </a:xfrm>
          <a:prstGeom prst="rect">
            <a:avLst/>
          </a:prstGeom>
          <a:noFill/>
        </p:spPr>
        <p:txBody>
          <a:bodyPr wrap="none" rtlCol="0">
            <a:spAutoFit/>
          </a:bodyPr>
          <a:lstStyle/>
          <a:p>
            <a:r>
              <a:rPr lang="en-US" sz="1400" dirty="0">
                <a:latin typeface="Consolas" panose="020B0609020204030204" pitchFamily="49" charset="0"/>
              </a:rPr>
              <a:t>@gen function foo()</a:t>
            </a:r>
          </a:p>
          <a:p>
            <a:r>
              <a:rPr lang="en-US" sz="1400" dirty="0">
                <a:latin typeface="Consolas" panose="020B0609020204030204" pitchFamily="49" charset="0"/>
              </a:rPr>
              <a:t>   Z ~ </a:t>
            </a:r>
            <a:r>
              <a:rPr lang="en-US" sz="1400" dirty="0" err="1">
                <a:latin typeface="Consolas" panose="020B0609020204030204" pitchFamily="49" charset="0"/>
              </a:rPr>
              <a:t>mvnormal</a:t>
            </a:r>
            <a:r>
              <a:rPr lang="en-US" sz="1400" dirty="0">
                <a:latin typeface="Consolas" panose="020B0609020204030204" pitchFamily="49" charset="0"/>
              </a:rPr>
              <a:t>([2.,4., 6.], Matrix{Float64}(I, 3, 3))</a:t>
            </a:r>
          </a:p>
          <a:p>
            <a:r>
              <a:rPr lang="en-US" sz="1400" dirty="0">
                <a:latin typeface="Consolas" panose="020B0609020204030204" pitchFamily="49" charset="0"/>
              </a:rPr>
              <a:t>end</a:t>
            </a:r>
          </a:p>
          <a:p>
            <a:r>
              <a:rPr lang="en-US" sz="1400" dirty="0" err="1">
                <a:latin typeface="Consolas" panose="020B0609020204030204" pitchFamily="49" charset="0"/>
              </a:rPr>
              <a:t>println</a:t>
            </a:r>
            <a:r>
              <a:rPr lang="en-US" sz="1400" dirty="0">
                <a:latin typeface="Consolas" panose="020B0609020204030204" pitchFamily="49" charset="0"/>
              </a:rPr>
              <a:t>(foo())</a:t>
            </a:r>
          </a:p>
          <a:p>
            <a:endParaRPr lang="en-US" sz="1400" dirty="0">
              <a:latin typeface="Consolas" panose="020B0609020204030204" pitchFamily="49" charset="0"/>
            </a:endParaRPr>
          </a:p>
          <a:p>
            <a:r>
              <a:rPr lang="en-US" sz="1400" dirty="0">
                <a:latin typeface="Consolas" panose="020B0609020204030204" pitchFamily="49" charset="0"/>
              </a:rPr>
              <a:t>[Output]:</a:t>
            </a:r>
          </a:p>
          <a:p>
            <a:endParaRPr lang="en-US" sz="1400" dirty="0">
              <a:latin typeface="Consolas" panose="020B0609020204030204" pitchFamily="49" charset="0"/>
            </a:endParaRPr>
          </a:p>
          <a:p>
            <a:r>
              <a:rPr lang="en-US" sz="1400" dirty="0">
                <a:latin typeface="Consolas" panose="020B0609020204030204" pitchFamily="49" charset="0"/>
              </a:rPr>
              <a:t>[ 2.66051582,  4.46602181,  6.6511556 ]</a:t>
            </a:r>
          </a:p>
        </p:txBody>
      </p:sp>
      <p:pic>
        <p:nvPicPr>
          <p:cNvPr id="1026" name="Picture 2" descr="https://www.mathworks.com/help/examples/stats/win64/ComputeTheMultivariateNormalPdfExample_01.png">
            <a:extLst>
              <a:ext uri="{FF2B5EF4-FFF2-40B4-BE49-F238E27FC236}">
                <a16:creationId xmlns:a16="http://schemas.microsoft.com/office/drawing/2014/main" id="{33CE283C-69D1-4F57-9B10-FCD02942D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486" y="2085974"/>
            <a:ext cx="3915465" cy="2936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378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52AC6-9A1B-4838-83CE-54F17A237864}"/>
              </a:ext>
            </a:extLst>
          </p:cNvPr>
          <p:cNvSpPr>
            <a:spLocks noGrp="1"/>
          </p:cNvSpPr>
          <p:nvPr>
            <p:ph type="title"/>
          </p:nvPr>
        </p:nvSpPr>
        <p:spPr/>
        <p:txBody>
          <a:bodyPr/>
          <a:lstStyle/>
          <a:p>
            <a:r>
              <a:rPr lang="en-US" dirty="0"/>
              <a:t>There Are More</a:t>
            </a:r>
          </a:p>
        </p:txBody>
      </p:sp>
      <p:sp>
        <p:nvSpPr>
          <p:cNvPr id="3" name="Content Placeholder 2">
            <a:extLst>
              <a:ext uri="{FF2B5EF4-FFF2-40B4-BE49-F238E27FC236}">
                <a16:creationId xmlns:a16="http://schemas.microsoft.com/office/drawing/2014/main" id="{2A58AC20-52D3-4844-9B04-E67DBC353398}"/>
              </a:ext>
            </a:extLst>
          </p:cNvPr>
          <p:cNvSpPr>
            <a:spLocks noGrp="1"/>
          </p:cNvSpPr>
          <p:nvPr>
            <p:ph idx="1"/>
          </p:nvPr>
        </p:nvSpPr>
        <p:spPr/>
        <p:txBody>
          <a:bodyPr/>
          <a:lstStyle/>
          <a:p>
            <a:pPr marL="0" indent="0">
              <a:buNone/>
            </a:pPr>
            <a:r>
              <a:rPr lang="en-US" dirty="0"/>
              <a:t>https://www.gen.dev/dev/ref/distributions/</a:t>
            </a:r>
          </a:p>
        </p:txBody>
      </p:sp>
    </p:spTree>
    <p:extLst>
      <p:ext uri="{BB962C8B-B14F-4D97-AF65-F5344CB8AC3E}">
        <p14:creationId xmlns:p14="http://schemas.microsoft.com/office/powerpoint/2010/main" val="3355713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407448-F67E-408C-9131-F68428EDFB56}"/>
              </a:ext>
            </a:extLst>
          </p:cNvPr>
          <p:cNvSpPr>
            <a:spLocks noGrp="1"/>
          </p:cNvSpPr>
          <p:nvPr>
            <p:ph type="title"/>
          </p:nvPr>
        </p:nvSpPr>
        <p:spPr/>
        <p:txBody>
          <a:bodyPr/>
          <a:lstStyle/>
          <a:p>
            <a:r>
              <a:rPr lang="en-US" dirty="0"/>
              <a:t>Custom Distributions</a:t>
            </a:r>
          </a:p>
        </p:txBody>
      </p:sp>
      <p:sp>
        <p:nvSpPr>
          <p:cNvPr id="5" name="Text Placeholder 4">
            <a:extLst>
              <a:ext uri="{FF2B5EF4-FFF2-40B4-BE49-F238E27FC236}">
                <a16:creationId xmlns:a16="http://schemas.microsoft.com/office/drawing/2014/main" id="{769B7745-70BB-4195-B6C1-868E2106F988}"/>
              </a:ext>
            </a:extLst>
          </p:cNvPr>
          <p:cNvSpPr>
            <a:spLocks noGrp="1"/>
          </p:cNvSpPr>
          <p:nvPr>
            <p:ph type="body" idx="1"/>
          </p:nvPr>
        </p:nvSpPr>
        <p:spPr>
          <a:xfrm>
            <a:off x="108488" y="5281201"/>
            <a:ext cx="11538488" cy="433955"/>
          </a:xfrm>
        </p:spPr>
        <p:txBody>
          <a:bodyPr/>
          <a:lstStyle/>
          <a:p>
            <a:endParaRPr lang="en-US" dirty="0"/>
          </a:p>
        </p:txBody>
      </p:sp>
    </p:spTree>
    <p:extLst>
      <p:ext uri="{BB962C8B-B14F-4D97-AF65-F5344CB8AC3E}">
        <p14:creationId xmlns:p14="http://schemas.microsoft.com/office/powerpoint/2010/main" val="1181138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6F0F7E-3B3F-4194-BF79-47996DC19EBD}"/>
              </a:ext>
            </a:extLst>
          </p:cNvPr>
          <p:cNvSpPr>
            <a:spLocks noGrp="1"/>
          </p:cNvSpPr>
          <p:nvPr>
            <p:ph type="title"/>
          </p:nvPr>
        </p:nvSpPr>
        <p:spPr>
          <a:xfrm>
            <a:off x="484554" y="447188"/>
            <a:ext cx="10897444" cy="970450"/>
          </a:xfrm>
        </p:spPr>
        <p:txBody>
          <a:bodyPr/>
          <a:lstStyle/>
          <a:p>
            <a:r>
              <a:rPr lang="en-US" dirty="0"/>
              <a:t>Three Ways of Defining Custom Distributions</a:t>
            </a:r>
          </a:p>
        </p:txBody>
      </p:sp>
      <p:sp>
        <p:nvSpPr>
          <p:cNvPr id="5" name="Content Placeholder 4">
            <a:extLst>
              <a:ext uri="{FF2B5EF4-FFF2-40B4-BE49-F238E27FC236}">
                <a16:creationId xmlns:a16="http://schemas.microsoft.com/office/drawing/2014/main" id="{8439C878-C78C-429A-936D-588D4ACB4163}"/>
              </a:ext>
            </a:extLst>
          </p:cNvPr>
          <p:cNvSpPr>
            <a:spLocks noGrp="1"/>
          </p:cNvSpPr>
          <p:nvPr>
            <p:ph idx="1"/>
          </p:nvPr>
        </p:nvSpPr>
        <p:spPr>
          <a:xfrm>
            <a:off x="818712" y="2222287"/>
            <a:ext cx="10960000" cy="3636511"/>
          </a:xfrm>
        </p:spPr>
        <p:txBody>
          <a:bodyPr>
            <a:normAutofit/>
          </a:bodyPr>
          <a:lstStyle/>
          <a:p>
            <a:pPr algn="just"/>
            <a:r>
              <a:rPr lang="en-US" dirty="0"/>
              <a:t>The </a:t>
            </a:r>
            <a:r>
              <a:rPr lang="en-US" sz="1400" dirty="0">
                <a:latin typeface="Consolas" panose="020B0609020204030204" pitchFamily="49" charset="0"/>
              </a:rPr>
              <a:t>@dist</a:t>
            </a:r>
            <a:r>
              <a:rPr lang="en-US" dirty="0"/>
              <a:t> constructor, for a distribution that can be expressed as a simple deterministic transformation (technically, a </a:t>
            </a:r>
            <a:r>
              <a:rPr lang="en-US" i="1" dirty="0"/>
              <a:t>pushforward</a:t>
            </a:r>
            <a:r>
              <a:rPr lang="en-US" dirty="0"/>
              <a:t>) of an existing distribution.</a:t>
            </a:r>
          </a:p>
          <a:p>
            <a:pPr algn="just"/>
            <a:endParaRPr lang="en-US" dirty="0"/>
          </a:p>
          <a:p>
            <a:pPr algn="just"/>
            <a:r>
              <a:rPr lang="en-US" dirty="0"/>
              <a:t>The </a:t>
            </a:r>
            <a:r>
              <a:rPr lang="en-US" sz="1400" dirty="0" err="1">
                <a:latin typeface="Consolas" panose="020B0609020204030204" pitchFamily="49" charset="0"/>
              </a:rPr>
              <a:t>HeterogeneousMixture</a:t>
            </a:r>
            <a:r>
              <a:rPr lang="en-US" dirty="0"/>
              <a:t> and </a:t>
            </a:r>
            <a:r>
              <a:rPr lang="en-US" sz="1400" dirty="0" err="1">
                <a:latin typeface="Consolas" panose="020B0609020204030204" pitchFamily="49" charset="0"/>
              </a:rPr>
              <a:t>HomogeneousMixture</a:t>
            </a:r>
            <a:r>
              <a:rPr lang="en-US" dirty="0"/>
              <a:t> constructors for distributions that are mixtures of other distributions.</a:t>
            </a:r>
          </a:p>
          <a:p>
            <a:pPr algn="just"/>
            <a:endParaRPr lang="en-US" dirty="0"/>
          </a:p>
          <a:p>
            <a:pPr algn="just"/>
            <a:r>
              <a:rPr lang="en-US" dirty="0"/>
              <a:t>An API for defining arbitrary custom distributions in plain Julia code.</a:t>
            </a:r>
          </a:p>
        </p:txBody>
      </p:sp>
    </p:spTree>
    <p:extLst>
      <p:ext uri="{BB962C8B-B14F-4D97-AF65-F5344CB8AC3E}">
        <p14:creationId xmlns:p14="http://schemas.microsoft.com/office/powerpoint/2010/main" val="3112007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D051-FAD3-71A1-E7BE-9E2E62F33BE7}"/>
              </a:ext>
            </a:extLst>
          </p:cNvPr>
          <p:cNvSpPr>
            <a:spLocks noGrp="1"/>
          </p:cNvSpPr>
          <p:nvPr>
            <p:ph type="title"/>
          </p:nvPr>
        </p:nvSpPr>
        <p:spPr/>
        <p:txBody>
          <a:bodyPr/>
          <a:lstStyle/>
          <a:p>
            <a:r>
              <a:rPr lang="en-US" dirty="0"/>
              <a:t>Generative Functions</a:t>
            </a:r>
          </a:p>
        </p:txBody>
      </p:sp>
      <p:sp>
        <p:nvSpPr>
          <p:cNvPr id="3" name="Content Placeholder 2">
            <a:extLst>
              <a:ext uri="{FF2B5EF4-FFF2-40B4-BE49-F238E27FC236}">
                <a16:creationId xmlns:a16="http://schemas.microsoft.com/office/drawing/2014/main" id="{C2F8E195-D704-03B8-FBC6-45FA3FD92DAC}"/>
              </a:ext>
            </a:extLst>
          </p:cNvPr>
          <p:cNvSpPr>
            <a:spLocks noGrp="1"/>
          </p:cNvSpPr>
          <p:nvPr>
            <p:ph idx="1"/>
          </p:nvPr>
        </p:nvSpPr>
        <p:spPr/>
        <p:txBody>
          <a:bodyPr/>
          <a:lstStyle/>
          <a:p>
            <a:pPr algn="just"/>
            <a:r>
              <a:rPr lang="en-US" dirty="0"/>
              <a:t>Generative functions are used to represent a variety of different types of probabilistic computations including generative models, inference models, custom proposal distributions, and variational approximations.</a:t>
            </a:r>
          </a:p>
          <a:p>
            <a:pPr algn="just"/>
            <a:r>
              <a:rPr lang="en-US" dirty="0"/>
              <a:t>Generative functions are represented by the following abstract type:</a:t>
            </a:r>
          </a:p>
          <a:p>
            <a:pPr marL="0" indent="0" algn="ctr">
              <a:buNone/>
            </a:pPr>
            <a:r>
              <a:rPr lang="en-US" sz="1400" dirty="0" err="1">
                <a:latin typeface="Consolas" panose="020B0609020204030204" pitchFamily="49" charset="0"/>
              </a:rPr>
              <a:t>GenerativeFunction</a:t>
            </a:r>
            <a:r>
              <a:rPr lang="en-US" sz="1400" dirty="0">
                <a:latin typeface="Consolas" panose="020B0609020204030204" pitchFamily="49" charset="0"/>
              </a:rPr>
              <a:t>{T,U &lt;: Trace}</a:t>
            </a:r>
          </a:p>
          <a:p>
            <a:pPr marL="0" indent="0" algn="ctr">
              <a:buNone/>
            </a:pPr>
            <a:r>
              <a:rPr lang="en-US" dirty="0"/>
              <a:t>Abstract type for a generative function with return value type </a:t>
            </a:r>
            <a:r>
              <a:rPr lang="en-US" sz="1400" dirty="0">
                <a:latin typeface="Consolas" panose="020B0609020204030204" pitchFamily="49" charset="0"/>
              </a:rPr>
              <a:t>T</a:t>
            </a:r>
            <a:r>
              <a:rPr lang="en-US" dirty="0"/>
              <a:t> and trace type </a:t>
            </a:r>
            <a:r>
              <a:rPr lang="en-US" sz="1400" dirty="0">
                <a:latin typeface="Consolas" panose="020B0609020204030204" pitchFamily="49" charset="0"/>
              </a:rPr>
              <a:t>U</a:t>
            </a:r>
          </a:p>
          <a:p>
            <a:r>
              <a:rPr lang="en-US" dirty="0"/>
              <a:t>There are various kinds of generative functions, which are represented by concrete subtypes of </a:t>
            </a:r>
            <a:r>
              <a:rPr lang="en-US" sz="1400" dirty="0" err="1">
                <a:latin typeface="Consolas" panose="020B0609020204030204" pitchFamily="49" charset="0"/>
              </a:rPr>
              <a:t>GenerativeFunction</a:t>
            </a:r>
            <a:r>
              <a:rPr lang="en-US" dirty="0"/>
              <a:t>.</a:t>
            </a:r>
          </a:p>
          <a:p>
            <a:r>
              <a:rPr lang="en-US" dirty="0"/>
              <a:t>Users can also extend Gen by implementing their own Custom generative function types</a:t>
            </a:r>
          </a:p>
        </p:txBody>
      </p:sp>
    </p:spTree>
    <p:extLst>
      <p:ext uri="{BB962C8B-B14F-4D97-AF65-F5344CB8AC3E}">
        <p14:creationId xmlns:p14="http://schemas.microsoft.com/office/powerpoint/2010/main" val="12700713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DD12C-9E94-654E-1BB6-E46D8EF3D667}"/>
              </a:ext>
            </a:extLst>
          </p:cNvPr>
          <p:cNvSpPr>
            <a:spLocks noGrp="1"/>
          </p:cNvSpPr>
          <p:nvPr>
            <p:ph type="title"/>
          </p:nvPr>
        </p:nvSpPr>
        <p:spPr/>
        <p:txBody>
          <a:bodyPr/>
          <a:lstStyle/>
          <a:p>
            <a:r>
              <a:rPr lang="en-US" dirty="0"/>
              <a:t>Defining New Distributions Inline with the </a:t>
            </a:r>
            <a:r>
              <a:rPr lang="en-US" dirty="0">
                <a:latin typeface="Consolas" panose="020B0609020204030204" pitchFamily="49" charset="0"/>
              </a:rPr>
              <a:t>@dist </a:t>
            </a:r>
            <a:r>
              <a:rPr lang="en-US" dirty="0"/>
              <a:t>DSL</a:t>
            </a:r>
          </a:p>
        </p:txBody>
      </p:sp>
      <p:sp>
        <p:nvSpPr>
          <p:cNvPr id="3" name="Content Placeholder 2">
            <a:extLst>
              <a:ext uri="{FF2B5EF4-FFF2-40B4-BE49-F238E27FC236}">
                <a16:creationId xmlns:a16="http://schemas.microsoft.com/office/drawing/2014/main" id="{210A4DEC-AFA8-16B6-6F9F-951BBA1580C4}"/>
              </a:ext>
            </a:extLst>
          </p:cNvPr>
          <p:cNvSpPr>
            <a:spLocks noGrp="1"/>
          </p:cNvSpPr>
          <p:nvPr>
            <p:ph idx="1"/>
          </p:nvPr>
        </p:nvSpPr>
        <p:spPr>
          <a:xfrm>
            <a:off x="818712" y="2222287"/>
            <a:ext cx="10554574" cy="4635713"/>
          </a:xfrm>
        </p:spPr>
        <p:txBody>
          <a:bodyPr>
            <a:normAutofit fontScale="92500" lnSpcReduction="10000"/>
          </a:bodyPr>
          <a:lstStyle/>
          <a:p>
            <a:pPr marL="0" indent="0">
              <a:buNone/>
            </a:pPr>
            <a:r>
              <a:rPr lang="en-US" dirty="0"/>
              <a:t>The </a:t>
            </a:r>
            <a:r>
              <a:rPr lang="en-US" sz="1400" dirty="0">
                <a:latin typeface="Consolas" panose="020B0609020204030204" pitchFamily="49" charset="0"/>
              </a:rPr>
              <a:t>@dist </a:t>
            </a:r>
            <a:r>
              <a:rPr lang="en-US" dirty="0"/>
              <a:t>DSL allows the user to concisely define a distribution, as long as that distribution can be expressed as a certain type of deterministic transformation of an existing distribution. The syntax of the </a:t>
            </a:r>
            <a:r>
              <a:rPr lang="en-US" sz="1400" dirty="0">
                <a:latin typeface="Consolas" panose="020B0609020204030204" pitchFamily="49" charset="0"/>
              </a:rPr>
              <a:t>@dist </a:t>
            </a:r>
            <a:r>
              <a:rPr lang="en-US" dirty="0"/>
              <a:t>DSL:</a:t>
            </a:r>
          </a:p>
          <a:p>
            <a:pPr marL="0" indent="0">
              <a:buNone/>
            </a:pPr>
            <a:endParaRPr lang="en-US" dirty="0"/>
          </a:p>
          <a:p>
            <a:pPr marL="400050" lvl="1" indent="0">
              <a:buNone/>
            </a:pPr>
            <a:r>
              <a:rPr lang="en-US" sz="1500" dirty="0">
                <a:latin typeface="Consolas" panose="020B0609020204030204" pitchFamily="49" charset="0"/>
              </a:rPr>
              <a:t>@dist name(arg1, arg2, ..., </a:t>
            </a:r>
            <a:r>
              <a:rPr lang="en-US" sz="1500" dirty="0" err="1">
                <a:latin typeface="Consolas" panose="020B0609020204030204" pitchFamily="49" charset="0"/>
              </a:rPr>
              <a:t>argN</a:t>
            </a:r>
            <a:r>
              <a:rPr lang="en-US" sz="1500" dirty="0">
                <a:latin typeface="Consolas" panose="020B0609020204030204" pitchFamily="49" charset="0"/>
              </a:rPr>
              <a:t>) = body</a:t>
            </a:r>
          </a:p>
          <a:p>
            <a:pPr marL="0" indent="0">
              <a:buNone/>
            </a:pPr>
            <a:endParaRPr lang="en-US" dirty="0"/>
          </a:p>
          <a:p>
            <a:pPr marL="0" indent="0">
              <a:buNone/>
            </a:pPr>
            <a:r>
              <a:rPr lang="en-US" dirty="0"/>
              <a:t>or</a:t>
            </a:r>
          </a:p>
          <a:p>
            <a:pPr marL="0" indent="0">
              <a:buNone/>
            </a:pPr>
            <a:endParaRPr lang="en-US" dirty="0"/>
          </a:p>
          <a:p>
            <a:pPr marL="400050" lvl="1" indent="0">
              <a:buNone/>
            </a:pPr>
            <a:r>
              <a:rPr lang="en-US" sz="1500" dirty="0">
                <a:latin typeface="Consolas" panose="020B0609020204030204" pitchFamily="49" charset="0"/>
              </a:rPr>
              <a:t>@dist function name(arg1, arg2, ..., </a:t>
            </a:r>
            <a:r>
              <a:rPr lang="en-US" sz="1500" dirty="0" err="1">
                <a:latin typeface="Consolas" panose="020B0609020204030204" pitchFamily="49" charset="0"/>
              </a:rPr>
              <a:t>argN</a:t>
            </a:r>
            <a:r>
              <a:rPr lang="en-US" sz="1500" dirty="0">
                <a:latin typeface="Consolas" panose="020B0609020204030204" pitchFamily="49" charset="0"/>
              </a:rPr>
              <a:t>)</a:t>
            </a:r>
          </a:p>
          <a:p>
            <a:pPr marL="400050" lvl="1" indent="0">
              <a:buNone/>
            </a:pPr>
            <a:r>
              <a:rPr lang="en-US" sz="1500" dirty="0">
                <a:latin typeface="Consolas" panose="020B0609020204030204" pitchFamily="49" charset="0"/>
              </a:rPr>
              <a:t>    body</a:t>
            </a:r>
          </a:p>
          <a:p>
            <a:pPr marL="400050" lvl="1" indent="0">
              <a:buNone/>
            </a:pPr>
            <a:r>
              <a:rPr lang="en-US" sz="1500" dirty="0">
                <a:latin typeface="Consolas" panose="020B0609020204030204" pitchFamily="49" charset="0"/>
              </a:rPr>
              <a:t>end</a:t>
            </a:r>
          </a:p>
          <a:p>
            <a:pPr marL="0" indent="0" algn="just">
              <a:buNone/>
            </a:pPr>
            <a:r>
              <a:rPr lang="en-US" dirty="0"/>
              <a:t>Here body is ordinary Julia code, with the constraint that body must contain exactly one random choice. The value of the </a:t>
            </a:r>
            <a:r>
              <a:rPr lang="en-US" sz="1500" dirty="0">
                <a:latin typeface="Consolas" panose="020B0609020204030204" pitchFamily="49" charset="0"/>
              </a:rPr>
              <a:t>@dist</a:t>
            </a:r>
            <a:r>
              <a:rPr lang="en-US" dirty="0"/>
              <a:t> expression is then a </a:t>
            </a:r>
            <a:r>
              <a:rPr lang="en-US" sz="1500" dirty="0" err="1">
                <a:latin typeface="Consolas" panose="020B0609020204030204" pitchFamily="49" charset="0"/>
              </a:rPr>
              <a:t>Gen.Distribution</a:t>
            </a:r>
            <a:r>
              <a:rPr lang="en-US" sz="1500" dirty="0">
                <a:latin typeface="Consolas" panose="020B0609020204030204" pitchFamily="49" charset="0"/>
              </a:rPr>
              <a:t> </a:t>
            </a:r>
            <a:r>
              <a:rPr lang="en-US" dirty="0"/>
              <a:t>object called </a:t>
            </a:r>
            <a:r>
              <a:rPr lang="en-US" sz="1500" dirty="0">
                <a:latin typeface="Consolas" panose="020B0609020204030204" pitchFamily="49" charset="0"/>
              </a:rPr>
              <a:t>name</a:t>
            </a:r>
            <a:r>
              <a:rPr lang="en-US" dirty="0"/>
              <a:t>, parameterized by </a:t>
            </a:r>
            <a:r>
              <a:rPr lang="en-US" sz="1500" dirty="0">
                <a:latin typeface="Consolas" panose="020B0609020204030204" pitchFamily="49" charset="0"/>
              </a:rPr>
              <a:t>arg1, ..., </a:t>
            </a:r>
            <a:r>
              <a:rPr lang="en-US" sz="1500" dirty="0" err="1">
                <a:latin typeface="Consolas" panose="020B0609020204030204" pitchFamily="49" charset="0"/>
              </a:rPr>
              <a:t>argN</a:t>
            </a:r>
            <a:r>
              <a:rPr lang="en-US" dirty="0"/>
              <a:t>, representing the distribution over return values of body.</a:t>
            </a:r>
          </a:p>
        </p:txBody>
      </p:sp>
    </p:spTree>
    <p:extLst>
      <p:ext uri="{BB962C8B-B14F-4D97-AF65-F5344CB8AC3E}">
        <p14:creationId xmlns:p14="http://schemas.microsoft.com/office/powerpoint/2010/main" val="17397979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CD7D4-2FD5-61E9-A963-94CF9B207C47}"/>
              </a:ext>
            </a:extLst>
          </p:cNvPr>
          <p:cNvSpPr>
            <a:spLocks noGrp="1"/>
          </p:cNvSpPr>
          <p:nvPr>
            <p:ph type="title"/>
          </p:nvPr>
        </p:nvSpPr>
        <p:spPr/>
        <p:txBody>
          <a:bodyPr/>
          <a:lstStyle/>
          <a:p>
            <a:r>
              <a:rPr lang="en-US" dirty="0"/>
              <a:t>Defining New Distributions Inline with the </a:t>
            </a:r>
            <a:r>
              <a:rPr lang="en-US" dirty="0">
                <a:latin typeface="Consolas" panose="020B0609020204030204" pitchFamily="49" charset="0"/>
              </a:rPr>
              <a:t>@dist </a:t>
            </a:r>
            <a:r>
              <a:rPr lang="en-US" dirty="0"/>
              <a:t>DSL</a:t>
            </a:r>
          </a:p>
        </p:txBody>
      </p:sp>
      <p:sp>
        <p:nvSpPr>
          <p:cNvPr id="3" name="Content Placeholder 2">
            <a:extLst>
              <a:ext uri="{FF2B5EF4-FFF2-40B4-BE49-F238E27FC236}">
                <a16:creationId xmlns:a16="http://schemas.microsoft.com/office/drawing/2014/main" id="{B186EBAE-04F8-AE90-146C-F372604E591B}"/>
              </a:ext>
            </a:extLst>
          </p:cNvPr>
          <p:cNvSpPr>
            <a:spLocks noGrp="1"/>
          </p:cNvSpPr>
          <p:nvPr>
            <p:ph idx="1"/>
          </p:nvPr>
        </p:nvSpPr>
        <p:spPr>
          <a:xfrm>
            <a:off x="818712" y="2047631"/>
            <a:ext cx="10554574" cy="4810369"/>
          </a:xfrm>
        </p:spPr>
        <p:txBody>
          <a:bodyPr>
            <a:normAutofit fontScale="85000" lnSpcReduction="10000"/>
          </a:bodyPr>
          <a:lstStyle/>
          <a:p>
            <a:pPr marL="0" indent="0" algn="just">
              <a:buNone/>
            </a:pPr>
            <a:r>
              <a:rPr lang="en-US" dirty="0"/>
              <a:t>DSL is designed to address the issue that sometimes, values stored in the trace do not correspond to the most natural physical elements of the model state space, making inference programming and querying more taxing than necessary. For example, suppose we have a model of classes at a school, where the number of students is random, with mean 10, but always at least 3. Rather than writing the model as</a:t>
            </a:r>
          </a:p>
          <a:p>
            <a:pPr marL="0" indent="0">
              <a:buNone/>
            </a:pPr>
            <a:r>
              <a:rPr lang="en-US" sz="1600" dirty="0">
                <a:latin typeface="Consolas" panose="020B0609020204030204" pitchFamily="49" charset="0"/>
              </a:rPr>
              <a:t>@gen function </a:t>
            </a:r>
            <a:r>
              <a:rPr lang="en-US" sz="1600" dirty="0" err="1">
                <a:latin typeface="Consolas" panose="020B0609020204030204" pitchFamily="49" charset="0"/>
              </a:rPr>
              <a:t>class_model</a:t>
            </a:r>
            <a:r>
              <a:rPr lang="en-US" sz="1600" dirty="0">
                <a:latin typeface="Consolas" panose="020B0609020204030204" pitchFamily="49" charset="0"/>
              </a:rPr>
              <a:t>()</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n_students</a:t>
            </a:r>
            <a:r>
              <a:rPr lang="en-US" sz="1600" dirty="0">
                <a:latin typeface="Consolas" panose="020B0609020204030204" pitchFamily="49" charset="0"/>
              </a:rPr>
              <a:t> = @trace(poisson(7), :n_students_minus_3) + 3</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end</a:t>
            </a:r>
          </a:p>
          <a:p>
            <a:pPr marL="0" indent="0">
              <a:buNone/>
            </a:pPr>
            <a:r>
              <a:rPr lang="en-US" dirty="0"/>
              <a:t>and thinking about the random variable :n_students_minus_3, you can use the @dist DSL to instead write</a:t>
            </a:r>
          </a:p>
          <a:p>
            <a:pPr marL="0" indent="0">
              <a:buNone/>
            </a:pPr>
            <a:r>
              <a:rPr lang="en-US" sz="1600" dirty="0">
                <a:latin typeface="Consolas" panose="020B0609020204030204" pitchFamily="49" charset="0"/>
              </a:rPr>
              <a:t>@dist </a:t>
            </a:r>
            <a:r>
              <a:rPr lang="en-US" sz="1600" dirty="0" err="1">
                <a:latin typeface="Consolas" panose="020B0609020204030204" pitchFamily="49" charset="0"/>
              </a:rPr>
              <a:t>student_distr</a:t>
            </a:r>
            <a:r>
              <a:rPr lang="en-US" sz="1600" dirty="0">
                <a:latin typeface="Consolas" panose="020B0609020204030204" pitchFamily="49" charset="0"/>
              </a:rPr>
              <a:t>(mean, min) = </a:t>
            </a:r>
            <a:r>
              <a:rPr lang="en-US" sz="1600" dirty="0" err="1">
                <a:latin typeface="Consolas" panose="020B0609020204030204" pitchFamily="49" charset="0"/>
              </a:rPr>
              <a:t>poisson</a:t>
            </a:r>
            <a:r>
              <a:rPr lang="en-US" sz="1600" dirty="0">
                <a:latin typeface="Consolas" panose="020B0609020204030204" pitchFamily="49" charset="0"/>
              </a:rPr>
              <a:t>(mean-min) + min</a:t>
            </a:r>
          </a:p>
          <a:p>
            <a:pPr marL="0" indent="0">
              <a:buNone/>
            </a:pPr>
            <a:r>
              <a:rPr lang="en-US" sz="1600" dirty="0">
                <a:latin typeface="Consolas" panose="020B0609020204030204" pitchFamily="49" charset="0"/>
              </a:rPr>
              <a:t>@gen function </a:t>
            </a:r>
            <a:r>
              <a:rPr lang="en-US" sz="1600" dirty="0" err="1">
                <a:latin typeface="Consolas" panose="020B0609020204030204" pitchFamily="49" charset="0"/>
              </a:rPr>
              <a:t>class_model</a:t>
            </a:r>
            <a:r>
              <a:rPr lang="en-US" sz="1600" dirty="0">
                <a:latin typeface="Consolas" panose="020B0609020204030204" pitchFamily="49" charset="0"/>
              </a:rPr>
              <a:t>()</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n_students</a:t>
            </a:r>
            <a:r>
              <a:rPr lang="en-US" sz="1600" dirty="0">
                <a:latin typeface="Consolas" panose="020B0609020204030204" pitchFamily="49" charset="0"/>
              </a:rPr>
              <a:t> = @trace(student_distr(10, 3), :</a:t>
            </a:r>
            <a:r>
              <a:rPr lang="en-US" sz="1600" dirty="0" err="1">
                <a:latin typeface="Consolas" panose="020B0609020204030204" pitchFamily="49" charset="0"/>
              </a:rPr>
              <a:t>n_students</a:t>
            </a:r>
            <a:r>
              <a:rPr lang="en-US" sz="1600" dirty="0">
                <a:latin typeface="Consolas" panose="020B0609020204030204" pitchFamily="49" charset="0"/>
              </a:rPr>
              <a:t>)</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end</a:t>
            </a:r>
          </a:p>
          <a:p>
            <a:pPr marL="0" indent="0" algn="just">
              <a:buNone/>
            </a:pPr>
            <a:r>
              <a:rPr lang="en-US" dirty="0"/>
              <a:t>and think about the more natural random variable </a:t>
            </a:r>
            <a:r>
              <a:rPr lang="en-US" sz="1600" dirty="0">
                <a:latin typeface="Consolas" panose="020B0609020204030204" pitchFamily="49" charset="0"/>
              </a:rPr>
              <a:t>:</a:t>
            </a:r>
            <a:r>
              <a:rPr lang="en-US" sz="1600" dirty="0" err="1">
                <a:latin typeface="Consolas" panose="020B0609020204030204" pitchFamily="49" charset="0"/>
              </a:rPr>
              <a:t>n_students</a:t>
            </a:r>
            <a:r>
              <a:rPr lang="en-US" dirty="0"/>
              <a:t>. This leads to more natural inference programs, which can constrain and propose directly to the </a:t>
            </a:r>
            <a:r>
              <a:rPr lang="en-US" sz="1600" dirty="0">
                <a:latin typeface="Consolas" panose="020B0609020204030204" pitchFamily="49" charset="0"/>
              </a:rPr>
              <a:t>:</a:t>
            </a:r>
            <a:r>
              <a:rPr lang="en-US" sz="1600" dirty="0" err="1">
                <a:latin typeface="Consolas" panose="020B0609020204030204" pitchFamily="49" charset="0"/>
              </a:rPr>
              <a:t>n_students</a:t>
            </a:r>
            <a:r>
              <a:rPr lang="en-US" dirty="0"/>
              <a:t> trace address.</a:t>
            </a:r>
          </a:p>
        </p:txBody>
      </p:sp>
    </p:spTree>
    <p:extLst>
      <p:ext uri="{BB962C8B-B14F-4D97-AF65-F5344CB8AC3E}">
        <p14:creationId xmlns:p14="http://schemas.microsoft.com/office/powerpoint/2010/main" val="22804209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F011B-0A9A-5FB7-8525-1DCBFC2FB6F3}"/>
              </a:ext>
            </a:extLst>
          </p:cNvPr>
          <p:cNvSpPr>
            <a:spLocks noGrp="1"/>
          </p:cNvSpPr>
          <p:nvPr>
            <p:ph type="title"/>
          </p:nvPr>
        </p:nvSpPr>
        <p:spPr/>
        <p:txBody>
          <a:bodyPr/>
          <a:lstStyle/>
          <a:p>
            <a:r>
              <a:rPr lang="en-US" dirty="0"/>
              <a:t>Mixture Distribution Constructors</a:t>
            </a:r>
          </a:p>
        </p:txBody>
      </p:sp>
      <p:sp>
        <p:nvSpPr>
          <p:cNvPr id="3" name="Content Placeholder 2">
            <a:extLst>
              <a:ext uri="{FF2B5EF4-FFF2-40B4-BE49-F238E27FC236}">
                <a16:creationId xmlns:a16="http://schemas.microsoft.com/office/drawing/2014/main" id="{1BE95310-30A0-9DB1-4E73-AADC8FED1016}"/>
              </a:ext>
            </a:extLst>
          </p:cNvPr>
          <p:cNvSpPr>
            <a:spLocks noGrp="1"/>
          </p:cNvSpPr>
          <p:nvPr>
            <p:ph idx="1"/>
          </p:nvPr>
        </p:nvSpPr>
        <p:spPr>
          <a:xfrm>
            <a:off x="818712" y="2222287"/>
            <a:ext cx="10554574" cy="4635713"/>
          </a:xfrm>
        </p:spPr>
        <p:txBody>
          <a:bodyPr>
            <a:normAutofit lnSpcReduction="10000"/>
          </a:bodyPr>
          <a:lstStyle/>
          <a:p>
            <a:pPr marL="0" indent="0">
              <a:buNone/>
            </a:pPr>
            <a:r>
              <a:rPr lang="en-US" sz="1400" dirty="0" err="1">
                <a:latin typeface="Consolas" panose="020B0609020204030204" pitchFamily="49" charset="0"/>
              </a:rPr>
              <a:t>HomogeneousMixture</a:t>
            </a:r>
            <a:r>
              <a:rPr lang="en-US" sz="1400" dirty="0">
                <a:latin typeface="Consolas" panose="020B0609020204030204" pitchFamily="49" charset="0"/>
              </a:rPr>
              <a:t>(distribution::Distribution, dims::Vector{Int})</a:t>
            </a:r>
          </a:p>
          <a:p>
            <a:pPr marL="0" indent="0">
              <a:buNone/>
            </a:pPr>
            <a:endParaRPr lang="en-US" dirty="0"/>
          </a:p>
          <a:p>
            <a:pPr marL="0" indent="0" algn="just">
              <a:buNone/>
            </a:pPr>
            <a:r>
              <a:rPr lang="en-US" dirty="0"/>
              <a:t>Define a new distribution that is a mixture of some number of instances of single base distributions. The first argument defines the base distribution of each component in the mixture. The second argument must have length equal to the number of arguments taken by the base distribution. A value of 0 at a position in the vector an indicates that the corresponding argument to the base distribution is a scalar, and integer values of </a:t>
            </a:r>
            <a:r>
              <a:rPr lang="en-US" dirty="0" err="1"/>
              <a:t>i</a:t>
            </a:r>
            <a:r>
              <a:rPr lang="en-US" dirty="0"/>
              <a:t> for </a:t>
            </a:r>
            <a:r>
              <a:rPr lang="en-US" dirty="0" err="1"/>
              <a:t>i</a:t>
            </a:r>
            <a:r>
              <a:rPr lang="en-US" dirty="0"/>
              <a:t> &gt;= 1 indicate that the corresponding argument is an </a:t>
            </a:r>
            <a:r>
              <a:rPr lang="en-US" dirty="0" err="1"/>
              <a:t>i</a:t>
            </a:r>
            <a:r>
              <a:rPr lang="en-US" dirty="0"/>
              <a:t>-dimensional array.</a:t>
            </a:r>
          </a:p>
          <a:p>
            <a:pPr marL="0" indent="0" algn="just">
              <a:buNone/>
            </a:pPr>
            <a:endParaRPr lang="en-US" dirty="0"/>
          </a:p>
          <a:p>
            <a:pPr marL="0" indent="0" algn="just">
              <a:buNone/>
            </a:pPr>
            <a:r>
              <a:rPr lang="en-US" sz="1400" dirty="0" err="1">
                <a:latin typeface="Consolas" panose="020B0609020204030204" pitchFamily="49" charset="0"/>
              </a:rPr>
              <a:t>mixture_of_normals</a:t>
            </a:r>
            <a:r>
              <a:rPr lang="en-US" sz="1400" dirty="0">
                <a:latin typeface="Consolas" panose="020B0609020204030204" pitchFamily="49" charset="0"/>
              </a:rPr>
              <a:t> = </a:t>
            </a:r>
            <a:r>
              <a:rPr lang="en-US" sz="1400" dirty="0" err="1">
                <a:latin typeface="Consolas" panose="020B0609020204030204" pitchFamily="49" charset="0"/>
              </a:rPr>
              <a:t>HomogeneousMixture</a:t>
            </a:r>
            <a:r>
              <a:rPr lang="en-US" sz="1400" dirty="0">
                <a:latin typeface="Consolas" panose="020B0609020204030204" pitchFamily="49" charset="0"/>
              </a:rPr>
              <a:t>(normal, [0, 0])</a:t>
            </a:r>
          </a:p>
          <a:p>
            <a:pPr marL="0" indent="0" algn="just">
              <a:buNone/>
            </a:pPr>
            <a:r>
              <a:rPr lang="en-US" sz="1400" dirty="0">
                <a:latin typeface="Consolas" panose="020B0609020204030204" pitchFamily="49" charset="0"/>
              </a:rPr>
              <a:t># The resulting distribution can then be used like the built-in </a:t>
            </a:r>
            <a:r>
              <a:rPr lang="en-US" sz="1400" dirty="0" err="1">
                <a:latin typeface="Consolas" panose="020B0609020204030204" pitchFamily="49" charset="0"/>
              </a:rPr>
              <a:t>distributionS</a:t>
            </a:r>
            <a:endParaRPr lang="en-US" sz="1400" dirty="0">
              <a:latin typeface="Consolas" panose="020B0609020204030204" pitchFamily="49" charset="0"/>
            </a:endParaRPr>
          </a:p>
          <a:p>
            <a:pPr marL="0" indent="0" algn="just">
              <a:buNone/>
            </a:pPr>
            <a:endParaRPr lang="en-US" sz="1400" dirty="0">
              <a:latin typeface="Consolas" panose="020B0609020204030204" pitchFamily="49" charset="0"/>
            </a:endParaRPr>
          </a:p>
          <a:p>
            <a:pPr marL="0" indent="0" algn="just">
              <a:buNone/>
            </a:pPr>
            <a:r>
              <a:rPr lang="en-US" sz="1400" dirty="0">
                <a:latin typeface="Consolas" panose="020B0609020204030204" pitchFamily="49" charset="0"/>
              </a:rPr>
              <a:t>x ~ </a:t>
            </a:r>
            <a:r>
              <a:rPr lang="en-US" sz="1400" dirty="0" err="1">
                <a:latin typeface="Consolas" panose="020B0609020204030204" pitchFamily="49" charset="0"/>
              </a:rPr>
              <a:t>mixture_of_normals</a:t>
            </a:r>
            <a:r>
              <a:rPr lang="en-US" sz="1400" dirty="0">
                <a:latin typeface="Consolas" panose="020B0609020204030204" pitchFamily="49" charset="0"/>
              </a:rPr>
              <a:t>([0.4, 0.6], [-1.0, 1.0], [0.1, 10.0])</a:t>
            </a:r>
          </a:p>
          <a:p>
            <a:pPr marL="0" indent="0" algn="just">
              <a:buNone/>
            </a:pPr>
            <a:r>
              <a:rPr lang="en-US" sz="1400" dirty="0">
                <a:latin typeface="Consolas" panose="020B0609020204030204" pitchFamily="49" charset="0"/>
              </a:rPr>
              <a:t># mixture of two normal distributions with means -1.0 and 1.0 and standard deviations 0.1 and 10.0</a:t>
            </a:r>
          </a:p>
          <a:p>
            <a:pPr marL="0" indent="0" algn="just">
              <a:buNone/>
            </a:pPr>
            <a:r>
              <a:rPr lang="en-US" sz="1400" dirty="0">
                <a:latin typeface="Consolas" panose="020B0609020204030204" pitchFamily="49" charset="0"/>
              </a:rPr>
              <a:t># the first normal distribution has weight 0.4; the second has weight 0.6</a:t>
            </a:r>
          </a:p>
        </p:txBody>
      </p:sp>
    </p:spTree>
    <p:extLst>
      <p:ext uri="{BB962C8B-B14F-4D97-AF65-F5344CB8AC3E}">
        <p14:creationId xmlns:p14="http://schemas.microsoft.com/office/powerpoint/2010/main" val="38801956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8EAEC-D905-CB35-7F48-688453AD11DC}"/>
              </a:ext>
            </a:extLst>
          </p:cNvPr>
          <p:cNvSpPr>
            <a:spLocks noGrp="1"/>
          </p:cNvSpPr>
          <p:nvPr>
            <p:ph type="title"/>
          </p:nvPr>
        </p:nvSpPr>
        <p:spPr/>
        <p:txBody>
          <a:bodyPr/>
          <a:lstStyle/>
          <a:p>
            <a:r>
              <a:rPr lang="en-US" dirty="0"/>
              <a:t>Mixture Distribution Constructors</a:t>
            </a:r>
          </a:p>
        </p:txBody>
      </p:sp>
      <p:sp>
        <p:nvSpPr>
          <p:cNvPr id="3" name="Content Placeholder 2">
            <a:extLst>
              <a:ext uri="{FF2B5EF4-FFF2-40B4-BE49-F238E27FC236}">
                <a16:creationId xmlns:a16="http://schemas.microsoft.com/office/drawing/2014/main" id="{00B0CF9C-9F33-1198-766B-5BD5D229D920}"/>
              </a:ext>
            </a:extLst>
          </p:cNvPr>
          <p:cNvSpPr>
            <a:spLocks noGrp="1"/>
          </p:cNvSpPr>
          <p:nvPr>
            <p:ph idx="1"/>
          </p:nvPr>
        </p:nvSpPr>
        <p:spPr>
          <a:xfrm>
            <a:off x="818712" y="2222287"/>
            <a:ext cx="10554574" cy="4100359"/>
          </a:xfrm>
        </p:spPr>
        <p:txBody>
          <a:bodyPr>
            <a:normAutofit/>
          </a:bodyPr>
          <a:lstStyle/>
          <a:p>
            <a:pPr marL="0" indent="0">
              <a:buNone/>
            </a:pPr>
            <a:r>
              <a:rPr lang="en-US" sz="1400" dirty="0" err="1">
                <a:latin typeface="Consolas" panose="020B0609020204030204" pitchFamily="49" charset="0"/>
              </a:rPr>
              <a:t>HeterogeneousMixture</a:t>
            </a:r>
            <a:r>
              <a:rPr lang="en-US" sz="1400" dirty="0">
                <a:latin typeface="Consolas" panose="020B0609020204030204" pitchFamily="49" charset="0"/>
              </a:rPr>
              <a:t>(distributions::Vector{Distribution{T}})</a:t>
            </a:r>
          </a:p>
          <a:p>
            <a:pPr marL="0" indent="0">
              <a:buNone/>
            </a:pPr>
            <a:endParaRPr lang="en-US" dirty="0"/>
          </a:p>
          <a:p>
            <a:pPr marL="0" indent="0" algn="just">
              <a:buNone/>
            </a:pPr>
            <a:r>
              <a:rPr lang="en-US" dirty="0"/>
              <a:t>Define a new distribution that is a mixture of a given list of base distributions. The argument is the vector of base distributions, one for each mixture component. Note that the base distributions must have the same output type.</a:t>
            </a:r>
          </a:p>
          <a:p>
            <a:pPr marL="0" indent="0" algn="just">
              <a:buNone/>
            </a:pPr>
            <a:endParaRPr lang="en-US" dirty="0"/>
          </a:p>
          <a:p>
            <a:pPr marL="0" indent="0" algn="just">
              <a:buNone/>
            </a:pPr>
            <a:r>
              <a:rPr lang="en-US" sz="1400" dirty="0" err="1">
                <a:latin typeface="Consolas" panose="020B0609020204030204" pitchFamily="49" charset="0"/>
              </a:rPr>
              <a:t>uniform_beta_mixture</a:t>
            </a:r>
            <a:r>
              <a:rPr lang="en-US" sz="1400" dirty="0">
                <a:latin typeface="Consolas" panose="020B0609020204030204" pitchFamily="49" charset="0"/>
              </a:rPr>
              <a:t> = </a:t>
            </a:r>
            <a:r>
              <a:rPr lang="en-US" sz="1400" dirty="0" err="1">
                <a:latin typeface="Consolas" panose="020B0609020204030204" pitchFamily="49" charset="0"/>
              </a:rPr>
              <a:t>HeterogeneousMixture</a:t>
            </a:r>
            <a:r>
              <a:rPr lang="en-US" sz="1400" dirty="0">
                <a:latin typeface="Consolas" panose="020B0609020204030204" pitchFamily="49" charset="0"/>
              </a:rPr>
              <a:t>([uniform, beta])</a:t>
            </a:r>
          </a:p>
          <a:p>
            <a:pPr marL="0" indent="0" algn="just">
              <a:buNone/>
            </a:pPr>
            <a:endParaRPr lang="en-US" sz="1400" dirty="0">
              <a:latin typeface="Consolas" panose="020B0609020204030204" pitchFamily="49" charset="0"/>
            </a:endParaRPr>
          </a:p>
          <a:p>
            <a:pPr marL="0" indent="0" algn="just">
              <a:buNone/>
            </a:pPr>
            <a:r>
              <a:rPr lang="en-US" sz="1400" dirty="0">
                <a:latin typeface="Consolas" panose="020B0609020204030204" pitchFamily="49" charset="0"/>
              </a:rPr>
              <a:t>x ~ </a:t>
            </a:r>
            <a:r>
              <a:rPr lang="en-US" sz="1400" dirty="0" err="1">
                <a:latin typeface="Consolas" panose="020B0609020204030204" pitchFamily="49" charset="0"/>
              </a:rPr>
              <a:t>uniform_beta_mixture</a:t>
            </a:r>
            <a:r>
              <a:rPr lang="en-US" sz="1400" dirty="0">
                <a:latin typeface="Consolas" panose="020B0609020204030204" pitchFamily="49" charset="0"/>
              </a:rPr>
              <a:t>([0.4, 0.6], lower, upper, a, b)</a:t>
            </a:r>
          </a:p>
          <a:p>
            <a:pPr marL="0" indent="0" algn="just">
              <a:buNone/>
            </a:pPr>
            <a:r>
              <a:rPr lang="en-US" sz="1400" dirty="0">
                <a:latin typeface="Consolas" panose="020B0609020204030204" pitchFamily="49" charset="0"/>
              </a:rPr>
              <a:t># </a:t>
            </a:r>
            <a:r>
              <a:rPr lang="en-US" sz="1400" dirty="0" err="1">
                <a:latin typeface="Consolas" panose="020B0609020204030204" pitchFamily="49" charset="0"/>
              </a:rPr>
              <a:t>mixure</a:t>
            </a:r>
            <a:r>
              <a:rPr lang="en-US" sz="1400" dirty="0">
                <a:latin typeface="Consolas" panose="020B0609020204030204" pitchFamily="49" charset="0"/>
              </a:rPr>
              <a:t> of a uniform distribution on the interval [`lower`, `upper`]</a:t>
            </a:r>
          </a:p>
          <a:p>
            <a:pPr marL="0" indent="0" algn="just">
              <a:buNone/>
            </a:pPr>
            <a:r>
              <a:rPr lang="en-US" sz="1400" dirty="0">
                <a:latin typeface="Consolas" panose="020B0609020204030204" pitchFamily="49" charset="0"/>
              </a:rPr>
              <a:t># and a beta distribution with alpha parameter `a` and beta parameter `b`</a:t>
            </a:r>
          </a:p>
          <a:p>
            <a:pPr marL="0" indent="0" algn="just">
              <a:buNone/>
            </a:pPr>
            <a:r>
              <a:rPr lang="en-US" sz="1400" dirty="0">
                <a:latin typeface="Consolas" panose="020B0609020204030204" pitchFamily="49" charset="0"/>
              </a:rPr>
              <a:t># the uniform as weight 0.4 and the beta has weight 0.6</a:t>
            </a:r>
          </a:p>
        </p:txBody>
      </p:sp>
    </p:spTree>
    <p:extLst>
      <p:ext uri="{BB962C8B-B14F-4D97-AF65-F5344CB8AC3E}">
        <p14:creationId xmlns:p14="http://schemas.microsoft.com/office/powerpoint/2010/main" val="10089390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45A35-CE8D-419B-1707-20B7E7F207D2}"/>
              </a:ext>
            </a:extLst>
          </p:cNvPr>
          <p:cNvSpPr>
            <a:spLocks noGrp="1"/>
          </p:cNvSpPr>
          <p:nvPr>
            <p:ph type="title"/>
          </p:nvPr>
        </p:nvSpPr>
        <p:spPr/>
        <p:txBody>
          <a:bodyPr/>
          <a:lstStyle/>
          <a:p>
            <a:r>
              <a:rPr lang="en-US" dirty="0"/>
              <a:t>Defining New Distributions From Scratch</a:t>
            </a:r>
          </a:p>
        </p:txBody>
      </p:sp>
      <p:sp>
        <p:nvSpPr>
          <p:cNvPr id="3" name="Content Placeholder 2">
            <a:extLst>
              <a:ext uri="{FF2B5EF4-FFF2-40B4-BE49-F238E27FC236}">
                <a16:creationId xmlns:a16="http://schemas.microsoft.com/office/drawing/2014/main" id="{8485DF49-ACDF-FEDF-F709-F53C11E1698C}"/>
              </a:ext>
            </a:extLst>
          </p:cNvPr>
          <p:cNvSpPr>
            <a:spLocks noGrp="1"/>
          </p:cNvSpPr>
          <p:nvPr>
            <p:ph idx="1"/>
          </p:nvPr>
        </p:nvSpPr>
        <p:spPr/>
        <p:txBody>
          <a:bodyPr>
            <a:normAutofit/>
          </a:bodyPr>
          <a:lstStyle/>
          <a:p>
            <a:pPr marL="0" indent="0">
              <a:buNone/>
            </a:pPr>
            <a:r>
              <a:rPr lang="en-US" dirty="0"/>
              <a:t>users can define a custom distribution by defining an (ordinary Julia) subtype of </a:t>
            </a:r>
            <a:r>
              <a:rPr lang="en-US" sz="1400" dirty="0" err="1">
                <a:latin typeface="Consolas" panose="020B0609020204030204" pitchFamily="49" charset="0"/>
              </a:rPr>
              <a:t>Gen.Distribution</a:t>
            </a:r>
            <a:r>
              <a:rPr lang="en-US" sz="1400" dirty="0">
                <a:latin typeface="Consolas" panose="020B0609020204030204" pitchFamily="49" charset="0"/>
              </a:rPr>
              <a:t> </a:t>
            </a:r>
            <a:r>
              <a:rPr lang="en-US" dirty="0"/>
              <a:t>and implementing the methods of the Distribution API:</a:t>
            </a:r>
          </a:p>
          <a:p>
            <a:pPr marL="685800" lvl="1"/>
            <a:r>
              <a:rPr lang="en-US" sz="1400" dirty="0">
                <a:latin typeface="Consolas" panose="020B0609020204030204" pitchFamily="49" charset="0"/>
              </a:rPr>
              <a:t>random</a:t>
            </a:r>
          </a:p>
          <a:p>
            <a:pPr marL="685800" lvl="1"/>
            <a:r>
              <a:rPr lang="en-US" sz="1400" dirty="0" err="1">
                <a:latin typeface="Consolas" panose="020B0609020204030204" pitchFamily="49" charset="0"/>
              </a:rPr>
              <a:t>logpdf</a:t>
            </a:r>
            <a:endParaRPr lang="en-US" sz="1400" dirty="0">
              <a:latin typeface="Consolas" panose="020B0609020204030204" pitchFamily="49" charset="0"/>
            </a:endParaRPr>
          </a:p>
          <a:p>
            <a:pPr marL="685800" lvl="1"/>
            <a:r>
              <a:rPr lang="en-US" sz="1400" dirty="0" err="1">
                <a:latin typeface="Consolas" panose="020B0609020204030204" pitchFamily="49" charset="0"/>
              </a:rPr>
              <a:t>has_output_grad</a:t>
            </a:r>
            <a:endParaRPr lang="en-US" sz="1400" dirty="0">
              <a:latin typeface="Consolas" panose="020B0609020204030204" pitchFamily="49" charset="0"/>
            </a:endParaRPr>
          </a:p>
          <a:p>
            <a:pPr marL="685800" lvl="1"/>
            <a:r>
              <a:rPr lang="en-US" sz="1400" dirty="0" err="1">
                <a:latin typeface="Consolas" panose="020B0609020204030204" pitchFamily="49" charset="0"/>
              </a:rPr>
              <a:t>logpdf_grad</a:t>
            </a:r>
            <a:endParaRPr lang="en-US" sz="1400" dirty="0">
              <a:latin typeface="Consolas" panose="020B0609020204030204" pitchFamily="49" charset="0"/>
            </a:endParaRPr>
          </a:p>
          <a:p>
            <a:pPr marL="685800" lvl="1"/>
            <a:r>
              <a:rPr lang="en-US" sz="1400" dirty="0" err="1">
                <a:latin typeface="Consolas" panose="020B0609020204030204" pitchFamily="49" charset="0"/>
              </a:rPr>
              <a:t>has_argument_grads</a:t>
            </a:r>
            <a:endParaRPr lang="en-US" sz="1400" dirty="0">
              <a:latin typeface="Consolas" panose="020B0609020204030204" pitchFamily="49" charset="0"/>
            </a:endParaRPr>
          </a:p>
        </p:txBody>
      </p:sp>
    </p:spTree>
    <p:extLst>
      <p:ext uri="{BB962C8B-B14F-4D97-AF65-F5344CB8AC3E}">
        <p14:creationId xmlns:p14="http://schemas.microsoft.com/office/powerpoint/2010/main" val="41142507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8BBEF-67E5-4491-8592-1229E1CFFBC3}"/>
              </a:ext>
            </a:extLst>
          </p:cNvPr>
          <p:cNvSpPr>
            <a:spLocks noGrp="1"/>
          </p:cNvSpPr>
          <p:nvPr>
            <p:ph type="title"/>
          </p:nvPr>
        </p:nvSpPr>
        <p:spPr/>
        <p:txBody>
          <a:bodyPr/>
          <a:lstStyle/>
          <a:p>
            <a:r>
              <a:rPr lang="en-US" dirty="0"/>
              <a:t>Example: Triangular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0FDCA3-87B2-4AFE-A083-E751E96E1B4A}"/>
                  </a:ext>
                </a:extLst>
              </p:cNvPr>
              <p:cNvSpPr>
                <a:spLocks noGrp="1"/>
              </p:cNvSpPr>
              <p:nvPr>
                <p:ph idx="1"/>
              </p:nvPr>
            </p:nvSpPr>
            <p:spPr>
              <a:xfrm>
                <a:off x="291770" y="2237786"/>
                <a:ext cx="6883946" cy="4403238"/>
              </a:xfrm>
            </p:spPr>
            <p:txBody>
              <a:bodyPr>
                <a:normAutofit/>
              </a:bodyPr>
              <a:lstStyle/>
              <a:p>
                <a:pPr algn="just"/>
                <a:r>
                  <a:rPr lang="en-US" dirty="0"/>
                  <a:t>The </a:t>
                </a:r>
                <a:r>
                  <a:rPr lang="en-US" i="1" dirty="0"/>
                  <a:t>triangular distribution</a:t>
                </a:r>
                <a:r>
                  <a:rPr lang="en-US" dirty="0"/>
                  <a:t> is a continuous probability distribution with lower limit a, upper limit b and mode c, where a &lt; b and a ≤ c ≤ b</a:t>
                </a:r>
              </a:p>
              <a:p>
                <a:r>
                  <a:rPr lang="en-US" dirty="0"/>
                  <a:t>The probability density function:</a:t>
                </a:r>
                <a:endParaRPr lang="en-US" b="0" i="1" dirty="0">
                  <a:latin typeface="Cambria Math" panose="02040503050406030204" pitchFamily="18" charset="0"/>
                </a:endParaRPr>
              </a:p>
              <a:p>
                <a:pPr marL="40005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0                  </m:t>
                              </m:r>
                              <m:r>
                                <m:rPr>
                                  <m:nor/>
                                </m:rPr>
                                <a:rPr lang="en-US" b="0" i="0" smtClean="0">
                                  <a:latin typeface="Cambria Math" panose="02040503050406030204" pitchFamily="18" charset="0"/>
                                </a:rPr>
                                <m:t>  </m:t>
                              </m:r>
                              <m:r>
                                <m:rPr>
                                  <m:nor/>
                                </m:rPr>
                                <a:rPr lang="en-US" b="0" i="0" smtClean="0">
                                  <a:latin typeface="Cambria Math" panose="02040503050406030204" pitchFamily="18" charset="0"/>
                                </a:rPr>
                                <m:t>for</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&lt;</m:t>
                              </m:r>
                              <m:r>
                                <a:rPr lang="en-US" b="0" i="1" smtClean="0">
                                  <a:latin typeface="Cambria Math" panose="02040503050406030204" pitchFamily="18" charset="0"/>
                                </a:rPr>
                                <m:t>𝑎</m:t>
                              </m:r>
                            </m:e>
                            <m:e>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den>
                              </m:f>
                              <m:r>
                                <a:rPr lang="en-US" b="0" i="1" smtClean="0">
                                  <a:latin typeface="Cambria Math" panose="02040503050406030204" pitchFamily="18" charset="0"/>
                                </a:rPr>
                                <m:t>  </m:t>
                              </m:r>
                              <m:r>
                                <m:rPr>
                                  <m:nor/>
                                </m:rPr>
                                <a:rPr lang="en-US" b="0" i="0" smtClean="0">
                                  <a:latin typeface="Cambria Math" panose="02040503050406030204" pitchFamily="18" charset="0"/>
                                </a:rPr>
                                <m:t>for</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𝑐</m:t>
                              </m:r>
                            </m:e>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num>
                                <m:den>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den>
                              </m:f>
                              <m:r>
                                <a:rPr lang="en-US" b="0" i="1"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for</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e>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for</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e>
                            <m:e>
                              <m:r>
                                <a:rPr lang="en-US" b="0" i="1" smtClean="0">
                                  <a:latin typeface="Cambria Math" panose="02040503050406030204" pitchFamily="18" charset="0"/>
                                  <a:ea typeface="Cambria Math" panose="02040503050406030204" pitchFamily="18" charset="0"/>
                                </a:rPr>
                                <m:t>0                     </m:t>
                              </m:r>
                              <m:r>
                                <m:rPr>
                                  <m:nor/>
                                </m:rPr>
                                <a:rPr lang="en-US" b="0" i="0" smtClean="0">
                                  <a:latin typeface="Cambria Math" panose="02040503050406030204" pitchFamily="18" charset="0"/>
                                  <a:ea typeface="Cambria Math" panose="02040503050406030204" pitchFamily="18" charset="0"/>
                                </a:rPr>
                                <m:t>for</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𝑧</m:t>
                              </m:r>
                            </m:e>
                          </m:eqArr>
                        </m:e>
                      </m:d>
                    </m:oMath>
                  </m:oMathPara>
                </a14:m>
                <a:endParaRPr lang="en-US" dirty="0"/>
              </a:p>
              <a:p>
                <a:pPr algn="just"/>
                <a:r>
                  <a:rPr lang="en-US" dirty="0"/>
                  <a:t>The triangular distribution is often used in ill-defined problems where the underlying distribution is not known, but some knowledge of the limits and mode exists</a:t>
                </a:r>
              </a:p>
            </p:txBody>
          </p:sp>
        </mc:Choice>
        <mc:Fallback xmlns="">
          <p:sp>
            <p:nvSpPr>
              <p:cNvPr id="3" name="Content Placeholder 2">
                <a:extLst>
                  <a:ext uri="{FF2B5EF4-FFF2-40B4-BE49-F238E27FC236}">
                    <a16:creationId xmlns:a16="http://schemas.microsoft.com/office/drawing/2014/main" id="{5C0FDCA3-87B2-4AFE-A083-E751E96E1B4A}"/>
                  </a:ext>
                </a:extLst>
              </p:cNvPr>
              <p:cNvSpPr>
                <a:spLocks noGrp="1" noRot="1" noChangeAspect="1" noMove="1" noResize="1" noEditPoints="1" noAdjustHandles="1" noChangeArrowheads="1" noChangeShapeType="1" noTextEdit="1"/>
              </p:cNvSpPr>
              <p:nvPr>
                <p:ph idx="1"/>
              </p:nvPr>
            </p:nvSpPr>
            <p:spPr>
              <a:xfrm>
                <a:off x="291770" y="2237786"/>
                <a:ext cx="6883946" cy="4403238"/>
              </a:xfrm>
              <a:blipFill>
                <a:blip r:embed="rId2"/>
                <a:stretch>
                  <a:fillRect l="-89" t="-416" r="-709" b="-1939"/>
                </a:stretch>
              </a:blipFill>
            </p:spPr>
            <p:txBody>
              <a:bodyPr/>
              <a:lstStyle/>
              <a:p>
                <a:r>
                  <a:rPr lang="en-US">
                    <a:noFill/>
                  </a:rPr>
                  <a:t> </a:t>
                </a:r>
              </a:p>
            </p:txBody>
          </p:sp>
        </mc:Fallback>
      </mc:AlternateContent>
      <p:pic>
        <p:nvPicPr>
          <p:cNvPr id="1026" name="Picture 2" descr="Plot of the Triangular PMF">
            <a:extLst>
              <a:ext uri="{FF2B5EF4-FFF2-40B4-BE49-F238E27FC236}">
                <a16:creationId xmlns:a16="http://schemas.microsoft.com/office/drawing/2014/main" id="{3176790B-EB4F-498E-8A97-FBBA14F25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2127" y="3506815"/>
            <a:ext cx="3095625"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0535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CFCDE-2387-4892-A587-06C78F097BEC}"/>
              </a:ext>
            </a:extLst>
          </p:cNvPr>
          <p:cNvSpPr>
            <a:spLocks noGrp="1"/>
          </p:cNvSpPr>
          <p:nvPr>
            <p:ph type="title"/>
          </p:nvPr>
        </p:nvSpPr>
        <p:spPr/>
        <p:txBody>
          <a:bodyPr/>
          <a:lstStyle/>
          <a:p>
            <a:r>
              <a:rPr lang="en-US" dirty="0"/>
              <a:t>Example: Triangular Distribution</a:t>
            </a:r>
          </a:p>
        </p:txBody>
      </p:sp>
      <p:sp>
        <p:nvSpPr>
          <p:cNvPr id="3" name="Content Placeholder 2">
            <a:extLst>
              <a:ext uri="{FF2B5EF4-FFF2-40B4-BE49-F238E27FC236}">
                <a16:creationId xmlns:a16="http://schemas.microsoft.com/office/drawing/2014/main" id="{F841FA87-AEE1-4560-97AF-D6CEF15A74AC}"/>
              </a:ext>
            </a:extLst>
          </p:cNvPr>
          <p:cNvSpPr>
            <a:spLocks noGrp="1"/>
          </p:cNvSpPr>
          <p:nvPr>
            <p:ph idx="1"/>
          </p:nvPr>
        </p:nvSpPr>
        <p:spPr>
          <a:xfrm>
            <a:off x="76250" y="2110155"/>
            <a:ext cx="5839996" cy="4747845"/>
          </a:xfrm>
        </p:spPr>
        <p:txBody>
          <a:bodyPr>
            <a:normAutofit fontScale="77500" lnSpcReduction="20000"/>
          </a:bodyPr>
          <a:lstStyle/>
          <a:p>
            <a:pPr marL="0" indent="0">
              <a:buNone/>
            </a:pPr>
            <a:r>
              <a:rPr lang="en-US" sz="1400" dirty="0">
                <a:latin typeface="Consolas" panose="020B0609020204030204" pitchFamily="49" charset="0"/>
              </a:rPr>
              <a:t>using Distributions</a:t>
            </a:r>
          </a:p>
          <a:p>
            <a:pPr marL="0" indent="0">
              <a:buNone/>
            </a:pPr>
            <a:r>
              <a:rPr lang="en-US" sz="1400" dirty="0">
                <a:latin typeface="Consolas" panose="020B0609020204030204" pitchFamily="49" charset="0"/>
              </a:rPr>
              <a:t>using Gen</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struct Triangular &lt;: </a:t>
            </a:r>
            <a:r>
              <a:rPr lang="en-US" sz="1400" dirty="0" err="1">
                <a:latin typeface="Consolas" panose="020B0609020204030204" pitchFamily="49" charset="0"/>
              </a:rPr>
              <a:t>Gen.Distribution</a:t>
            </a:r>
            <a:r>
              <a:rPr lang="en-US" sz="1400" dirty="0">
                <a:latin typeface="Consolas" panose="020B0609020204030204" pitchFamily="49" charset="0"/>
              </a:rPr>
              <a:t>{Real} end</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const triangular = Triangular()</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function </a:t>
            </a:r>
            <a:r>
              <a:rPr lang="en-US" sz="1400" dirty="0" err="1">
                <a:latin typeface="Consolas" panose="020B0609020204030204" pitchFamily="49" charset="0"/>
              </a:rPr>
              <a:t>logpdf</a:t>
            </a:r>
            <a:r>
              <a:rPr lang="en-US" sz="1400" dirty="0">
                <a:latin typeface="Consolas" panose="020B0609020204030204" pitchFamily="49" charset="0"/>
              </a:rPr>
              <a:t>(::Triangular, x::Real, low::Real, high::Real, mod::Real</a:t>
            </a:r>
          </a:p>
          <a:p>
            <a:pPr marL="0" indent="0">
              <a:buNone/>
            </a:pPr>
            <a:r>
              <a:rPr lang="en-US" sz="1400" dirty="0">
                <a:latin typeface="Consolas" panose="020B0609020204030204" pitchFamily="49" charset="0"/>
              </a:rPr>
              <a:t>        if low &lt;= x &lt; mod</a:t>
            </a:r>
          </a:p>
          <a:p>
            <a:pPr marL="0" indent="0">
              <a:buNone/>
            </a:pPr>
            <a:r>
              <a:rPr lang="en-US" sz="1400" dirty="0">
                <a:latin typeface="Consolas" panose="020B0609020204030204" pitchFamily="49" charset="0"/>
              </a:rPr>
              <a:t>            return log((2. * (x - low)) / ((high - low) * (mod - low)))</a:t>
            </a:r>
          </a:p>
          <a:p>
            <a:pPr marL="0" indent="0">
              <a:buNone/>
            </a:pPr>
            <a:r>
              <a:rPr lang="en-US" sz="1400" dirty="0">
                <a:latin typeface="Consolas" panose="020B0609020204030204" pitchFamily="49" charset="0"/>
              </a:rPr>
              <a:t>        elseif x == c</a:t>
            </a:r>
          </a:p>
          <a:p>
            <a:pPr marL="0" indent="0">
              <a:buNone/>
            </a:pPr>
            <a:r>
              <a:rPr lang="en-US" sz="1400" dirty="0">
                <a:latin typeface="Consolas" panose="020B0609020204030204" pitchFamily="49" charset="0"/>
              </a:rPr>
              <a:t>            return log(2. / (high - low))</a:t>
            </a:r>
          </a:p>
          <a:p>
            <a:pPr marL="0" indent="0">
              <a:buNone/>
            </a:pPr>
            <a:r>
              <a:rPr lang="en-US" sz="1400" dirty="0">
                <a:latin typeface="Consolas" panose="020B0609020204030204" pitchFamily="49" charset="0"/>
              </a:rPr>
              <a:t>        elseif c &lt; x &lt;= b</a:t>
            </a:r>
          </a:p>
          <a:p>
            <a:pPr marL="0" indent="0">
              <a:buNone/>
            </a:pPr>
            <a:r>
              <a:rPr lang="en-US" sz="1400" dirty="0">
                <a:latin typeface="Consolas" panose="020B0609020204030204" pitchFamily="49" charset="0"/>
              </a:rPr>
              <a:t>            return log((2. * (high - x)) / ((high - low) * (high - mod)))</a:t>
            </a:r>
          </a:p>
          <a:p>
            <a:pPr marL="0" indent="0">
              <a:buNone/>
            </a:pPr>
            <a:r>
              <a:rPr lang="en-US" sz="1400" dirty="0">
                <a:latin typeface="Consolas" panose="020B0609020204030204" pitchFamily="49" charset="0"/>
              </a:rPr>
              <a:t>        end</a:t>
            </a:r>
          </a:p>
          <a:p>
            <a:pPr marL="0" indent="0">
              <a:buNone/>
            </a:pPr>
            <a:r>
              <a:rPr lang="en-US" sz="1400" dirty="0">
                <a:latin typeface="Consolas" panose="020B0609020204030204" pitchFamily="49" charset="0"/>
              </a:rPr>
              <a:t>        return log(0)</a:t>
            </a:r>
          </a:p>
          <a:p>
            <a:pPr marL="0" indent="0">
              <a:buNone/>
            </a:pPr>
            <a:r>
              <a:rPr lang="en-US" sz="1400" dirty="0">
                <a:latin typeface="Consolas" panose="020B0609020204030204" pitchFamily="49" charset="0"/>
              </a:rPr>
              <a:t>end</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(::Triangular)(low, high, mod) = random(Triangular(), low, high, mod)</a:t>
            </a:r>
          </a:p>
        </p:txBody>
      </p:sp>
      <p:sp>
        <p:nvSpPr>
          <p:cNvPr id="4" name="TextBox 3">
            <a:extLst>
              <a:ext uri="{FF2B5EF4-FFF2-40B4-BE49-F238E27FC236}">
                <a16:creationId xmlns:a16="http://schemas.microsoft.com/office/drawing/2014/main" id="{024C2070-1B1A-7C83-4CBB-B9DD48ED1092}"/>
              </a:ext>
            </a:extLst>
          </p:cNvPr>
          <p:cNvSpPr txBox="1"/>
          <p:nvPr/>
        </p:nvSpPr>
        <p:spPr>
          <a:xfrm>
            <a:off x="5978770" y="2883879"/>
            <a:ext cx="6136980" cy="2462213"/>
          </a:xfrm>
          <a:prstGeom prst="rect">
            <a:avLst/>
          </a:prstGeom>
          <a:noFill/>
        </p:spPr>
        <p:txBody>
          <a:bodyPr wrap="square" rtlCol="0">
            <a:spAutoFit/>
          </a:bodyPr>
          <a:lstStyle/>
          <a:p>
            <a:r>
              <a:rPr lang="en-US" sz="1100" dirty="0">
                <a:latin typeface="Consolas" panose="020B0609020204030204" pitchFamily="49" charset="0"/>
              </a:rPr>
              <a:t>function random(::Triangular, low::Real, high::Real, mod::Real)</a:t>
            </a:r>
          </a:p>
          <a:p>
            <a:r>
              <a:rPr lang="en-US" sz="1100" dirty="0">
                <a:latin typeface="Consolas" panose="020B0609020204030204" pitchFamily="49" charset="0"/>
              </a:rPr>
              <a:t>    rand(</a:t>
            </a:r>
            <a:r>
              <a:rPr lang="en-US" sz="1100" dirty="0" err="1">
                <a:latin typeface="Consolas" panose="020B0609020204030204" pitchFamily="49" charset="0"/>
              </a:rPr>
              <a:t>Distributions.TriangularDist</a:t>
            </a:r>
            <a:r>
              <a:rPr lang="en-US" sz="1100" dirty="0">
                <a:latin typeface="Consolas" panose="020B0609020204030204" pitchFamily="49" charset="0"/>
              </a:rPr>
              <a:t>(low, high, mod))</a:t>
            </a:r>
          </a:p>
          <a:p>
            <a:r>
              <a:rPr lang="en-US" sz="1100" dirty="0">
                <a:latin typeface="Consolas" panose="020B0609020204030204" pitchFamily="49" charset="0"/>
              </a:rPr>
              <a:t>end</a:t>
            </a:r>
          </a:p>
          <a:p>
            <a:endParaRPr lang="en-US" sz="1100" dirty="0">
              <a:latin typeface="Consolas" panose="020B0609020204030204" pitchFamily="49" charset="0"/>
            </a:endParaRPr>
          </a:p>
          <a:p>
            <a:r>
              <a:rPr lang="en-US" sz="1100" dirty="0" err="1">
                <a:latin typeface="Consolas" panose="020B0609020204030204" pitchFamily="49" charset="0"/>
              </a:rPr>
              <a:t>has_output_grad</a:t>
            </a:r>
            <a:r>
              <a:rPr lang="en-US" sz="1100" dirty="0">
                <a:latin typeface="Consolas" panose="020B0609020204030204" pitchFamily="49" charset="0"/>
              </a:rPr>
              <a:t>(::Triangular) = false</a:t>
            </a:r>
          </a:p>
          <a:p>
            <a:r>
              <a:rPr lang="en-US" sz="1100" dirty="0" err="1">
                <a:latin typeface="Consolas" panose="020B0609020204030204" pitchFamily="49" charset="0"/>
              </a:rPr>
              <a:t>has_argument_grads</a:t>
            </a:r>
            <a:r>
              <a:rPr lang="en-US" sz="1100" dirty="0">
                <a:latin typeface="Consolas" panose="020B0609020204030204" pitchFamily="49" charset="0"/>
              </a:rPr>
              <a:t>(::Triangular) = (false, false, false)</a:t>
            </a:r>
          </a:p>
          <a:p>
            <a:endParaRPr lang="en-US" sz="1100" dirty="0">
              <a:latin typeface="Consolas" panose="020B0609020204030204" pitchFamily="49" charset="0"/>
            </a:endParaRPr>
          </a:p>
          <a:p>
            <a:r>
              <a:rPr lang="en-US" sz="1100" dirty="0">
                <a:latin typeface="Consolas" panose="020B0609020204030204" pitchFamily="49" charset="0"/>
              </a:rPr>
              <a:t>function </a:t>
            </a:r>
            <a:r>
              <a:rPr lang="en-US" sz="1100" dirty="0" err="1">
                <a:latin typeface="Consolas" panose="020B0609020204030204" pitchFamily="49" charset="0"/>
              </a:rPr>
              <a:t>logpdf_grad</a:t>
            </a:r>
            <a:r>
              <a:rPr lang="en-US" sz="1100" dirty="0">
                <a:latin typeface="Consolas" panose="020B0609020204030204" pitchFamily="49" charset="0"/>
              </a:rPr>
              <a:t>(::Triangular, x::Real, low::Real, high::Real, mod::Real)</a:t>
            </a:r>
          </a:p>
          <a:p>
            <a:r>
              <a:rPr lang="en-US" sz="1100" dirty="0">
                <a:latin typeface="Consolas" panose="020B0609020204030204" pitchFamily="49" charset="0"/>
              </a:rPr>
              <a:t>   </a:t>
            </a:r>
          </a:p>
          <a:p>
            <a:r>
              <a:rPr lang="en-US" sz="1100" dirty="0">
                <a:latin typeface="Consolas" panose="020B0609020204030204" pitchFamily="49" charset="0"/>
              </a:rPr>
              <a:t>   (nothing, nothing, nothing, nothing)</a:t>
            </a:r>
          </a:p>
          <a:p>
            <a:endParaRPr lang="en-US" sz="1100" dirty="0">
              <a:latin typeface="Consolas" panose="020B0609020204030204" pitchFamily="49" charset="0"/>
            </a:endParaRPr>
          </a:p>
          <a:p>
            <a:r>
              <a:rPr lang="en-US" sz="1100" dirty="0">
                <a:latin typeface="Consolas" panose="020B0609020204030204" pitchFamily="49" charset="0"/>
              </a:rPr>
              <a:t>end</a:t>
            </a:r>
          </a:p>
          <a:p>
            <a:endParaRPr lang="en-US" sz="1100" dirty="0">
              <a:latin typeface="Consolas" panose="020B0609020204030204" pitchFamily="49" charset="0"/>
            </a:endParaRPr>
          </a:p>
          <a:p>
            <a:r>
              <a:rPr lang="en-US" sz="1100" dirty="0">
                <a:latin typeface="Consolas" panose="020B0609020204030204" pitchFamily="49" charset="0"/>
              </a:rPr>
              <a:t>(::Triangular)(low, high, mod) = random(Triangular(), low, high, mod)</a:t>
            </a:r>
          </a:p>
        </p:txBody>
      </p:sp>
    </p:spTree>
    <p:extLst>
      <p:ext uri="{BB962C8B-B14F-4D97-AF65-F5344CB8AC3E}">
        <p14:creationId xmlns:p14="http://schemas.microsoft.com/office/powerpoint/2010/main" val="11886009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CFCDE-2387-4892-A587-06C78F097BEC}"/>
              </a:ext>
            </a:extLst>
          </p:cNvPr>
          <p:cNvSpPr>
            <a:spLocks noGrp="1"/>
          </p:cNvSpPr>
          <p:nvPr>
            <p:ph type="title"/>
          </p:nvPr>
        </p:nvSpPr>
        <p:spPr/>
        <p:txBody>
          <a:bodyPr/>
          <a:lstStyle/>
          <a:p>
            <a:r>
              <a:rPr lang="en-US" dirty="0"/>
              <a:t>Example: Triangular Distribution</a:t>
            </a:r>
          </a:p>
        </p:txBody>
      </p:sp>
      <p:sp>
        <p:nvSpPr>
          <p:cNvPr id="3" name="Content Placeholder 2">
            <a:extLst>
              <a:ext uri="{FF2B5EF4-FFF2-40B4-BE49-F238E27FC236}">
                <a16:creationId xmlns:a16="http://schemas.microsoft.com/office/drawing/2014/main" id="{F841FA87-AEE1-4560-97AF-D6CEF15A74AC}"/>
              </a:ext>
            </a:extLst>
          </p:cNvPr>
          <p:cNvSpPr>
            <a:spLocks noGrp="1"/>
          </p:cNvSpPr>
          <p:nvPr>
            <p:ph idx="1"/>
          </p:nvPr>
        </p:nvSpPr>
        <p:spPr>
          <a:xfrm>
            <a:off x="93786" y="2058260"/>
            <a:ext cx="4837722" cy="4799740"/>
          </a:xfrm>
        </p:spPr>
        <p:txBody>
          <a:bodyPr>
            <a:normAutofit fontScale="77500" lnSpcReduction="20000"/>
          </a:bodyPr>
          <a:lstStyle/>
          <a:p>
            <a:pPr marL="0" indent="0">
              <a:buNone/>
            </a:pPr>
            <a:r>
              <a:rPr lang="en-US" sz="1400" dirty="0">
                <a:latin typeface="Consolas" panose="020B0609020204030204" pitchFamily="49" charset="0"/>
              </a:rPr>
              <a:t>using </a:t>
            </a:r>
            <a:r>
              <a:rPr lang="en-US" sz="1400" dirty="0" err="1">
                <a:latin typeface="Consolas" panose="020B0609020204030204" pitchFamily="49" charset="0"/>
              </a:rPr>
              <a:t>PyPlot</a:t>
            </a:r>
            <a:endParaRPr lang="en-US" sz="1400" dirty="0">
              <a:latin typeface="Consolas" panose="020B0609020204030204" pitchFamily="49" charset="0"/>
            </a:endParaRPr>
          </a:p>
          <a:p>
            <a:pPr marL="0" indent="0">
              <a:buNone/>
            </a:pPr>
            <a:r>
              <a:rPr lang="en-US" sz="1400" dirty="0">
                <a:latin typeface="Consolas" panose="020B0609020204030204" pitchFamily="49" charset="0"/>
              </a:rPr>
              <a:t>using Gen</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include("</a:t>
            </a:r>
            <a:r>
              <a:rPr lang="en-US" sz="1400" dirty="0" err="1">
                <a:latin typeface="Consolas" panose="020B0609020204030204" pitchFamily="49" charset="0"/>
              </a:rPr>
              <a:t>Triangular.jl</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@gen function </a:t>
            </a:r>
            <a:r>
              <a:rPr lang="en-US" sz="1400" dirty="0" err="1">
                <a:latin typeface="Consolas" panose="020B0609020204030204" pitchFamily="49" charset="0"/>
              </a:rPr>
              <a:t>triangular_model</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 z ~ triangular(-3, 8, 0) INVALID</a:t>
            </a:r>
          </a:p>
          <a:p>
            <a:pPr marL="0" indent="0">
              <a:buNone/>
            </a:pPr>
            <a:r>
              <a:rPr lang="en-US" sz="1400" dirty="0">
                <a:latin typeface="Consolas" panose="020B0609020204030204" pitchFamily="49" charset="0"/>
              </a:rPr>
              <a:t>    z = triangular(-3, 8, 0)</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end</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traces = [</a:t>
            </a:r>
            <a:r>
              <a:rPr lang="en-US" sz="1400" dirty="0" err="1">
                <a:latin typeface="Consolas" panose="020B0609020204030204" pitchFamily="49" charset="0"/>
              </a:rPr>
              <a:t>Gen.simulate</a:t>
            </a:r>
            <a:r>
              <a:rPr lang="en-US" sz="1400" dirty="0">
                <a:latin typeface="Consolas" panose="020B0609020204030204" pitchFamily="49" charset="0"/>
              </a:rPr>
              <a:t>(</a:t>
            </a:r>
            <a:r>
              <a:rPr lang="en-US" sz="1400" dirty="0" err="1">
                <a:latin typeface="Consolas" panose="020B0609020204030204" pitchFamily="49" charset="0"/>
              </a:rPr>
              <a:t>triangular_model</a:t>
            </a:r>
            <a:r>
              <a:rPr lang="en-US" sz="1400" dirty="0">
                <a:latin typeface="Consolas" panose="020B0609020204030204" pitchFamily="49" charset="0"/>
              </a:rPr>
              <a:t>, ()) for _=1:30000];</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z_samples</a:t>
            </a:r>
            <a:r>
              <a:rPr lang="en-US" sz="1400" dirty="0">
                <a:latin typeface="Consolas" panose="020B0609020204030204" pitchFamily="49" charset="0"/>
              </a:rPr>
              <a:t> = [traces[</a:t>
            </a:r>
            <a:r>
              <a:rPr lang="en-US" sz="1400" dirty="0" err="1">
                <a:latin typeface="Consolas" panose="020B0609020204030204" pitchFamily="49" charset="0"/>
              </a:rPr>
              <a:t>i</a:t>
            </a:r>
            <a:r>
              <a:rPr lang="en-US" sz="1400" dirty="0">
                <a:latin typeface="Consolas" panose="020B0609020204030204" pitchFamily="49" charset="0"/>
              </a:rPr>
              <a:t>][] for </a:t>
            </a:r>
            <a:r>
              <a:rPr lang="en-US" sz="1400" dirty="0" err="1">
                <a:latin typeface="Consolas" panose="020B0609020204030204" pitchFamily="49" charset="0"/>
              </a:rPr>
              <a:t>i</a:t>
            </a:r>
            <a:r>
              <a:rPr lang="en-US" sz="1400" dirty="0">
                <a:latin typeface="Consolas" panose="020B0609020204030204" pitchFamily="49" charset="0"/>
              </a:rPr>
              <a:t>=1:30000]</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hist(</a:t>
            </a:r>
            <a:r>
              <a:rPr lang="en-US" sz="1400" dirty="0" err="1">
                <a:latin typeface="Consolas" panose="020B0609020204030204" pitchFamily="49" charset="0"/>
              </a:rPr>
              <a:t>z_samples</a:t>
            </a:r>
            <a:r>
              <a:rPr lang="en-US" sz="1400" dirty="0">
                <a:latin typeface="Consolas" panose="020B0609020204030204" pitchFamily="49" charset="0"/>
              </a:rPr>
              <a:t>, bins = 40)</a:t>
            </a:r>
          </a:p>
          <a:p>
            <a:pPr marL="0" indent="0">
              <a:buNone/>
            </a:pPr>
            <a:r>
              <a:rPr lang="en-US" sz="1400" dirty="0" err="1">
                <a:latin typeface="Consolas" panose="020B0609020204030204" pitchFamily="49" charset="0"/>
              </a:rPr>
              <a:t>plt</a:t>
            </a:r>
            <a:r>
              <a:rPr lang="en-US" sz="1400" dirty="0">
                <a:latin typeface="Consolas" panose="020B0609020204030204" pitchFamily="49" charset="0"/>
              </a:rPr>
              <a:t>[:show]()</a:t>
            </a:r>
          </a:p>
          <a:p>
            <a:pPr marL="0" indent="0">
              <a:buNone/>
            </a:pPr>
            <a:endParaRPr lang="en-US" sz="1400" dirty="0">
              <a:latin typeface="Consolas" panose="020B0609020204030204" pitchFamily="49" charset="0"/>
            </a:endParaRPr>
          </a:p>
        </p:txBody>
      </p:sp>
      <p:pic>
        <p:nvPicPr>
          <p:cNvPr id="5" name="Picture 4">
            <a:extLst>
              <a:ext uri="{FF2B5EF4-FFF2-40B4-BE49-F238E27FC236}">
                <a16:creationId xmlns:a16="http://schemas.microsoft.com/office/drawing/2014/main" id="{144BEDBC-11B8-44E0-B683-ED732775183A}"/>
              </a:ext>
            </a:extLst>
          </p:cNvPr>
          <p:cNvPicPr>
            <a:picLocks noChangeAspect="1"/>
          </p:cNvPicPr>
          <p:nvPr/>
        </p:nvPicPr>
        <p:blipFill>
          <a:blip r:embed="rId2"/>
          <a:stretch>
            <a:fillRect/>
          </a:stretch>
        </p:blipFill>
        <p:spPr>
          <a:xfrm>
            <a:off x="5529826" y="2058259"/>
            <a:ext cx="5852172" cy="4352553"/>
          </a:xfrm>
          <a:prstGeom prst="rect">
            <a:avLst/>
          </a:prstGeom>
        </p:spPr>
      </p:pic>
    </p:spTree>
    <p:extLst>
      <p:ext uri="{BB962C8B-B14F-4D97-AF65-F5344CB8AC3E}">
        <p14:creationId xmlns:p14="http://schemas.microsoft.com/office/powerpoint/2010/main" val="19886558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7930-CC93-A0F1-9529-1E303BDCB249}"/>
              </a:ext>
            </a:extLst>
          </p:cNvPr>
          <p:cNvSpPr>
            <a:spLocks noGrp="1"/>
          </p:cNvSpPr>
          <p:nvPr>
            <p:ph type="title"/>
          </p:nvPr>
        </p:nvSpPr>
        <p:spPr/>
        <p:txBody>
          <a:bodyPr/>
          <a:lstStyle/>
          <a:p>
            <a:r>
              <a:rPr lang="en-US" dirty="0"/>
              <a:t>Example: Triangular Distribution</a:t>
            </a:r>
          </a:p>
        </p:txBody>
      </p:sp>
      <p:sp>
        <p:nvSpPr>
          <p:cNvPr id="3" name="Content Placeholder 2">
            <a:extLst>
              <a:ext uri="{FF2B5EF4-FFF2-40B4-BE49-F238E27FC236}">
                <a16:creationId xmlns:a16="http://schemas.microsoft.com/office/drawing/2014/main" id="{1467FF06-2E1E-C825-3789-494AB3CA2C9C}"/>
              </a:ext>
            </a:extLst>
          </p:cNvPr>
          <p:cNvSpPr>
            <a:spLocks noGrp="1"/>
          </p:cNvSpPr>
          <p:nvPr>
            <p:ph idx="1"/>
          </p:nvPr>
        </p:nvSpPr>
        <p:spPr>
          <a:xfrm>
            <a:off x="818712" y="2086709"/>
            <a:ext cx="10554574" cy="4771292"/>
          </a:xfrm>
        </p:spPr>
        <p:txBody>
          <a:bodyPr>
            <a:normAutofit fontScale="77500" lnSpcReduction="20000"/>
          </a:bodyPr>
          <a:lstStyle/>
          <a:p>
            <a:pPr marL="0" indent="0">
              <a:buNone/>
            </a:pPr>
            <a:r>
              <a:rPr lang="en-US" sz="1400" dirty="0">
                <a:latin typeface="Consolas" panose="020B0609020204030204" pitchFamily="49" charset="0"/>
              </a:rPr>
              <a:t>using </a:t>
            </a:r>
            <a:r>
              <a:rPr lang="en-US" sz="1400" dirty="0" err="1">
                <a:latin typeface="Consolas" panose="020B0609020204030204" pitchFamily="49" charset="0"/>
              </a:rPr>
              <a:t>PyPlot</a:t>
            </a:r>
            <a:endParaRPr lang="en-US" sz="1400" dirty="0">
              <a:latin typeface="Consolas" panose="020B0609020204030204" pitchFamily="49" charset="0"/>
            </a:endParaRPr>
          </a:p>
          <a:p>
            <a:pPr marL="0" indent="0">
              <a:buNone/>
            </a:pPr>
            <a:r>
              <a:rPr lang="en-US" sz="1400" dirty="0">
                <a:latin typeface="Consolas" panose="020B0609020204030204" pitchFamily="49" charset="0"/>
              </a:rPr>
              <a:t>using Gen</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include("</a:t>
            </a:r>
            <a:r>
              <a:rPr lang="en-US" sz="1400" dirty="0" err="1">
                <a:latin typeface="Consolas" panose="020B0609020204030204" pitchFamily="49" charset="0"/>
              </a:rPr>
              <a:t>Triangular.jl</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@gen function </a:t>
            </a:r>
            <a:r>
              <a:rPr lang="en-US" sz="1400" dirty="0" err="1">
                <a:latin typeface="Consolas" panose="020B0609020204030204" pitchFamily="49" charset="0"/>
              </a:rPr>
              <a:t>triangular_model</a:t>
            </a:r>
            <a:r>
              <a:rPr lang="en-US" sz="1400" dirty="0">
                <a:latin typeface="Consolas" panose="020B0609020204030204" pitchFamily="49" charset="0"/>
              </a:rPr>
              <a:t>()</a:t>
            </a:r>
          </a:p>
          <a:p>
            <a:pPr marL="0" indent="0">
              <a:buNone/>
            </a:pPr>
            <a:r>
              <a:rPr lang="en-US" sz="1400" dirty="0">
                <a:latin typeface="Consolas" panose="020B0609020204030204" pitchFamily="49" charset="0"/>
              </a:rPr>
              <a:t>    z = triangular(-3, 8, 0)</a:t>
            </a:r>
          </a:p>
          <a:p>
            <a:pPr marL="0" indent="0">
              <a:buNone/>
            </a:pPr>
            <a:r>
              <a:rPr lang="en-US" sz="1400" dirty="0">
                <a:latin typeface="Consolas" panose="020B0609020204030204" pitchFamily="49" charset="0"/>
              </a:rPr>
              <a:t>end</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@gen function </a:t>
            </a:r>
            <a:r>
              <a:rPr lang="en-US" sz="1400" dirty="0" err="1">
                <a:latin typeface="Consolas" panose="020B0609020204030204" pitchFamily="49" charset="0"/>
              </a:rPr>
              <a:t>wrapper_model</a:t>
            </a:r>
            <a:r>
              <a:rPr lang="en-US" sz="1400" dirty="0">
                <a:latin typeface="Consolas" panose="020B0609020204030204" pitchFamily="49" charset="0"/>
              </a:rPr>
              <a:t>()</a:t>
            </a:r>
          </a:p>
          <a:p>
            <a:pPr marL="0" indent="0">
              <a:buNone/>
            </a:pPr>
            <a:r>
              <a:rPr lang="en-US" sz="1400" dirty="0">
                <a:latin typeface="Consolas" panose="020B0609020204030204" pitchFamily="49" charset="0"/>
              </a:rPr>
              <a:t>    z = @trace(triangular_model(), :z)</a:t>
            </a:r>
          </a:p>
          <a:p>
            <a:pPr marL="0" indent="0">
              <a:buNone/>
            </a:pPr>
            <a:r>
              <a:rPr lang="en-US" sz="1400" dirty="0">
                <a:latin typeface="Consolas" panose="020B0609020204030204" pitchFamily="49" charset="0"/>
              </a:rPr>
              <a:t>end</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traces = [</a:t>
            </a:r>
            <a:r>
              <a:rPr lang="en-US" sz="1400" dirty="0" err="1">
                <a:latin typeface="Consolas" panose="020B0609020204030204" pitchFamily="49" charset="0"/>
              </a:rPr>
              <a:t>Gen.simulate</a:t>
            </a:r>
            <a:r>
              <a:rPr lang="en-US" sz="1400" dirty="0">
                <a:latin typeface="Consolas" panose="020B0609020204030204" pitchFamily="49" charset="0"/>
              </a:rPr>
              <a:t>(</a:t>
            </a:r>
            <a:r>
              <a:rPr lang="en-US" sz="1400" dirty="0" err="1">
                <a:latin typeface="Consolas" panose="020B0609020204030204" pitchFamily="49" charset="0"/>
              </a:rPr>
              <a:t>wrapper_model</a:t>
            </a:r>
            <a:r>
              <a:rPr lang="en-US" sz="1400" dirty="0">
                <a:latin typeface="Consolas" panose="020B0609020204030204" pitchFamily="49" charset="0"/>
              </a:rPr>
              <a:t>, ()) for _=1:30000];</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z_samples</a:t>
            </a:r>
            <a:r>
              <a:rPr lang="en-US" sz="1400" dirty="0">
                <a:latin typeface="Consolas" panose="020B0609020204030204" pitchFamily="49" charset="0"/>
              </a:rPr>
              <a:t> = [traces[</a:t>
            </a:r>
            <a:r>
              <a:rPr lang="en-US" sz="1400" dirty="0" err="1">
                <a:latin typeface="Consolas" panose="020B0609020204030204" pitchFamily="49" charset="0"/>
              </a:rPr>
              <a:t>i</a:t>
            </a:r>
            <a:r>
              <a:rPr lang="en-US" sz="1400" dirty="0">
                <a:latin typeface="Consolas" panose="020B0609020204030204" pitchFamily="49" charset="0"/>
              </a:rPr>
              <a:t>][:z] for </a:t>
            </a:r>
            <a:r>
              <a:rPr lang="en-US" sz="1400" dirty="0" err="1">
                <a:latin typeface="Consolas" panose="020B0609020204030204" pitchFamily="49" charset="0"/>
              </a:rPr>
              <a:t>i</a:t>
            </a:r>
            <a:r>
              <a:rPr lang="en-US" sz="1400" dirty="0">
                <a:latin typeface="Consolas" panose="020B0609020204030204" pitchFamily="49" charset="0"/>
              </a:rPr>
              <a:t>=1:30000]</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hist(</a:t>
            </a:r>
            <a:r>
              <a:rPr lang="en-US" sz="1400" dirty="0" err="1">
                <a:latin typeface="Consolas" panose="020B0609020204030204" pitchFamily="49" charset="0"/>
              </a:rPr>
              <a:t>z_samples</a:t>
            </a:r>
            <a:r>
              <a:rPr lang="en-US" sz="1400" dirty="0">
                <a:latin typeface="Consolas" panose="020B0609020204030204" pitchFamily="49" charset="0"/>
              </a:rPr>
              <a:t>, bins = 40)</a:t>
            </a:r>
          </a:p>
          <a:p>
            <a:pPr marL="0" indent="0">
              <a:buNone/>
            </a:pPr>
            <a:r>
              <a:rPr lang="en-US" sz="1400" dirty="0" err="1">
                <a:latin typeface="Consolas" panose="020B0609020204030204" pitchFamily="49" charset="0"/>
              </a:rPr>
              <a:t>plt</a:t>
            </a:r>
            <a:r>
              <a:rPr lang="en-US" sz="1400" dirty="0">
                <a:latin typeface="Consolas" panose="020B0609020204030204" pitchFamily="49" charset="0"/>
              </a:rPr>
              <a:t>[:show]()</a:t>
            </a:r>
          </a:p>
        </p:txBody>
      </p:sp>
    </p:spTree>
    <p:extLst>
      <p:ext uri="{BB962C8B-B14F-4D97-AF65-F5344CB8AC3E}">
        <p14:creationId xmlns:p14="http://schemas.microsoft.com/office/powerpoint/2010/main" val="665779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56FDC-6811-4DB1-871D-97CAE7A6D9C6}"/>
              </a:ext>
            </a:extLst>
          </p:cNvPr>
          <p:cNvSpPr>
            <a:spLocks noGrp="1"/>
          </p:cNvSpPr>
          <p:nvPr>
            <p:ph type="title"/>
          </p:nvPr>
        </p:nvSpPr>
        <p:spPr/>
        <p:txBody>
          <a:bodyPr/>
          <a:lstStyle/>
          <a:p>
            <a:r>
              <a:rPr lang="en-US" dirty="0"/>
              <a:t>Not covered yet</a:t>
            </a:r>
          </a:p>
        </p:txBody>
      </p:sp>
      <p:sp>
        <p:nvSpPr>
          <p:cNvPr id="3" name="Content Placeholder 2">
            <a:extLst>
              <a:ext uri="{FF2B5EF4-FFF2-40B4-BE49-F238E27FC236}">
                <a16:creationId xmlns:a16="http://schemas.microsoft.com/office/drawing/2014/main" id="{3763A924-C36E-4EBB-9CF8-06898291D573}"/>
              </a:ext>
            </a:extLst>
          </p:cNvPr>
          <p:cNvSpPr>
            <a:spLocks noGrp="1"/>
          </p:cNvSpPr>
          <p:nvPr>
            <p:ph idx="1"/>
          </p:nvPr>
        </p:nvSpPr>
        <p:spPr>
          <a:xfrm>
            <a:off x="818711" y="2222287"/>
            <a:ext cx="10929003" cy="3636511"/>
          </a:xfrm>
        </p:spPr>
        <p:txBody>
          <a:bodyPr/>
          <a:lstStyle/>
          <a:p>
            <a:r>
              <a:rPr lang="en-US" dirty="0"/>
              <a:t>Trainable Parameters, Differentiable Programming</a:t>
            </a:r>
          </a:p>
          <a:p>
            <a:r>
              <a:rPr lang="en-US" dirty="0"/>
              <a:t>Standard Inference Library: MCMC, Variational Inference, … </a:t>
            </a:r>
          </a:p>
        </p:txBody>
      </p:sp>
    </p:spTree>
    <p:extLst>
      <p:ext uri="{BB962C8B-B14F-4D97-AF65-F5344CB8AC3E}">
        <p14:creationId xmlns:p14="http://schemas.microsoft.com/office/powerpoint/2010/main" val="827704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35C5F-A90E-5ACF-64C4-21C161180F52}"/>
              </a:ext>
            </a:extLst>
          </p:cNvPr>
          <p:cNvSpPr>
            <a:spLocks noGrp="1"/>
          </p:cNvSpPr>
          <p:nvPr>
            <p:ph type="title"/>
          </p:nvPr>
        </p:nvSpPr>
        <p:spPr/>
        <p:txBody>
          <a:bodyPr/>
          <a:lstStyle/>
          <a:p>
            <a:r>
              <a:rPr lang="en-US" dirty="0"/>
              <a:t>Built-in Modeling Language</a:t>
            </a:r>
          </a:p>
        </p:txBody>
      </p:sp>
      <p:sp>
        <p:nvSpPr>
          <p:cNvPr id="3" name="Content Placeholder 2">
            <a:extLst>
              <a:ext uri="{FF2B5EF4-FFF2-40B4-BE49-F238E27FC236}">
                <a16:creationId xmlns:a16="http://schemas.microsoft.com/office/drawing/2014/main" id="{05124033-DC74-01FD-C2BB-0B0FED69B963}"/>
              </a:ext>
            </a:extLst>
          </p:cNvPr>
          <p:cNvSpPr>
            <a:spLocks noGrp="1"/>
          </p:cNvSpPr>
          <p:nvPr>
            <p:ph idx="1"/>
          </p:nvPr>
        </p:nvSpPr>
        <p:spPr/>
        <p:txBody>
          <a:bodyPr>
            <a:normAutofit lnSpcReduction="10000"/>
          </a:bodyPr>
          <a:lstStyle/>
          <a:p>
            <a:pPr algn="just"/>
            <a:r>
              <a:rPr lang="en-US" dirty="0"/>
              <a:t>The language uses a syntax that extends Julia's syntax for defining regular Julia functions, and is also referred to as the </a:t>
            </a:r>
            <a:r>
              <a:rPr lang="en-US" b="1" dirty="0"/>
              <a:t>Dynamic Modeling Language</a:t>
            </a:r>
            <a:r>
              <a:rPr lang="en-US" dirty="0"/>
              <a:t>.</a:t>
            </a:r>
          </a:p>
          <a:p>
            <a:pPr algn="just"/>
            <a:r>
              <a:rPr lang="en-US" dirty="0"/>
              <a:t>Generative functions in the modeling language are identified using the </a:t>
            </a:r>
            <a:r>
              <a:rPr lang="en-US" sz="1400" dirty="0">
                <a:latin typeface="Consolas" panose="020B0609020204030204" pitchFamily="49" charset="0"/>
              </a:rPr>
              <a:t>@gen</a:t>
            </a:r>
            <a:r>
              <a:rPr lang="en-US" dirty="0"/>
              <a:t> keyword in front of a Julia function definition</a:t>
            </a:r>
          </a:p>
          <a:p>
            <a:pPr marL="2457100" lvl="6" indent="0">
              <a:buNone/>
            </a:pPr>
            <a:r>
              <a:rPr lang="en-US" sz="1400" dirty="0">
                <a:latin typeface="Consolas" panose="020B0609020204030204" pitchFamily="49" charset="0"/>
              </a:rPr>
              <a:t>@gen function foo(prob::Float64=0.1)</a:t>
            </a:r>
          </a:p>
          <a:p>
            <a:pPr marL="2457100" lvl="6" indent="0">
              <a:buNone/>
            </a:pPr>
            <a:r>
              <a:rPr lang="en-US" sz="1400" dirty="0">
                <a:latin typeface="Consolas" panose="020B0609020204030204" pitchFamily="49" charset="0"/>
              </a:rPr>
              <a:t>    z1 = @trace(bernoulli(prob), :a)</a:t>
            </a:r>
          </a:p>
          <a:p>
            <a:pPr marL="2457100" lvl="6" indent="0">
              <a:buNone/>
            </a:pPr>
            <a:r>
              <a:rPr lang="en-US" sz="1400" dirty="0">
                <a:latin typeface="Consolas" panose="020B0609020204030204" pitchFamily="49" charset="0"/>
              </a:rPr>
              <a:t>    z2 = @trace(bernoulli(prob), :b)</a:t>
            </a:r>
          </a:p>
          <a:p>
            <a:pPr marL="2457100" lvl="6" indent="0">
              <a:buNone/>
            </a:pPr>
            <a:r>
              <a:rPr lang="en-US" sz="1400" dirty="0">
                <a:latin typeface="Consolas" panose="020B0609020204030204" pitchFamily="49" charset="0"/>
              </a:rPr>
              <a:t>    return z1 || z2</a:t>
            </a:r>
          </a:p>
          <a:p>
            <a:pPr marL="2457100" lvl="6" indent="0">
              <a:buNone/>
            </a:pPr>
            <a:r>
              <a:rPr lang="en-US" sz="1400" dirty="0">
                <a:latin typeface="Consolas" panose="020B0609020204030204" pitchFamily="49" charset="0"/>
              </a:rPr>
              <a:t>end</a:t>
            </a:r>
          </a:p>
          <a:p>
            <a:r>
              <a:rPr lang="en-US" dirty="0"/>
              <a:t>After running this code, </a:t>
            </a:r>
            <a:r>
              <a:rPr lang="en-US" sz="1400" dirty="0">
                <a:latin typeface="Consolas" panose="020B0609020204030204" pitchFamily="49" charset="0"/>
              </a:rPr>
              <a:t>foo</a:t>
            </a:r>
            <a:r>
              <a:rPr lang="en-US" dirty="0"/>
              <a:t> is a Julia value of type </a:t>
            </a:r>
            <a:r>
              <a:rPr lang="en-US" sz="1400" dirty="0" err="1">
                <a:latin typeface="Consolas" panose="020B0609020204030204" pitchFamily="49" charset="0"/>
              </a:rPr>
              <a:t>DynamicDSLFunction</a:t>
            </a:r>
            <a:r>
              <a:rPr lang="en-US" dirty="0"/>
              <a:t>:</a:t>
            </a:r>
          </a:p>
          <a:p>
            <a:pPr marL="0" indent="0" algn="ctr">
              <a:buNone/>
            </a:pPr>
            <a:r>
              <a:rPr lang="en-US" sz="1400" dirty="0" err="1">
                <a:latin typeface="Consolas" panose="020B0609020204030204" pitchFamily="49" charset="0"/>
              </a:rPr>
              <a:t>DynamicDSLFunction</a:t>
            </a:r>
            <a:r>
              <a:rPr lang="en-US" sz="1400" dirty="0">
                <a:latin typeface="Consolas" panose="020B0609020204030204" pitchFamily="49" charset="0"/>
              </a:rPr>
              <a:t>{T} &lt;: </a:t>
            </a:r>
            <a:r>
              <a:rPr lang="en-US" sz="1400" dirty="0" err="1">
                <a:latin typeface="Consolas" panose="020B0609020204030204" pitchFamily="49" charset="0"/>
              </a:rPr>
              <a:t>GenerativeFunction</a:t>
            </a:r>
            <a:r>
              <a:rPr lang="en-US" sz="1400" dirty="0">
                <a:latin typeface="Consolas" panose="020B0609020204030204" pitchFamily="49" charset="0"/>
              </a:rPr>
              <a:t>{</a:t>
            </a:r>
            <a:r>
              <a:rPr lang="en-US" sz="1400" dirty="0" err="1">
                <a:latin typeface="Consolas" panose="020B0609020204030204" pitchFamily="49" charset="0"/>
              </a:rPr>
              <a:t>T,DynamicDSLTrace</a:t>
            </a:r>
            <a:r>
              <a:rPr lang="en-US" sz="1400" dirty="0">
                <a:latin typeface="Consolas" panose="020B0609020204030204" pitchFamily="49" charset="0"/>
              </a:rPr>
              <a:t>}</a:t>
            </a:r>
          </a:p>
        </p:txBody>
      </p:sp>
    </p:spTree>
    <p:extLst>
      <p:ext uri="{BB962C8B-B14F-4D97-AF65-F5344CB8AC3E}">
        <p14:creationId xmlns:p14="http://schemas.microsoft.com/office/powerpoint/2010/main" val="24462857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9C8114-DA0C-4B46-8CBA-C04AC9B2A7C0}"/>
              </a:ext>
            </a:extLst>
          </p:cNvPr>
          <p:cNvSpPr>
            <a:spLocks noGrp="1"/>
          </p:cNvSpPr>
          <p:nvPr>
            <p:ph type="title"/>
          </p:nvPr>
        </p:nvSpPr>
        <p:spPr>
          <a:xfrm>
            <a:off x="650929" y="606669"/>
            <a:ext cx="11042541" cy="3813527"/>
          </a:xfrm>
        </p:spPr>
        <p:txBody>
          <a:bodyPr/>
          <a:lstStyle/>
          <a:p>
            <a:r>
              <a:rPr lang="en-US" dirty="0"/>
              <a:t>Example: How to Conduct Embarrassing Polls</a:t>
            </a:r>
          </a:p>
        </p:txBody>
      </p:sp>
      <p:sp>
        <p:nvSpPr>
          <p:cNvPr id="5" name="Text Placeholder 4">
            <a:extLst>
              <a:ext uri="{FF2B5EF4-FFF2-40B4-BE49-F238E27FC236}">
                <a16:creationId xmlns:a16="http://schemas.microsoft.com/office/drawing/2014/main" id="{258531FF-5239-4DD7-8644-A35BDFB2B038}"/>
              </a:ext>
            </a:extLst>
          </p:cNvPr>
          <p:cNvSpPr>
            <a:spLocks noGrp="1"/>
          </p:cNvSpPr>
          <p:nvPr>
            <p:ph type="body" idx="1"/>
          </p:nvPr>
        </p:nvSpPr>
        <p:spPr/>
        <p:txBody>
          <a:bodyPr/>
          <a:lstStyle/>
          <a:p>
            <a:r>
              <a:rPr lang="en-US" dirty="0"/>
              <a:t>Cheating among Students</a:t>
            </a:r>
          </a:p>
        </p:txBody>
      </p:sp>
    </p:spTree>
    <p:extLst>
      <p:ext uri="{BB962C8B-B14F-4D97-AF65-F5344CB8AC3E}">
        <p14:creationId xmlns:p14="http://schemas.microsoft.com/office/powerpoint/2010/main" val="7649350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9C89-08A6-4353-8612-E3D859C5DDE4}"/>
              </a:ext>
            </a:extLst>
          </p:cNvPr>
          <p:cNvSpPr>
            <a:spLocks noGrp="1"/>
          </p:cNvSpPr>
          <p:nvPr>
            <p:ph type="title"/>
          </p:nvPr>
        </p:nvSpPr>
        <p:spPr/>
        <p:txBody>
          <a:bodyPr/>
          <a:lstStyle/>
          <a:p>
            <a:r>
              <a:rPr lang="en-US" dirty="0"/>
              <a:t>Differential Privacy</a:t>
            </a:r>
          </a:p>
        </p:txBody>
      </p:sp>
      <p:sp>
        <p:nvSpPr>
          <p:cNvPr id="3" name="Text Placeholder 2">
            <a:extLst>
              <a:ext uri="{FF2B5EF4-FFF2-40B4-BE49-F238E27FC236}">
                <a16:creationId xmlns:a16="http://schemas.microsoft.com/office/drawing/2014/main" id="{3FCDF992-3F7B-44D5-B4CA-475BB30482C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109916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DD2E6-1666-464A-B6B0-CAF4DF1CD511}"/>
              </a:ext>
            </a:extLst>
          </p:cNvPr>
          <p:cNvSpPr>
            <a:spLocks noGrp="1"/>
          </p:cNvSpPr>
          <p:nvPr>
            <p:ph type="title"/>
          </p:nvPr>
        </p:nvSpPr>
        <p:spPr/>
        <p:txBody>
          <a:bodyPr/>
          <a:lstStyle/>
          <a:p>
            <a:r>
              <a:rPr lang="en-US" dirty="0"/>
              <a:t>“ANONYMIZED DATA ISN’T”</a:t>
            </a:r>
          </a:p>
        </p:txBody>
      </p:sp>
      <p:sp>
        <p:nvSpPr>
          <p:cNvPr id="3" name="Text Placeholder 2">
            <a:extLst>
              <a:ext uri="{FF2B5EF4-FFF2-40B4-BE49-F238E27FC236}">
                <a16:creationId xmlns:a16="http://schemas.microsoft.com/office/drawing/2014/main" id="{07477CB6-A314-42C0-AABE-F59428A62A8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217953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FB873F19-9A83-4F2E-99AF-A86FAC9E9987}"/>
              </a:ext>
            </a:extLst>
          </p:cNvPr>
          <p:cNvPicPr>
            <a:picLocks noChangeAspect="1"/>
          </p:cNvPicPr>
          <p:nvPr/>
        </p:nvPicPr>
        <p:blipFill>
          <a:blip r:embed="rId2"/>
          <a:stretch>
            <a:fillRect/>
          </a:stretch>
        </p:blipFill>
        <p:spPr>
          <a:xfrm>
            <a:off x="4417791" y="80071"/>
            <a:ext cx="7774209" cy="5972585"/>
          </a:xfrm>
          <a:prstGeom prst="rect">
            <a:avLst/>
          </a:prstGeom>
        </p:spPr>
      </p:pic>
      <p:pic>
        <p:nvPicPr>
          <p:cNvPr id="7" name="Picture 6" descr="A close up of a mans face&#10;&#10;Description automatically generated">
            <a:extLst>
              <a:ext uri="{FF2B5EF4-FFF2-40B4-BE49-F238E27FC236}">
                <a16:creationId xmlns:a16="http://schemas.microsoft.com/office/drawing/2014/main" id="{BB79A595-4BF3-410E-BFE2-A9BF41A73333}"/>
              </a:ext>
            </a:extLst>
          </p:cNvPr>
          <p:cNvPicPr>
            <a:picLocks noChangeAspect="1"/>
          </p:cNvPicPr>
          <p:nvPr/>
        </p:nvPicPr>
        <p:blipFill>
          <a:blip r:embed="rId3"/>
          <a:stretch>
            <a:fillRect/>
          </a:stretch>
        </p:blipFill>
        <p:spPr>
          <a:xfrm>
            <a:off x="420111" y="263670"/>
            <a:ext cx="3057525" cy="2562225"/>
          </a:xfrm>
          <a:prstGeom prst="rect">
            <a:avLst/>
          </a:prstGeom>
        </p:spPr>
      </p:pic>
      <p:sp>
        <p:nvSpPr>
          <p:cNvPr id="8" name="TextBox 7">
            <a:extLst>
              <a:ext uri="{FF2B5EF4-FFF2-40B4-BE49-F238E27FC236}">
                <a16:creationId xmlns:a16="http://schemas.microsoft.com/office/drawing/2014/main" id="{DE58AB9C-9C7C-40A2-8AFE-66C297F98760}"/>
              </a:ext>
            </a:extLst>
          </p:cNvPr>
          <p:cNvSpPr txBox="1"/>
          <p:nvPr/>
        </p:nvSpPr>
        <p:spPr>
          <a:xfrm>
            <a:off x="0" y="4032106"/>
            <a:ext cx="4661151" cy="2554545"/>
          </a:xfrm>
          <a:prstGeom prst="rect">
            <a:avLst/>
          </a:prstGeom>
          <a:noFill/>
        </p:spPr>
        <p:txBody>
          <a:bodyPr wrap="square" rtlCol="0">
            <a:spAutoFit/>
          </a:bodyPr>
          <a:lstStyle/>
          <a:p>
            <a:pPr algn="just"/>
            <a:r>
              <a:rPr lang="en-US" sz="1600" dirty="0" err="1"/>
              <a:t>Samarati</a:t>
            </a:r>
            <a:r>
              <a:rPr lang="en-US" sz="1600" dirty="0"/>
              <a:t>, </a:t>
            </a:r>
            <a:r>
              <a:rPr lang="en-US" sz="1600" dirty="0" err="1"/>
              <a:t>Pierangela</a:t>
            </a:r>
            <a:r>
              <a:rPr lang="en-US" sz="1600" dirty="0"/>
              <a:t>; Sweeney, Latanya (1998). "Protecting privacy when disclosing information: k-anonymity and its enforcement through generalization and suppression". Harvard Data Privacy Lab.</a:t>
            </a:r>
          </a:p>
          <a:p>
            <a:pPr algn="just"/>
            <a:r>
              <a:rPr lang="en-US" sz="1600" dirty="0"/>
              <a:t> </a:t>
            </a:r>
          </a:p>
          <a:p>
            <a:pPr algn="just"/>
            <a:r>
              <a:rPr lang="en-US" sz="1600" dirty="0"/>
              <a:t>L. Sweeney. k-anonymity: a model for protecting privacy. International Journal on Uncertainty, Fuzziness and Knowledge-based Systems, 10 </a:t>
            </a:r>
            <a:r>
              <a:rPr lang="ja-JP" altLang="en-US" sz="1600" dirty="0"/>
              <a:t>卌</a:t>
            </a:r>
            <a:r>
              <a:rPr lang="en-US" altLang="ja-JP" sz="1600" dirty="0"/>
              <a:t>, 2002; 557-570.</a:t>
            </a:r>
            <a:endParaRPr lang="en-US" sz="1600" dirty="0"/>
          </a:p>
        </p:txBody>
      </p:sp>
    </p:spTree>
    <p:extLst>
      <p:ext uri="{BB962C8B-B14F-4D97-AF65-F5344CB8AC3E}">
        <p14:creationId xmlns:p14="http://schemas.microsoft.com/office/powerpoint/2010/main" val="19391318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BE1BA-60F5-4F70-A351-E1A446E1C577}"/>
              </a:ext>
            </a:extLst>
          </p:cNvPr>
          <p:cNvSpPr>
            <a:spLocks noGrp="1"/>
          </p:cNvSpPr>
          <p:nvPr>
            <p:ph type="title"/>
          </p:nvPr>
        </p:nvSpPr>
        <p:spPr/>
        <p:txBody>
          <a:bodyPr/>
          <a:lstStyle/>
          <a:p>
            <a:r>
              <a:rPr lang="en-US" dirty="0"/>
              <a:t>Differential Privacy</a:t>
            </a:r>
          </a:p>
        </p:txBody>
      </p:sp>
      <p:sp>
        <p:nvSpPr>
          <p:cNvPr id="3" name="Content Placeholder 2">
            <a:extLst>
              <a:ext uri="{FF2B5EF4-FFF2-40B4-BE49-F238E27FC236}">
                <a16:creationId xmlns:a16="http://schemas.microsoft.com/office/drawing/2014/main" id="{6C78134E-08DF-40E0-B408-A0F77A5FC799}"/>
              </a:ext>
            </a:extLst>
          </p:cNvPr>
          <p:cNvSpPr>
            <a:spLocks noGrp="1"/>
          </p:cNvSpPr>
          <p:nvPr>
            <p:ph idx="1"/>
          </p:nvPr>
        </p:nvSpPr>
        <p:spPr/>
        <p:txBody>
          <a:bodyPr/>
          <a:lstStyle/>
          <a:p>
            <a:pPr marL="0" indent="0" algn="just">
              <a:buNone/>
            </a:pPr>
            <a:r>
              <a:rPr lang="en-US" dirty="0"/>
              <a:t>Differential privacy requires that adding or removing the data record of a single individual not change the probability of any outcome by “much”. It requires this of an algorithm even in the worst case, no matter what records the other individuals have provided and no matter how unusual the added or removed data is.</a:t>
            </a:r>
          </a:p>
          <a:p>
            <a:pPr marL="0" indent="0" algn="just">
              <a:buNone/>
            </a:pPr>
            <a:r>
              <a:rPr lang="en-US" dirty="0"/>
              <a:t>It guarantees that no matter what your data is, and no matter what thing you are concerned about occurring because of the use of your data, that thing becomes (almost) no more likely if you allow your data to be included in the study, compared to if you do not.</a:t>
            </a:r>
          </a:p>
        </p:txBody>
      </p:sp>
    </p:spTree>
    <p:extLst>
      <p:ext uri="{BB962C8B-B14F-4D97-AF65-F5344CB8AC3E}">
        <p14:creationId xmlns:p14="http://schemas.microsoft.com/office/powerpoint/2010/main" val="37398064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AA23F-7A7E-469A-B1CB-DCCE07E1D9DC}"/>
              </a:ext>
            </a:extLst>
          </p:cNvPr>
          <p:cNvSpPr>
            <a:spLocks noGrp="1"/>
          </p:cNvSpPr>
          <p:nvPr>
            <p:ph type="title"/>
          </p:nvPr>
        </p:nvSpPr>
        <p:spPr/>
        <p:txBody>
          <a:bodyPr/>
          <a:lstStyle/>
          <a:p>
            <a:r>
              <a:rPr lang="en-US" dirty="0"/>
              <a:t>Differential Privacy</a:t>
            </a:r>
          </a:p>
        </p:txBody>
      </p:sp>
      <p:sp>
        <p:nvSpPr>
          <p:cNvPr id="3" name="Content Placeholder 2">
            <a:extLst>
              <a:ext uri="{FF2B5EF4-FFF2-40B4-BE49-F238E27FC236}">
                <a16:creationId xmlns:a16="http://schemas.microsoft.com/office/drawing/2014/main" id="{BD47661E-B1D3-4B59-827C-3D8B059875FD}"/>
              </a:ext>
            </a:extLst>
          </p:cNvPr>
          <p:cNvSpPr>
            <a:spLocks noGrp="1"/>
          </p:cNvSpPr>
          <p:nvPr>
            <p:ph idx="1"/>
          </p:nvPr>
        </p:nvSpPr>
        <p:spPr/>
        <p:txBody>
          <a:bodyPr/>
          <a:lstStyle/>
          <a:p>
            <a:pPr marL="0" indent="0" algn="just">
              <a:buNone/>
            </a:pPr>
            <a:r>
              <a:rPr lang="en-US" dirty="0"/>
              <a:t>Differential privacy is a mathematical formalization of the foregoing idea—that we should be comparing what someone might learn from an analysis if any particular person’s data was included in the dataset with what someone might learn if it was not.</a:t>
            </a:r>
          </a:p>
          <a:p>
            <a:pPr marL="0" indent="0" algn="just">
              <a:buNone/>
            </a:pPr>
            <a:r>
              <a:rPr lang="en-US" dirty="0"/>
              <a:t>Differential privacy uses randomness to deliberately add noise to computations, in a way that promises that any one person’s data cannot be reverse-engineered from the results.</a:t>
            </a:r>
          </a:p>
        </p:txBody>
      </p:sp>
    </p:spTree>
    <p:extLst>
      <p:ext uri="{BB962C8B-B14F-4D97-AF65-F5344CB8AC3E}">
        <p14:creationId xmlns:p14="http://schemas.microsoft.com/office/powerpoint/2010/main" val="22085929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2C2669-9735-4893-A9B8-8ECF2F9A8FF0}"/>
              </a:ext>
            </a:extLst>
          </p:cNvPr>
          <p:cNvSpPr>
            <a:spLocks noGrp="1"/>
          </p:cNvSpPr>
          <p:nvPr>
            <p:ph type="title"/>
          </p:nvPr>
        </p:nvSpPr>
        <p:spPr/>
        <p:txBody>
          <a:bodyPr/>
          <a:lstStyle/>
          <a:p>
            <a:r>
              <a:rPr lang="en-US" dirty="0"/>
              <a:t>Privacy Algorithm</a:t>
            </a:r>
          </a:p>
        </p:txBody>
      </p:sp>
      <p:sp>
        <p:nvSpPr>
          <p:cNvPr id="5" name="Content Placeholder 4">
            <a:extLst>
              <a:ext uri="{FF2B5EF4-FFF2-40B4-BE49-F238E27FC236}">
                <a16:creationId xmlns:a16="http://schemas.microsoft.com/office/drawing/2014/main" id="{1CD29FDF-51E8-4C65-A293-070F2BE0A428}"/>
              </a:ext>
            </a:extLst>
          </p:cNvPr>
          <p:cNvSpPr>
            <a:spLocks noGrp="1"/>
          </p:cNvSpPr>
          <p:nvPr>
            <p:ph idx="1"/>
          </p:nvPr>
        </p:nvSpPr>
        <p:spPr/>
        <p:txBody>
          <a:bodyPr/>
          <a:lstStyle/>
          <a:p>
            <a:pPr marL="0" indent="0" algn="just">
              <a:buNone/>
            </a:pPr>
            <a:r>
              <a:rPr lang="en-US" dirty="0"/>
              <a:t>In the interview process for each student, the student flips a coin, hidden from the interviewer. The student agrees to answer honestly if the coin comes up heads. Otherwise, if the coin comes up tails, the student (secretly) flips the coin again, and answers "Yes, I did cheat" if the coin flip lands heads, and "No, I did not cheat", if the coin flip lands tails. This way, the interviewer does not know if a "Yes" was the result of a guilty plea, or a Heads on a second coin toss. Thus privacy is preserved and the researchers receive honest answers.</a:t>
            </a:r>
          </a:p>
          <a:p>
            <a:pPr marL="0" indent="0" algn="just">
              <a:buNone/>
            </a:pPr>
            <a:endParaRPr lang="en-US" dirty="0"/>
          </a:p>
          <a:p>
            <a:pPr marL="0" indent="0" algn="just">
              <a:buNone/>
            </a:pPr>
            <a:r>
              <a:rPr lang="en-US" dirty="0"/>
              <a:t>Warner, S. L. (March 1965). "</a:t>
            </a:r>
            <a:r>
              <a:rPr lang="en-US" dirty="0" err="1"/>
              <a:t>Randomised</a:t>
            </a:r>
            <a:r>
              <a:rPr lang="en-US" dirty="0"/>
              <a:t> response: a survey technique for eliminating evasive answer bias". Journal of the American Statistical Association.</a:t>
            </a:r>
          </a:p>
        </p:txBody>
      </p:sp>
    </p:spTree>
    <p:extLst>
      <p:ext uri="{BB962C8B-B14F-4D97-AF65-F5344CB8AC3E}">
        <p14:creationId xmlns:p14="http://schemas.microsoft.com/office/powerpoint/2010/main" val="36746891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piece of paper&#10;&#10;Description automatically generated">
            <a:extLst>
              <a:ext uri="{FF2B5EF4-FFF2-40B4-BE49-F238E27FC236}">
                <a16:creationId xmlns:a16="http://schemas.microsoft.com/office/drawing/2014/main" id="{1986B0E9-7A2A-4689-808E-DA87FF30C754}"/>
              </a:ext>
            </a:extLst>
          </p:cNvPr>
          <p:cNvPicPr>
            <a:picLocks noChangeAspect="1"/>
          </p:cNvPicPr>
          <p:nvPr/>
        </p:nvPicPr>
        <p:blipFill>
          <a:blip r:embed="rId2"/>
          <a:stretch>
            <a:fillRect/>
          </a:stretch>
        </p:blipFill>
        <p:spPr>
          <a:xfrm>
            <a:off x="2397980" y="0"/>
            <a:ext cx="7396040" cy="6858000"/>
          </a:xfrm>
          <a:prstGeom prst="rect">
            <a:avLst/>
          </a:prstGeom>
        </p:spPr>
      </p:pic>
    </p:spTree>
    <p:extLst>
      <p:ext uri="{BB962C8B-B14F-4D97-AF65-F5344CB8AC3E}">
        <p14:creationId xmlns:p14="http://schemas.microsoft.com/office/powerpoint/2010/main" val="21992098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29493-4B9D-41F3-8F33-5FCF4B18913A}"/>
              </a:ext>
            </a:extLst>
          </p:cNvPr>
          <p:cNvSpPr>
            <a:spLocks noGrp="1"/>
          </p:cNvSpPr>
          <p:nvPr>
            <p:ph type="title"/>
          </p:nvPr>
        </p:nvSpPr>
        <p:spPr/>
        <p:txBody>
          <a:bodyPr/>
          <a:lstStyle/>
          <a:p>
            <a:r>
              <a:rPr lang="en-US" dirty="0"/>
              <a:t>Randomized Response Differential Privacy</a:t>
            </a:r>
          </a:p>
        </p:txBody>
      </p:sp>
      <p:pic>
        <p:nvPicPr>
          <p:cNvPr id="4" name="Picture 3">
            <a:extLst>
              <a:ext uri="{FF2B5EF4-FFF2-40B4-BE49-F238E27FC236}">
                <a16:creationId xmlns:a16="http://schemas.microsoft.com/office/drawing/2014/main" id="{979DC964-234C-4D3B-A157-F60F1BE36192}"/>
              </a:ext>
            </a:extLst>
          </p:cNvPr>
          <p:cNvPicPr>
            <a:picLocks noChangeAspect="1"/>
          </p:cNvPicPr>
          <p:nvPr/>
        </p:nvPicPr>
        <p:blipFill>
          <a:blip r:embed="rId2"/>
          <a:stretch>
            <a:fillRect/>
          </a:stretch>
        </p:blipFill>
        <p:spPr>
          <a:xfrm>
            <a:off x="810000" y="3744090"/>
            <a:ext cx="10813774" cy="884583"/>
          </a:xfrm>
          <a:prstGeom prst="rect">
            <a:avLst/>
          </a:prstGeom>
        </p:spPr>
      </p:pic>
    </p:spTree>
    <p:extLst>
      <p:ext uri="{BB962C8B-B14F-4D97-AF65-F5344CB8AC3E}">
        <p14:creationId xmlns:p14="http://schemas.microsoft.com/office/powerpoint/2010/main" val="7966721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C9C9-6CB4-4959-B4C1-90A4FBC0D36F}"/>
              </a:ext>
            </a:extLst>
          </p:cNvPr>
          <p:cNvSpPr>
            <a:spLocks noGrp="1"/>
          </p:cNvSpPr>
          <p:nvPr>
            <p:ph type="title"/>
          </p:nvPr>
        </p:nvSpPr>
        <p:spPr>
          <a:xfrm>
            <a:off x="720671" y="447188"/>
            <a:ext cx="10802319" cy="970450"/>
          </a:xfrm>
        </p:spPr>
        <p:txBody>
          <a:bodyPr/>
          <a:lstStyle/>
          <a:p>
            <a:r>
              <a:rPr lang="en-US" dirty="0"/>
              <a:t>Using Gen to dig through this noisy model</a:t>
            </a:r>
          </a:p>
        </p:txBody>
      </p:sp>
      <p:sp>
        <p:nvSpPr>
          <p:cNvPr id="3" name="Content Placeholder 2">
            <a:extLst>
              <a:ext uri="{FF2B5EF4-FFF2-40B4-BE49-F238E27FC236}">
                <a16:creationId xmlns:a16="http://schemas.microsoft.com/office/drawing/2014/main" id="{69C4D9E2-100D-461E-AF6A-02F8CDA3DF70}"/>
              </a:ext>
            </a:extLst>
          </p:cNvPr>
          <p:cNvSpPr>
            <a:spLocks noGrp="1"/>
          </p:cNvSpPr>
          <p:nvPr>
            <p:ph idx="1"/>
          </p:nvPr>
        </p:nvSpPr>
        <p:spPr/>
        <p:txBody>
          <a:bodyPr/>
          <a:lstStyle/>
          <a:p>
            <a:r>
              <a:rPr lang="en-US" dirty="0"/>
              <a:t>Suppose 100 students are being surveyed for cheating, and we wish to find</a:t>
            </a:r>
            <a:r>
              <a:rPr lang="en-US" sz="1800" dirty="0">
                <a:latin typeface="Consolas" panose="020B0609020204030204" pitchFamily="49" charset="0"/>
              </a:rPr>
              <a:t> </a:t>
            </a:r>
            <a:r>
              <a:rPr lang="en-US" sz="1400" dirty="0" err="1">
                <a:latin typeface="Consolas" panose="020B0609020204030204" pitchFamily="49" charset="0"/>
              </a:rPr>
              <a:t>freq_cheating</a:t>
            </a:r>
            <a:r>
              <a:rPr lang="en-US" dirty="0"/>
              <a:t>, the proportion of cheaters</a:t>
            </a:r>
          </a:p>
          <a:p>
            <a:r>
              <a:rPr lang="en-US" dirty="0"/>
              <a:t>Since we are quite ignorant about  </a:t>
            </a:r>
            <a:r>
              <a:rPr lang="en-US" sz="1400" dirty="0" err="1">
                <a:latin typeface="Consolas" panose="020B0609020204030204" pitchFamily="49" charset="0"/>
              </a:rPr>
              <a:t>freq_cheating</a:t>
            </a:r>
            <a:r>
              <a:rPr lang="en-US" dirty="0"/>
              <a:t>, we will assign it a Uniform(0,1) prior</a:t>
            </a:r>
          </a:p>
          <a:p>
            <a:endParaRPr lang="en-US" dirty="0"/>
          </a:p>
          <a:p>
            <a:pPr marL="400050" lvl="1" indent="0">
              <a:buNone/>
            </a:pPr>
            <a:r>
              <a:rPr lang="en-US" sz="1400" dirty="0">
                <a:latin typeface="Consolas" panose="020B0609020204030204" pitchFamily="49" charset="0"/>
              </a:rPr>
              <a:t>N = 100</a:t>
            </a:r>
          </a:p>
          <a:p>
            <a:pPr marL="400050" lvl="1" indent="0">
              <a:buNone/>
            </a:pPr>
            <a:r>
              <a:rPr lang="en-US" sz="1400" dirty="0" err="1">
                <a:latin typeface="Consolas" panose="020B0609020204030204" pitchFamily="49" charset="0"/>
              </a:rPr>
              <a:t>freq_cheating</a:t>
            </a:r>
            <a:r>
              <a:rPr lang="en-US" sz="1400" dirty="0">
                <a:latin typeface="Consolas" panose="020B0609020204030204" pitchFamily="49" charset="0"/>
              </a:rPr>
              <a:t> ~ uniform(0, 1)</a:t>
            </a:r>
          </a:p>
        </p:txBody>
      </p:sp>
    </p:spTree>
    <p:extLst>
      <p:ext uri="{BB962C8B-B14F-4D97-AF65-F5344CB8AC3E}">
        <p14:creationId xmlns:p14="http://schemas.microsoft.com/office/powerpoint/2010/main" val="4033032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C157A-3FBC-9478-A228-1C6C5DA1F461}"/>
              </a:ext>
            </a:extLst>
          </p:cNvPr>
          <p:cNvSpPr>
            <a:spLocks noGrp="1"/>
          </p:cNvSpPr>
          <p:nvPr>
            <p:ph type="title"/>
          </p:nvPr>
        </p:nvSpPr>
        <p:spPr/>
        <p:txBody>
          <a:bodyPr/>
          <a:lstStyle/>
          <a:p>
            <a:r>
              <a:rPr lang="en-US" dirty="0"/>
              <a:t>Generative Functions</a:t>
            </a:r>
          </a:p>
        </p:txBody>
      </p:sp>
      <p:sp>
        <p:nvSpPr>
          <p:cNvPr id="3" name="Content Placeholder 2">
            <a:extLst>
              <a:ext uri="{FF2B5EF4-FFF2-40B4-BE49-F238E27FC236}">
                <a16:creationId xmlns:a16="http://schemas.microsoft.com/office/drawing/2014/main" id="{E39977B5-2EE0-990B-E532-7552129EB76C}"/>
              </a:ext>
            </a:extLst>
          </p:cNvPr>
          <p:cNvSpPr>
            <a:spLocks noGrp="1"/>
          </p:cNvSpPr>
          <p:nvPr>
            <p:ph idx="1"/>
          </p:nvPr>
        </p:nvSpPr>
        <p:spPr/>
        <p:txBody>
          <a:bodyPr/>
          <a:lstStyle/>
          <a:p>
            <a:pPr algn="just"/>
            <a:r>
              <a:rPr lang="en-US" dirty="0"/>
              <a:t>Generative functions behave like Julia functions in some respects. For example, we can call a generative function foo on arguments and get an output value using regular Julia call syntax:</a:t>
            </a:r>
          </a:p>
          <a:p>
            <a:pPr marL="0" indent="0" algn="ctr">
              <a:buNone/>
            </a:pPr>
            <a:r>
              <a:rPr lang="en-US" sz="1400" dirty="0" err="1">
                <a:latin typeface="Consolas" panose="020B0609020204030204" pitchFamily="49" charset="0"/>
              </a:rPr>
              <a:t>retval</a:t>
            </a:r>
            <a:r>
              <a:rPr lang="en-US" sz="1400" dirty="0">
                <a:latin typeface="Consolas" panose="020B0609020204030204" pitchFamily="49" charset="0"/>
              </a:rPr>
              <a:t>::Bool = foo(0.5)</a:t>
            </a:r>
          </a:p>
          <a:p>
            <a:pPr marL="0" indent="0" algn="ctr">
              <a:buNone/>
            </a:pPr>
            <a:endParaRPr lang="en-US" sz="1400" dirty="0">
              <a:latin typeface="Consolas" panose="020B0609020204030204" pitchFamily="49" charset="0"/>
            </a:endParaRPr>
          </a:p>
          <a:p>
            <a:pPr algn="just"/>
            <a:r>
              <a:rPr lang="en-US" dirty="0"/>
              <a:t>However, generative functions are distinct from Julia functions because they support additional behaviors, For example, we can also trace its execution:</a:t>
            </a:r>
          </a:p>
          <a:p>
            <a:pPr algn="just"/>
            <a:endParaRPr lang="en-US" dirty="0"/>
          </a:p>
          <a:p>
            <a:pPr marL="0" indent="0" algn="ctr">
              <a:buNone/>
            </a:pPr>
            <a:r>
              <a:rPr lang="en-US" sz="1400" dirty="0">
                <a:latin typeface="Consolas" panose="020B0609020204030204" pitchFamily="49" charset="0"/>
              </a:rPr>
              <a:t>(trace, _) = generate(foo, (0.5,))</a:t>
            </a:r>
          </a:p>
        </p:txBody>
      </p:sp>
    </p:spTree>
    <p:extLst>
      <p:ext uri="{BB962C8B-B14F-4D97-AF65-F5344CB8AC3E}">
        <p14:creationId xmlns:p14="http://schemas.microsoft.com/office/powerpoint/2010/main" val="1638624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C9C9-6CB4-4959-B4C1-90A4FBC0D36F}"/>
              </a:ext>
            </a:extLst>
          </p:cNvPr>
          <p:cNvSpPr>
            <a:spLocks noGrp="1"/>
          </p:cNvSpPr>
          <p:nvPr>
            <p:ph type="title"/>
          </p:nvPr>
        </p:nvSpPr>
        <p:spPr>
          <a:xfrm>
            <a:off x="720671" y="447188"/>
            <a:ext cx="10802319" cy="970450"/>
          </a:xfrm>
        </p:spPr>
        <p:txBody>
          <a:bodyPr/>
          <a:lstStyle/>
          <a:p>
            <a:r>
              <a:rPr lang="en-US" dirty="0"/>
              <a:t>Using Gen to dig through this noisy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C4D9E2-100D-461E-AF6A-02F8CDA3DF70}"/>
                  </a:ext>
                </a:extLst>
              </p:cNvPr>
              <p:cNvSpPr>
                <a:spLocks noGrp="1"/>
              </p:cNvSpPr>
              <p:nvPr>
                <p:ph idx="1"/>
              </p:nvPr>
            </p:nvSpPr>
            <p:spPr/>
            <p:txBody>
              <a:bodyPr/>
              <a:lstStyle/>
              <a:p>
                <a:r>
                  <a:rPr lang="en-US" dirty="0"/>
                  <a:t>We assign Bernoulli random variables to the 100 students: 1 implies they cheated and 0 implies they did not</a:t>
                </a:r>
              </a:p>
              <a:p>
                <a:pPr marL="400050" lvl="1" indent="0">
                  <a:buNone/>
                </a:pPr>
                <a:r>
                  <a:rPr lang="en-US" sz="1200" dirty="0" err="1">
                    <a:latin typeface="Consolas" panose="020B0609020204030204" pitchFamily="49" charset="0"/>
                  </a:rPr>
                  <a:t>true_answers</a:t>
                </a:r>
                <a:r>
                  <a:rPr lang="en-US" sz="1200" dirty="0">
                    <a:latin typeface="Consolas" panose="020B0609020204030204" pitchFamily="49" charset="0"/>
                  </a:rPr>
                  <a:t> = [</a:t>
                </a:r>
                <a:r>
                  <a:rPr lang="en-US" sz="1200" dirty="0" err="1">
                    <a:latin typeface="Consolas" panose="020B0609020204030204" pitchFamily="49" charset="0"/>
                  </a:rPr>
                  <a:t>bernoulli</a:t>
                </a:r>
                <a:r>
                  <a:rPr lang="en-US" sz="1200" dirty="0">
                    <a:latin typeface="Consolas" panose="020B0609020204030204" pitchFamily="49" charset="0"/>
                  </a:rPr>
                  <a:t>(</a:t>
                </a:r>
                <a:r>
                  <a:rPr lang="en-US" sz="1200" dirty="0" err="1">
                    <a:latin typeface="Consolas" panose="020B0609020204030204" pitchFamily="49" charset="0"/>
                  </a:rPr>
                  <a:t>freq_cheating</a:t>
                </a:r>
                <a:r>
                  <a:rPr lang="en-US" sz="1200" dirty="0">
                    <a:latin typeface="Consolas" panose="020B0609020204030204" pitchFamily="49" charset="0"/>
                  </a:rPr>
                  <a:t>) for </a:t>
                </a:r>
                <a:r>
                  <a:rPr lang="en-US" sz="1200" dirty="0" err="1">
                    <a:latin typeface="Consolas" panose="020B0609020204030204" pitchFamily="49" charset="0"/>
                  </a:rPr>
                  <a:t>i</a:t>
                </a:r>
                <a:r>
                  <a:rPr lang="en-US" sz="1200" dirty="0">
                    <a:latin typeface="Consolas" panose="020B0609020204030204" pitchFamily="49" charset="0"/>
                  </a:rPr>
                  <a:t> = 1 : N]</a:t>
                </a:r>
              </a:p>
              <a:p>
                <a:r>
                  <a:rPr lang="en-US" dirty="0"/>
                  <a:t>The first coin-flip can be modeled by sampling 100 Bernoulli random variables with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denote a 1 as a Heads and 0 a Tails</a:t>
                </a:r>
              </a:p>
              <a:p>
                <a:pPr marL="400050" lvl="1" indent="0">
                  <a:buNone/>
                </a:pPr>
                <a:r>
                  <a:rPr lang="en-US" sz="1400" dirty="0" err="1">
                    <a:latin typeface="Consolas" panose="020B0609020204030204" pitchFamily="49" charset="0"/>
                  </a:rPr>
                  <a:t>first_coin_flips</a:t>
                </a:r>
                <a:r>
                  <a:rPr lang="en-US" sz="1400" dirty="0">
                    <a:latin typeface="Consolas" panose="020B0609020204030204" pitchFamily="49" charset="0"/>
                  </a:rPr>
                  <a:t> = [</a:t>
                </a:r>
                <a:r>
                  <a:rPr lang="en-US" sz="1400" dirty="0" err="1">
                    <a:latin typeface="Consolas" panose="020B0609020204030204" pitchFamily="49" charset="0"/>
                  </a:rPr>
                  <a:t>bernoulli</a:t>
                </a:r>
                <a:r>
                  <a:rPr lang="en-US" sz="1400" dirty="0">
                    <a:latin typeface="Consolas" panose="020B0609020204030204" pitchFamily="49" charset="0"/>
                  </a:rPr>
                  <a:t>(0.5) for </a:t>
                </a:r>
                <a:r>
                  <a:rPr lang="en-US" sz="1400" dirty="0" err="1">
                    <a:latin typeface="Consolas" panose="020B0609020204030204" pitchFamily="49" charset="0"/>
                  </a:rPr>
                  <a:t>i</a:t>
                </a:r>
                <a:r>
                  <a:rPr lang="en-US" sz="1400" dirty="0">
                    <a:latin typeface="Consolas" panose="020B0609020204030204" pitchFamily="49" charset="0"/>
                  </a:rPr>
                  <a:t> = 1 : N]</a:t>
                </a:r>
              </a:p>
              <a:p>
                <a:r>
                  <a:rPr lang="en-US" dirty="0"/>
                  <a:t>Although not everyone flips a second time, we can still model the possible realization of second coin-flips:</a:t>
                </a:r>
              </a:p>
              <a:p>
                <a:pPr marL="400050" lvl="1" indent="0">
                  <a:buNone/>
                </a:pPr>
                <a:r>
                  <a:rPr lang="en-US" sz="1400" dirty="0" err="1">
                    <a:latin typeface="Consolas" panose="020B0609020204030204" pitchFamily="49" charset="0"/>
                  </a:rPr>
                  <a:t>second_coin_flips</a:t>
                </a:r>
                <a:r>
                  <a:rPr lang="en-US" sz="1400" dirty="0">
                    <a:latin typeface="Consolas" panose="020B0609020204030204" pitchFamily="49" charset="0"/>
                  </a:rPr>
                  <a:t> = [</a:t>
                </a:r>
                <a:r>
                  <a:rPr lang="en-US" sz="1400" dirty="0" err="1">
                    <a:latin typeface="Consolas" panose="020B0609020204030204" pitchFamily="49" charset="0"/>
                  </a:rPr>
                  <a:t>bernoulli</a:t>
                </a:r>
                <a:r>
                  <a:rPr lang="en-US" sz="1400" dirty="0">
                    <a:latin typeface="Consolas" panose="020B0609020204030204" pitchFamily="49" charset="0"/>
                  </a:rPr>
                  <a:t>(0.5) for </a:t>
                </a:r>
                <a:r>
                  <a:rPr lang="en-US" sz="1400" dirty="0" err="1">
                    <a:latin typeface="Consolas" panose="020B0609020204030204" pitchFamily="49" charset="0"/>
                  </a:rPr>
                  <a:t>i</a:t>
                </a:r>
                <a:r>
                  <a:rPr lang="en-US" sz="1400" dirty="0">
                    <a:latin typeface="Consolas" panose="020B0609020204030204" pitchFamily="49" charset="0"/>
                  </a:rPr>
                  <a:t> = 1 : N]</a:t>
                </a:r>
              </a:p>
              <a:p>
                <a:pPr marL="0" indent="0">
                  <a:buNone/>
                </a:pPr>
                <a:endParaRPr lang="en-US" sz="1400" dirty="0">
                  <a:latin typeface="Consolas" panose="020B0609020204030204" pitchFamily="49" charset="0"/>
                </a:endParaRPr>
              </a:p>
            </p:txBody>
          </p:sp>
        </mc:Choice>
        <mc:Fallback xmlns="">
          <p:sp>
            <p:nvSpPr>
              <p:cNvPr id="3" name="Content Placeholder 2">
                <a:extLst>
                  <a:ext uri="{FF2B5EF4-FFF2-40B4-BE49-F238E27FC236}">
                    <a16:creationId xmlns:a16="http://schemas.microsoft.com/office/drawing/2014/main" id="{69C4D9E2-100D-461E-AF6A-02F8CDA3DF70}"/>
                  </a:ext>
                </a:extLst>
              </p:cNvPr>
              <p:cNvSpPr>
                <a:spLocks noGrp="1" noRot="1" noChangeAspect="1" noMove="1" noResize="1" noEditPoints="1" noAdjustHandles="1" noChangeArrowheads="1" noChangeShapeType="1" noTextEdit="1"/>
              </p:cNvSpPr>
              <p:nvPr>
                <p:ph idx="1"/>
              </p:nvPr>
            </p:nvSpPr>
            <p:spPr>
              <a:blipFill>
                <a:blip r:embed="rId2"/>
                <a:stretch>
                  <a:fillRect l="-58"/>
                </a:stretch>
              </a:blipFill>
            </p:spPr>
            <p:txBody>
              <a:bodyPr/>
              <a:lstStyle/>
              <a:p>
                <a:r>
                  <a:rPr lang="en-US">
                    <a:noFill/>
                  </a:rPr>
                  <a:t> </a:t>
                </a:r>
              </a:p>
            </p:txBody>
          </p:sp>
        </mc:Fallback>
      </mc:AlternateContent>
    </p:spTree>
    <p:extLst>
      <p:ext uri="{BB962C8B-B14F-4D97-AF65-F5344CB8AC3E}">
        <p14:creationId xmlns:p14="http://schemas.microsoft.com/office/powerpoint/2010/main" val="412986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C9C9-6CB4-4959-B4C1-90A4FBC0D36F}"/>
              </a:ext>
            </a:extLst>
          </p:cNvPr>
          <p:cNvSpPr>
            <a:spLocks noGrp="1"/>
          </p:cNvSpPr>
          <p:nvPr>
            <p:ph type="title"/>
          </p:nvPr>
        </p:nvSpPr>
        <p:spPr>
          <a:xfrm>
            <a:off x="720671" y="447188"/>
            <a:ext cx="10802319" cy="970450"/>
          </a:xfrm>
        </p:spPr>
        <p:txBody>
          <a:bodyPr/>
          <a:lstStyle/>
          <a:p>
            <a:r>
              <a:rPr lang="en-US" dirty="0"/>
              <a:t>Using Gen to dig through this noisy model</a:t>
            </a:r>
          </a:p>
        </p:txBody>
      </p:sp>
      <p:sp>
        <p:nvSpPr>
          <p:cNvPr id="3" name="Content Placeholder 2">
            <a:extLst>
              <a:ext uri="{FF2B5EF4-FFF2-40B4-BE49-F238E27FC236}">
                <a16:creationId xmlns:a16="http://schemas.microsoft.com/office/drawing/2014/main" id="{69C4D9E2-100D-461E-AF6A-02F8CDA3DF70}"/>
              </a:ext>
            </a:extLst>
          </p:cNvPr>
          <p:cNvSpPr>
            <a:spLocks noGrp="1"/>
          </p:cNvSpPr>
          <p:nvPr>
            <p:ph idx="1"/>
          </p:nvPr>
        </p:nvSpPr>
        <p:spPr/>
        <p:txBody>
          <a:bodyPr>
            <a:normAutofit/>
          </a:bodyPr>
          <a:lstStyle/>
          <a:p>
            <a:r>
              <a:rPr lang="en-US" dirty="0"/>
              <a:t>Using previous variables, we can return a possible realization of the observed proportion of "Yes" responses</a:t>
            </a:r>
          </a:p>
          <a:p>
            <a:pPr marL="400050" lvl="1" indent="0">
              <a:buNone/>
            </a:pPr>
            <a:r>
              <a:rPr lang="en-US" sz="1400" dirty="0" err="1">
                <a:latin typeface="Consolas" panose="020B0609020204030204" pitchFamily="49" charset="0"/>
              </a:rPr>
              <a:t>observed_proportion</a:t>
            </a:r>
            <a:r>
              <a:rPr lang="en-US" sz="1400" dirty="0">
                <a:latin typeface="Consolas" panose="020B0609020204030204" pitchFamily="49" charset="0"/>
              </a:rPr>
              <a:t> = sum(</a:t>
            </a:r>
            <a:r>
              <a:rPr lang="en-US" sz="1400" dirty="0" err="1">
                <a:latin typeface="Consolas" panose="020B0609020204030204" pitchFamily="49" charset="0"/>
              </a:rPr>
              <a:t>first_coin_flips</a:t>
            </a:r>
            <a:r>
              <a:rPr lang="en-US" sz="1400" dirty="0">
                <a:latin typeface="Consolas" panose="020B0609020204030204" pitchFamily="49" charset="0"/>
              </a:rPr>
              <a:t> .* </a:t>
            </a:r>
            <a:r>
              <a:rPr lang="en-US" sz="1400" dirty="0" err="1">
                <a:latin typeface="Consolas" panose="020B0609020204030204" pitchFamily="49" charset="0"/>
              </a:rPr>
              <a:t>true_answers</a:t>
            </a:r>
            <a:r>
              <a:rPr lang="en-US" sz="1400" dirty="0">
                <a:latin typeface="Consolas" panose="020B0609020204030204" pitchFamily="49" charset="0"/>
              </a:rPr>
              <a:t> .+ </a:t>
            </a:r>
          </a:p>
          <a:p>
            <a:pPr marL="400050" lvl="1" indent="0">
              <a:buNone/>
            </a:pPr>
            <a:r>
              <a:rPr lang="en-US" sz="1400" dirty="0">
                <a:latin typeface="Consolas" panose="020B0609020204030204" pitchFamily="49" charset="0"/>
              </a:rPr>
              <a:t>                              (1 .- </a:t>
            </a:r>
            <a:r>
              <a:rPr lang="en-US" sz="1400" dirty="0" err="1">
                <a:latin typeface="Consolas" panose="020B0609020204030204" pitchFamily="49" charset="0"/>
              </a:rPr>
              <a:t>first_coin_flips</a:t>
            </a:r>
            <a:r>
              <a:rPr lang="en-US" sz="1400" dirty="0">
                <a:latin typeface="Consolas" panose="020B0609020204030204" pitchFamily="49" charset="0"/>
              </a:rPr>
              <a:t>) .* </a:t>
            </a:r>
            <a:r>
              <a:rPr lang="en-US" sz="1400" dirty="0" err="1">
                <a:latin typeface="Consolas" panose="020B0609020204030204" pitchFamily="49" charset="0"/>
              </a:rPr>
              <a:t>second_coin_flips</a:t>
            </a:r>
            <a:r>
              <a:rPr lang="en-US" sz="1400" dirty="0">
                <a:latin typeface="Consolas" panose="020B0609020204030204" pitchFamily="49" charset="0"/>
              </a:rPr>
              <a:t>) / N</a:t>
            </a:r>
          </a:p>
          <a:p>
            <a:endParaRPr lang="en-US" dirty="0"/>
          </a:p>
          <a:p>
            <a:r>
              <a:rPr lang="en-US" dirty="0"/>
              <a:t>The researchers observe a Binomial random variable, with N (number of trials) and p  (probability of success in each trial) = </a:t>
            </a:r>
            <a:r>
              <a:rPr lang="en-US" dirty="0" err="1"/>
              <a:t>observed_proportion</a:t>
            </a:r>
            <a:r>
              <a:rPr lang="en-US" dirty="0"/>
              <a:t> :</a:t>
            </a:r>
          </a:p>
          <a:p>
            <a:endParaRPr lang="en-US" dirty="0"/>
          </a:p>
          <a:p>
            <a:pPr marL="400050" lvl="1" indent="0">
              <a:buNone/>
            </a:pPr>
            <a:r>
              <a:rPr lang="en-US" sz="1400" dirty="0" err="1">
                <a:latin typeface="Consolas" panose="020B0609020204030204" pitchFamily="49" charset="0"/>
              </a:rPr>
              <a:t>obs</a:t>
            </a:r>
            <a:r>
              <a:rPr lang="en-US" sz="1400" dirty="0">
                <a:latin typeface="Consolas" panose="020B0609020204030204" pitchFamily="49" charset="0"/>
              </a:rPr>
              <a:t> ~ </a:t>
            </a:r>
            <a:r>
              <a:rPr lang="en-US" sz="1400" dirty="0" err="1">
                <a:latin typeface="Consolas" panose="020B0609020204030204" pitchFamily="49" charset="0"/>
              </a:rPr>
              <a:t>binom</a:t>
            </a:r>
            <a:r>
              <a:rPr lang="en-US" sz="1400" dirty="0">
                <a:latin typeface="Consolas" panose="020B0609020204030204" pitchFamily="49" charset="0"/>
              </a:rPr>
              <a:t>(N, </a:t>
            </a:r>
            <a:r>
              <a:rPr lang="en-US" sz="1400" dirty="0" err="1">
                <a:latin typeface="Consolas" panose="020B0609020204030204" pitchFamily="49" charset="0"/>
              </a:rPr>
              <a:t>observed_proportion</a:t>
            </a:r>
            <a:r>
              <a:rPr lang="en-US" sz="1400" dirty="0">
                <a:latin typeface="Consolas" panose="020B0609020204030204" pitchFamily="49" charset="0"/>
              </a:rPr>
              <a:t>)</a:t>
            </a:r>
          </a:p>
        </p:txBody>
      </p:sp>
    </p:spTree>
    <p:extLst>
      <p:ext uri="{BB962C8B-B14F-4D97-AF65-F5344CB8AC3E}">
        <p14:creationId xmlns:p14="http://schemas.microsoft.com/office/powerpoint/2010/main" val="9216319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C9C9-6CB4-4959-B4C1-90A4FBC0D36F}"/>
              </a:ext>
            </a:extLst>
          </p:cNvPr>
          <p:cNvSpPr>
            <a:spLocks noGrp="1"/>
          </p:cNvSpPr>
          <p:nvPr>
            <p:ph type="title"/>
          </p:nvPr>
        </p:nvSpPr>
        <p:spPr>
          <a:xfrm>
            <a:off x="720671" y="447188"/>
            <a:ext cx="10802319" cy="970450"/>
          </a:xfrm>
        </p:spPr>
        <p:txBody>
          <a:bodyPr/>
          <a:lstStyle/>
          <a:p>
            <a:r>
              <a:rPr lang="en-US" dirty="0"/>
              <a:t>Using Gen to dig through this noisy model</a:t>
            </a:r>
          </a:p>
        </p:txBody>
      </p:sp>
      <p:sp>
        <p:nvSpPr>
          <p:cNvPr id="3" name="Content Placeholder 2">
            <a:extLst>
              <a:ext uri="{FF2B5EF4-FFF2-40B4-BE49-F238E27FC236}">
                <a16:creationId xmlns:a16="http://schemas.microsoft.com/office/drawing/2014/main" id="{69C4D9E2-100D-461E-AF6A-02F8CDA3DF70}"/>
              </a:ext>
            </a:extLst>
          </p:cNvPr>
          <p:cNvSpPr>
            <a:spLocks noGrp="1"/>
          </p:cNvSpPr>
          <p:nvPr>
            <p:ph idx="1"/>
          </p:nvPr>
        </p:nvSpPr>
        <p:spPr/>
        <p:txBody>
          <a:bodyPr>
            <a:normAutofit lnSpcReduction="10000"/>
          </a:bodyPr>
          <a:lstStyle/>
          <a:p>
            <a:r>
              <a:rPr lang="en-US" dirty="0"/>
              <a:t>Suppose that after performing our coin-flipped interviews the researchers received 35 "Yes" responses. The researchers observe a Binomial random variable, with </a:t>
            </a:r>
            <a:r>
              <a:rPr lang="en-US" sz="1400" dirty="0">
                <a:latin typeface="Consolas" panose="020B0609020204030204" pitchFamily="49" charset="0"/>
              </a:rPr>
              <a:t>N = 100</a:t>
            </a:r>
            <a:r>
              <a:rPr lang="en-US" dirty="0"/>
              <a:t> and </a:t>
            </a:r>
            <a:r>
              <a:rPr lang="en-US" sz="1400" dirty="0">
                <a:latin typeface="Consolas" panose="020B0609020204030204" pitchFamily="49" charset="0"/>
              </a:rPr>
              <a:t>p = </a:t>
            </a:r>
            <a:r>
              <a:rPr lang="en-US" sz="1400" dirty="0" err="1">
                <a:latin typeface="Consolas" panose="020B0609020204030204" pitchFamily="49" charset="0"/>
              </a:rPr>
              <a:t>observed_proportion</a:t>
            </a:r>
            <a:r>
              <a:rPr lang="en-US" dirty="0"/>
              <a:t> with </a:t>
            </a:r>
            <a:r>
              <a:rPr lang="en-US" sz="1400" dirty="0">
                <a:latin typeface="Consolas" panose="020B0609020204030204" pitchFamily="49" charset="0"/>
              </a:rPr>
              <a:t>value = 35</a:t>
            </a:r>
            <a:r>
              <a:rPr lang="en-US" dirty="0"/>
              <a:t>:</a:t>
            </a:r>
          </a:p>
          <a:p>
            <a:endParaRPr lang="en-US" dirty="0"/>
          </a:p>
          <a:p>
            <a:pPr marL="400050" lvl="1" indent="0">
              <a:buNone/>
            </a:pPr>
            <a:r>
              <a:rPr lang="en-US" sz="1400" dirty="0">
                <a:latin typeface="Consolas" panose="020B0609020204030204" pitchFamily="49" charset="0"/>
              </a:rPr>
              <a:t>X = 35</a:t>
            </a:r>
          </a:p>
          <a:p>
            <a:pPr marL="400050" lvl="1" indent="0">
              <a:buNone/>
            </a:pPr>
            <a:endParaRPr lang="en-US" sz="1400" dirty="0">
              <a:latin typeface="Consolas" panose="020B0609020204030204" pitchFamily="49" charset="0"/>
            </a:endParaRPr>
          </a:p>
          <a:p>
            <a:pPr marL="400050" lvl="1" indent="0">
              <a:buNone/>
            </a:pPr>
            <a:r>
              <a:rPr lang="en-US" sz="1400" dirty="0">
                <a:latin typeface="Consolas" panose="020B0609020204030204" pitchFamily="49" charset="0"/>
              </a:rPr>
              <a:t>function </a:t>
            </a:r>
            <a:r>
              <a:rPr lang="en-US" sz="1400" dirty="0" err="1">
                <a:latin typeface="Consolas" panose="020B0609020204030204" pitchFamily="49" charset="0"/>
              </a:rPr>
              <a:t>make_constraints</a:t>
            </a:r>
            <a:r>
              <a:rPr lang="en-US" sz="1400" dirty="0">
                <a:latin typeface="Consolas" panose="020B0609020204030204" pitchFamily="49" charset="0"/>
              </a:rPr>
              <a:t>()</a:t>
            </a:r>
          </a:p>
          <a:p>
            <a:pPr marL="400050" lvl="1" indent="0">
              <a:buNone/>
            </a:pPr>
            <a:r>
              <a:rPr lang="en-US" sz="1400" dirty="0">
                <a:latin typeface="Consolas" panose="020B0609020204030204" pitchFamily="49" charset="0"/>
              </a:rPr>
              <a:t>    constraints = </a:t>
            </a:r>
            <a:r>
              <a:rPr lang="en-US" sz="1400" dirty="0" err="1">
                <a:latin typeface="Consolas" panose="020B0609020204030204" pitchFamily="49" charset="0"/>
              </a:rPr>
              <a:t>Gen.choicemap</a:t>
            </a:r>
            <a:r>
              <a:rPr lang="en-US" sz="1400" dirty="0">
                <a:latin typeface="Consolas" panose="020B0609020204030204" pitchFamily="49" charset="0"/>
              </a:rPr>
              <a:t>()</a:t>
            </a:r>
          </a:p>
          <a:p>
            <a:pPr marL="400050" lvl="1" indent="0">
              <a:buNone/>
            </a:pPr>
            <a:r>
              <a:rPr lang="en-US" sz="1400" dirty="0">
                <a:latin typeface="Consolas" panose="020B0609020204030204" pitchFamily="49" charset="0"/>
              </a:rPr>
              <a:t>    constraints[:</a:t>
            </a:r>
            <a:r>
              <a:rPr lang="en-US" sz="1400" dirty="0" err="1">
                <a:latin typeface="Consolas" panose="020B0609020204030204" pitchFamily="49" charset="0"/>
              </a:rPr>
              <a:t>obs</a:t>
            </a:r>
            <a:r>
              <a:rPr lang="en-US" sz="1400" dirty="0">
                <a:latin typeface="Consolas" panose="020B0609020204030204" pitchFamily="49" charset="0"/>
              </a:rPr>
              <a:t>] = X</a:t>
            </a:r>
          </a:p>
          <a:p>
            <a:pPr marL="400050" lvl="1" indent="0">
              <a:buNone/>
            </a:pPr>
            <a:r>
              <a:rPr lang="en-US" sz="1400" dirty="0">
                <a:latin typeface="Consolas" panose="020B0609020204030204" pitchFamily="49" charset="0"/>
              </a:rPr>
              <a:t>    constraints</a:t>
            </a:r>
          </a:p>
          <a:p>
            <a:pPr marL="400050" lvl="1" indent="0">
              <a:buNone/>
            </a:pPr>
            <a:r>
              <a:rPr lang="en-US" sz="1400" dirty="0">
                <a:latin typeface="Consolas" panose="020B0609020204030204" pitchFamily="49" charset="0"/>
              </a:rPr>
              <a:t>end;</a:t>
            </a:r>
          </a:p>
        </p:txBody>
      </p:sp>
    </p:spTree>
    <p:extLst>
      <p:ext uri="{BB962C8B-B14F-4D97-AF65-F5344CB8AC3E}">
        <p14:creationId xmlns:p14="http://schemas.microsoft.com/office/powerpoint/2010/main" val="11397311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C9C9-6CB4-4959-B4C1-90A4FBC0D36F}"/>
              </a:ext>
            </a:extLst>
          </p:cNvPr>
          <p:cNvSpPr>
            <a:spLocks noGrp="1"/>
          </p:cNvSpPr>
          <p:nvPr>
            <p:ph type="title"/>
          </p:nvPr>
        </p:nvSpPr>
        <p:spPr>
          <a:xfrm>
            <a:off x="720671" y="447188"/>
            <a:ext cx="10802319" cy="970450"/>
          </a:xfrm>
        </p:spPr>
        <p:txBody>
          <a:bodyPr/>
          <a:lstStyle/>
          <a:p>
            <a:r>
              <a:rPr lang="en-US" dirty="0"/>
              <a:t>Using Gen to dig through this noisy model</a:t>
            </a:r>
          </a:p>
        </p:txBody>
      </p:sp>
      <p:sp>
        <p:nvSpPr>
          <p:cNvPr id="3" name="Content Placeholder 2">
            <a:extLst>
              <a:ext uri="{FF2B5EF4-FFF2-40B4-BE49-F238E27FC236}">
                <a16:creationId xmlns:a16="http://schemas.microsoft.com/office/drawing/2014/main" id="{69C4D9E2-100D-461E-AF6A-02F8CDA3DF70}"/>
              </a:ext>
            </a:extLst>
          </p:cNvPr>
          <p:cNvSpPr>
            <a:spLocks noGrp="1"/>
          </p:cNvSpPr>
          <p:nvPr>
            <p:ph idx="1"/>
          </p:nvPr>
        </p:nvSpPr>
        <p:spPr>
          <a:xfrm>
            <a:off x="818711" y="2222287"/>
            <a:ext cx="11238969" cy="3636511"/>
          </a:xfrm>
        </p:spPr>
        <p:txBody>
          <a:bodyPr>
            <a:normAutofit fontScale="92500" lnSpcReduction="10000"/>
          </a:bodyPr>
          <a:lstStyle/>
          <a:p>
            <a:r>
              <a:rPr lang="en-US" dirty="0"/>
              <a:t>The inference:</a:t>
            </a:r>
          </a:p>
          <a:p>
            <a:endParaRPr lang="en-US" dirty="0"/>
          </a:p>
          <a:p>
            <a:pPr marL="400050" lvl="1" indent="0">
              <a:buNone/>
            </a:pPr>
            <a:r>
              <a:rPr lang="en-US" sz="1400" dirty="0" err="1">
                <a:latin typeface="Consolas" panose="020B0609020204030204" pitchFamily="49" charset="0"/>
              </a:rPr>
              <a:t>trs</a:t>
            </a:r>
            <a:r>
              <a:rPr lang="en-US" sz="1400" dirty="0">
                <a:latin typeface="Consolas" panose="020B0609020204030204" pitchFamily="49" charset="0"/>
              </a:rPr>
              <a:t> = </a:t>
            </a:r>
            <a:r>
              <a:rPr lang="en-US" sz="1400" dirty="0" err="1">
                <a:latin typeface="Consolas" panose="020B0609020204030204" pitchFamily="49" charset="0"/>
              </a:rPr>
              <a:t>block_resimulation_inference</a:t>
            </a:r>
            <a:r>
              <a:rPr lang="en-US" sz="1400" dirty="0">
                <a:latin typeface="Consolas" panose="020B0609020204030204" pitchFamily="49" charset="0"/>
              </a:rPr>
              <a:t>(15000, 35000)</a:t>
            </a:r>
          </a:p>
          <a:p>
            <a:pPr marL="400050" lvl="1" indent="0">
              <a:buNone/>
            </a:pPr>
            <a:endParaRPr lang="en-US" sz="1400" dirty="0">
              <a:latin typeface="Consolas" panose="020B0609020204030204" pitchFamily="49" charset="0"/>
            </a:endParaRPr>
          </a:p>
          <a:p>
            <a:pPr marL="400050" lvl="1" indent="0">
              <a:buNone/>
            </a:pPr>
            <a:r>
              <a:rPr lang="en-US" sz="1400" dirty="0" err="1">
                <a:latin typeface="Consolas" panose="020B0609020204030204" pitchFamily="49" charset="0"/>
              </a:rPr>
              <a:t>freq_cheating_samples</a:t>
            </a:r>
            <a:r>
              <a:rPr lang="en-US" sz="1400" dirty="0">
                <a:latin typeface="Consolas" panose="020B0609020204030204" pitchFamily="49" charset="0"/>
              </a:rPr>
              <a:t> = [</a:t>
            </a:r>
            <a:r>
              <a:rPr lang="en-US" sz="1400" dirty="0" err="1">
                <a:latin typeface="Consolas" panose="020B0609020204030204" pitchFamily="49" charset="0"/>
              </a:rPr>
              <a:t>trs</a:t>
            </a:r>
            <a:r>
              <a:rPr lang="en-US" sz="1400" dirty="0">
                <a:latin typeface="Consolas" panose="020B0609020204030204" pitchFamily="49" charset="0"/>
              </a:rPr>
              <a:t>[</a:t>
            </a:r>
            <a:r>
              <a:rPr lang="en-US" sz="1400" dirty="0" err="1">
                <a:latin typeface="Consolas" panose="020B0609020204030204" pitchFamily="49" charset="0"/>
              </a:rPr>
              <a:t>i</a:t>
            </a:r>
            <a:r>
              <a:rPr lang="en-US" sz="1400" dirty="0">
                <a:latin typeface="Consolas" panose="020B0609020204030204" pitchFamily="49" charset="0"/>
              </a:rPr>
              <a:t>][:</a:t>
            </a:r>
            <a:r>
              <a:rPr lang="en-US" sz="1400" dirty="0" err="1">
                <a:latin typeface="Consolas" panose="020B0609020204030204" pitchFamily="49" charset="0"/>
              </a:rPr>
              <a:t>freq_cheating</a:t>
            </a:r>
            <a:r>
              <a:rPr lang="en-US" sz="1400" dirty="0">
                <a:latin typeface="Consolas" panose="020B0609020204030204" pitchFamily="49" charset="0"/>
              </a:rPr>
              <a:t>] for </a:t>
            </a:r>
            <a:r>
              <a:rPr lang="en-US" sz="1400" dirty="0" err="1">
                <a:latin typeface="Consolas" panose="020B0609020204030204" pitchFamily="49" charset="0"/>
              </a:rPr>
              <a:t>i</a:t>
            </a:r>
            <a:r>
              <a:rPr lang="en-US" sz="1400" dirty="0">
                <a:latin typeface="Consolas" panose="020B0609020204030204" pitchFamily="49" charset="0"/>
              </a:rPr>
              <a:t>=1:35000]</a:t>
            </a:r>
          </a:p>
          <a:p>
            <a:pPr marL="400050" lvl="1" indent="0">
              <a:buNone/>
            </a:pPr>
            <a:endParaRPr lang="en-US" sz="1400" dirty="0">
              <a:latin typeface="Consolas" panose="020B0609020204030204" pitchFamily="49" charset="0"/>
            </a:endParaRPr>
          </a:p>
          <a:p>
            <a:pPr marL="400050" lvl="1" indent="0">
              <a:buNone/>
            </a:pPr>
            <a:r>
              <a:rPr lang="en-US" sz="1400" dirty="0">
                <a:latin typeface="Consolas" panose="020B0609020204030204" pitchFamily="49" charset="0"/>
              </a:rPr>
              <a:t>hist(</a:t>
            </a:r>
            <a:r>
              <a:rPr lang="en-US" sz="1400" dirty="0" err="1">
                <a:latin typeface="Consolas" panose="020B0609020204030204" pitchFamily="49" charset="0"/>
              </a:rPr>
              <a:t>freq_cheating_samples</a:t>
            </a:r>
            <a:r>
              <a:rPr lang="en-US" sz="1400" dirty="0">
                <a:latin typeface="Consolas" panose="020B0609020204030204" pitchFamily="49" charset="0"/>
              </a:rPr>
              <a:t>, </a:t>
            </a:r>
            <a:r>
              <a:rPr lang="en-US" sz="1400" dirty="0" err="1">
                <a:latin typeface="Consolas" panose="020B0609020204030204" pitchFamily="49" charset="0"/>
              </a:rPr>
              <a:t>histtype</a:t>
            </a:r>
            <a:r>
              <a:rPr lang="en-US" sz="1400" dirty="0">
                <a:latin typeface="Consolas" panose="020B0609020204030204" pitchFamily="49" charset="0"/>
              </a:rPr>
              <a:t>="</a:t>
            </a:r>
            <a:r>
              <a:rPr lang="en-US" sz="1400" dirty="0" err="1">
                <a:latin typeface="Consolas" panose="020B0609020204030204" pitchFamily="49" charset="0"/>
              </a:rPr>
              <a:t>stepfilled</a:t>
            </a:r>
            <a:r>
              <a:rPr lang="en-US" sz="1400" dirty="0">
                <a:latin typeface="Consolas" panose="020B0609020204030204" pitchFamily="49" charset="0"/>
              </a:rPr>
              <a:t>", density=true, alpha=0.85, bins=30,</a:t>
            </a:r>
          </a:p>
          <a:p>
            <a:pPr marL="400050" lvl="1" indent="0">
              <a:buNone/>
            </a:pPr>
            <a:r>
              <a:rPr lang="en-US" sz="1400" dirty="0">
                <a:latin typeface="Consolas" panose="020B0609020204030204" pitchFamily="49" charset="0"/>
              </a:rPr>
              <a:t>         label="posterior distribution", color="#348ABD")</a:t>
            </a:r>
          </a:p>
          <a:p>
            <a:pPr marL="400050" lvl="1" indent="0">
              <a:buNone/>
            </a:pPr>
            <a:r>
              <a:rPr lang="en-US" sz="1400" dirty="0" err="1">
                <a:latin typeface="Consolas" panose="020B0609020204030204" pitchFamily="49" charset="0"/>
              </a:rPr>
              <a:t>vlines</a:t>
            </a:r>
            <a:r>
              <a:rPr lang="en-US" sz="1400" dirty="0">
                <a:latin typeface="Consolas" panose="020B0609020204030204" pitchFamily="49" charset="0"/>
              </a:rPr>
              <a:t>([.05, .35], [0, 0], [5, 5], alpha=0.3)</a:t>
            </a:r>
          </a:p>
          <a:p>
            <a:pPr marL="400050" lvl="1" indent="0">
              <a:buNone/>
            </a:pPr>
            <a:r>
              <a:rPr lang="en-US" sz="1400" dirty="0" err="1">
                <a:latin typeface="Consolas" panose="020B0609020204030204" pitchFamily="49" charset="0"/>
              </a:rPr>
              <a:t>xlim</a:t>
            </a:r>
            <a:r>
              <a:rPr lang="en-US" sz="1400" dirty="0">
                <a:latin typeface="Consolas" panose="020B0609020204030204" pitchFamily="49" charset="0"/>
              </a:rPr>
              <a:t>(0, 1)</a:t>
            </a:r>
          </a:p>
          <a:p>
            <a:pPr marL="400050" lvl="1" indent="0">
              <a:buNone/>
            </a:pPr>
            <a:r>
              <a:rPr lang="en-US" sz="1400" dirty="0">
                <a:latin typeface="Consolas" panose="020B0609020204030204" pitchFamily="49" charset="0"/>
              </a:rPr>
              <a:t>legend()</a:t>
            </a:r>
          </a:p>
          <a:p>
            <a:pPr marL="400050" lvl="1" indent="0">
              <a:buNone/>
            </a:pPr>
            <a:r>
              <a:rPr lang="en-US" sz="1400" dirty="0" err="1">
                <a:latin typeface="Consolas" panose="020B0609020204030204" pitchFamily="49" charset="0"/>
              </a:rPr>
              <a:t>plt</a:t>
            </a:r>
            <a:r>
              <a:rPr lang="en-US" sz="1400" dirty="0">
                <a:latin typeface="Consolas" panose="020B0609020204030204" pitchFamily="49" charset="0"/>
              </a:rPr>
              <a:t>[:show]()</a:t>
            </a:r>
          </a:p>
        </p:txBody>
      </p:sp>
    </p:spTree>
    <p:extLst>
      <p:ext uri="{BB962C8B-B14F-4D97-AF65-F5344CB8AC3E}">
        <p14:creationId xmlns:p14="http://schemas.microsoft.com/office/powerpoint/2010/main" val="11325271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4C46A-4E28-4FCB-AFE0-72D68C39FF35}"/>
              </a:ext>
            </a:extLst>
          </p:cNvPr>
          <p:cNvSpPr>
            <a:spLocks noGrp="1"/>
          </p:cNvSpPr>
          <p:nvPr>
            <p:ph type="title"/>
          </p:nvPr>
        </p:nvSpPr>
        <p:spPr/>
        <p:txBody>
          <a:bodyPr/>
          <a:lstStyle/>
          <a:p>
            <a:r>
              <a:rPr lang="en-US" dirty="0"/>
              <a:t>Posterior Distribution</a:t>
            </a:r>
          </a:p>
        </p:txBody>
      </p:sp>
      <p:pic>
        <p:nvPicPr>
          <p:cNvPr id="5" name="Picture 4" descr="A picture containing screenshot&#10;&#10;Description generated with high confidence">
            <a:extLst>
              <a:ext uri="{FF2B5EF4-FFF2-40B4-BE49-F238E27FC236}">
                <a16:creationId xmlns:a16="http://schemas.microsoft.com/office/drawing/2014/main" id="{4F734445-9905-45EE-9E8B-21D397363C2B}"/>
              </a:ext>
            </a:extLst>
          </p:cNvPr>
          <p:cNvPicPr>
            <a:picLocks noChangeAspect="1"/>
          </p:cNvPicPr>
          <p:nvPr/>
        </p:nvPicPr>
        <p:blipFill>
          <a:blip r:embed="rId2"/>
          <a:stretch>
            <a:fillRect/>
          </a:stretch>
        </p:blipFill>
        <p:spPr>
          <a:xfrm>
            <a:off x="3092312" y="2945709"/>
            <a:ext cx="7067550" cy="2000250"/>
          </a:xfrm>
          <a:prstGeom prst="rect">
            <a:avLst/>
          </a:prstGeom>
        </p:spPr>
      </p:pic>
    </p:spTree>
    <p:extLst>
      <p:ext uri="{BB962C8B-B14F-4D97-AF65-F5344CB8AC3E}">
        <p14:creationId xmlns:p14="http://schemas.microsoft.com/office/powerpoint/2010/main" val="36244207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F053-395A-47A3-B0B9-1E5AD402BB6F}"/>
              </a:ext>
            </a:extLst>
          </p:cNvPr>
          <p:cNvSpPr>
            <a:spLocks noGrp="1"/>
          </p:cNvSpPr>
          <p:nvPr>
            <p:ph type="title"/>
          </p:nvPr>
        </p:nvSpPr>
        <p:spPr/>
        <p:txBody>
          <a:bodyPr/>
          <a:lstStyle/>
          <a:p>
            <a:r>
              <a:rPr lang="en-US" dirty="0"/>
              <a:t>Alternative Simplified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617500-E654-45D9-A61D-1AD368E4E23E}"/>
                  </a:ext>
                </a:extLst>
              </p:cNvPr>
              <p:cNvSpPr>
                <a:spLocks noGrp="1"/>
              </p:cNvSpPr>
              <p:nvPr>
                <p:ph idx="1"/>
              </p:nvPr>
            </p:nvSpPr>
            <p:spPr>
              <a:xfrm>
                <a:off x="278969" y="2222287"/>
                <a:ext cx="11763213" cy="4457482"/>
              </a:xfrm>
            </p:spPr>
            <p:txBody>
              <a:bodyPr/>
              <a:lstStyle/>
              <a:p>
                <a:pPr marL="0" indent="0">
                  <a:buNone/>
                </a:pPr>
                <a:r>
                  <a:rPr lang="en-US" dirty="0"/>
                  <a:t>Given a value for </a:t>
                </a:r>
                <a14:m>
                  <m:oMath xmlns:m="http://schemas.openxmlformats.org/officeDocument/2006/math">
                    <m:r>
                      <a:rPr lang="en-US" b="0" i="1" smtClean="0">
                        <a:latin typeface="Cambria Math" panose="02040503050406030204" pitchFamily="18" charset="0"/>
                      </a:rPr>
                      <m:t>𝑝</m:t>
                    </m:r>
                  </m:oMath>
                </a14:m>
                <a:r>
                  <a:rPr lang="en-US" dirty="0"/>
                  <a:t> we can find the probability the student will answer yes:</a:t>
                </a:r>
              </a:p>
              <a:p>
                <a:pPr marL="0" indent="0">
                  <a:buNone/>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m:rPr>
                            <m:nor/>
                          </m:rPr>
                          <a:rPr lang="en-US" b="0" i="0" smtClean="0">
                            <a:latin typeface="Cambria Math" panose="02040503050406030204" pitchFamily="18" charset="0"/>
                          </a:rPr>
                          <m:t>Yes</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m:rPr>
                            <m:nor/>
                          </m:rPr>
                          <a:rPr lang="en-US" b="0" i="0" smtClean="0">
                            <a:latin typeface="Cambria Math" panose="02040503050406030204" pitchFamily="18" charset="0"/>
                          </a:rPr>
                          <m:t>Heads</m:t>
                        </m:r>
                        <m:r>
                          <m:rPr>
                            <m:nor/>
                          </m:rPr>
                          <a:rPr lang="en-US" b="0" i="0" smtClean="0">
                            <a:latin typeface="Cambria Math" panose="02040503050406030204" pitchFamily="18" charset="0"/>
                          </a:rPr>
                          <m:t> </m:t>
                        </m:r>
                        <m:r>
                          <m:rPr>
                            <m:nor/>
                          </m:rPr>
                          <a:rPr lang="en-US" b="0" i="0" smtClean="0">
                            <a:latin typeface="Cambria Math" panose="02040503050406030204" pitchFamily="18" charset="0"/>
                          </a:rPr>
                          <m:t>on</m:t>
                        </m:r>
                        <m:r>
                          <m:rPr>
                            <m:nor/>
                          </m:rPr>
                          <a:rPr lang="en-US" b="0" i="0" smtClean="0">
                            <a:latin typeface="Cambria Math" panose="02040503050406030204" pitchFamily="18" charset="0"/>
                          </a:rPr>
                          <m:t> </m:t>
                        </m:r>
                        <m:r>
                          <m:rPr>
                            <m:nor/>
                          </m:rPr>
                          <a:rPr lang="en-US" b="0" i="0" smtClean="0">
                            <a:latin typeface="Cambria Math" panose="02040503050406030204" pitchFamily="18" charset="0"/>
                          </a:rPr>
                          <m:t>first</m:t>
                        </m:r>
                        <m:r>
                          <m:rPr>
                            <m:nor/>
                          </m:rPr>
                          <a:rPr lang="en-US" b="0" i="0" smtClean="0">
                            <a:latin typeface="Cambria Math" panose="02040503050406030204" pitchFamily="18" charset="0"/>
                          </a:rPr>
                          <m:t> </m:t>
                        </m:r>
                        <m:r>
                          <m:rPr>
                            <m:nor/>
                          </m:rPr>
                          <a:rPr lang="en-US" b="0" i="0" smtClean="0">
                            <a:latin typeface="Cambria Math" panose="02040503050406030204" pitchFamily="18" charset="0"/>
                          </a:rPr>
                          <m:t>coin</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m:rPr>
                            <m:nor/>
                          </m:rPr>
                          <a:rPr lang="en-US" b="0" i="0" smtClean="0">
                            <a:latin typeface="Cambria Math" panose="02040503050406030204" pitchFamily="18" charset="0"/>
                          </a:rPr>
                          <m:t>cheater</m:t>
                        </m:r>
                      </m:e>
                    </m:d>
                    <m:r>
                      <a:rPr lang="en-US" b="0" i="1" smtClean="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m:rPr>
                            <m:nor/>
                          </m:rPr>
                          <a:rPr lang="en-US" b="0" i="0" smtClean="0">
                            <a:latin typeface="Cambria Math" panose="02040503050406030204" pitchFamily="18" charset="0"/>
                          </a:rPr>
                          <m:t>Tail</m:t>
                        </m:r>
                        <m:r>
                          <m:rPr>
                            <m:nor/>
                          </m:rPr>
                          <a:rPr lang="en-US" i="0">
                            <a:latin typeface="Cambria Math" panose="02040503050406030204" pitchFamily="18" charset="0"/>
                          </a:rPr>
                          <m:t>s</m:t>
                        </m:r>
                        <m:r>
                          <m:rPr>
                            <m:nor/>
                          </m:rPr>
                          <a:rPr lang="en-US" i="0">
                            <a:latin typeface="Cambria Math" panose="02040503050406030204" pitchFamily="18" charset="0"/>
                          </a:rPr>
                          <m:t> </m:t>
                        </m:r>
                        <m:r>
                          <m:rPr>
                            <m:nor/>
                          </m:rPr>
                          <a:rPr lang="en-US" i="0">
                            <a:latin typeface="Cambria Math" panose="02040503050406030204" pitchFamily="18" charset="0"/>
                          </a:rPr>
                          <m:t>on</m:t>
                        </m:r>
                        <m:r>
                          <m:rPr>
                            <m:nor/>
                          </m:rPr>
                          <a:rPr lang="en-US" i="0">
                            <a:latin typeface="Cambria Math" panose="02040503050406030204" pitchFamily="18" charset="0"/>
                          </a:rPr>
                          <m:t> </m:t>
                        </m:r>
                        <m:r>
                          <m:rPr>
                            <m:nor/>
                          </m:rPr>
                          <a:rPr lang="en-US" i="0">
                            <a:latin typeface="Cambria Math" panose="02040503050406030204" pitchFamily="18" charset="0"/>
                          </a:rPr>
                          <m:t>first</m:t>
                        </m:r>
                        <m:r>
                          <m:rPr>
                            <m:nor/>
                          </m:rPr>
                          <a:rPr lang="en-US" i="0">
                            <a:latin typeface="Cambria Math" panose="02040503050406030204" pitchFamily="18" charset="0"/>
                          </a:rPr>
                          <m:t> </m:t>
                        </m:r>
                        <m:r>
                          <m:rPr>
                            <m:nor/>
                          </m:rPr>
                          <a:rPr lang="en-US" i="0">
                            <a:latin typeface="Cambria Math" panose="02040503050406030204" pitchFamily="18" charset="0"/>
                          </a:rPr>
                          <m:t>coin</m:t>
                        </m:r>
                      </m:e>
                    </m:d>
                  </m:oMath>
                </a14:m>
                <a:r>
                  <a:rPr lang="en-US" dirty="0"/>
                  <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m:rPr>
                            <m:nor/>
                          </m:rPr>
                          <a:rPr lang="en-US" i="0">
                            <a:latin typeface="Cambria Math" panose="02040503050406030204" pitchFamily="18" charset="0"/>
                          </a:rPr>
                          <m:t>Heads</m:t>
                        </m:r>
                        <m:r>
                          <m:rPr>
                            <m:nor/>
                          </m:rPr>
                          <a:rPr lang="en-US" i="0">
                            <a:latin typeface="Cambria Math" panose="02040503050406030204" pitchFamily="18" charset="0"/>
                          </a:rPr>
                          <m:t> </m:t>
                        </m:r>
                        <m:r>
                          <m:rPr>
                            <m:nor/>
                          </m:rPr>
                          <a:rPr lang="en-US" i="0">
                            <a:latin typeface="Cambria Math" panose="02040503050406030204" pitchFamily="18" charset="0"/>
                          </a:rPr>
                          <m:t>on</m:t>
                        </m:r>
                        <m:r>
                          <m:rPr>
                            <m:nor/>
                          </m:rPr>
                          <a:rPr lang="en-US" i="0">
                            <a:latin typeface="Cambria Math" panose="02040503050406030204" pitchFamily="18" charset="0"/>
                          </a:rPr>
                          <m:t> </m:t>
                        </m:r>
                        <m:r>
                          <m:rPr>
                            <m:nor/>
                          </m:rPr>
                          <a:rPr lang="en-US" b="0" i="0" smtClean="0">
                            <a:latin typeface="Cambria Math" panose="02040503050406030204" pitchFamily="18" charset="0"/>
                          </a:rPr>
                          <m:t>second</m:t>
                        </m:r>
                        <m:r>
                          <m:rPr>
                            <m:nor/>
                          </m:rPr>
                          <a:rPr lang="en-US" i="0">
                            <a:latin typeface="Cambria Math" panose="02040503050406030204" pitchFamily="18" charset="0"/>
                          </a:rPr>
                          <m:t> </m:t>
                        </m:r>
                        <m:r>
                          <m:rPr>
                            <m:nor/>
                          </m:rPr>
                          <a:rPr lang="en-US" i="0">
                            <a:latin typeface="Cambria Math" panose="02040503050406030204" pitchFamily="18" charset="0"/>
                          </a:rPr>
                          <m:t>coin</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𝑝</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oMath>
                </a14:m>
                <a:endParaRPr lang="en-US" dirty="0"/>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@gen function </a:t>
                </a:r>
                <a:r>
                  <a:rPr lang="en-US" sz="1400" dirty="0" err="1">
                    <a:latin typeface="Consolas" panose="020B0609020204030204" pitchFamily="49" charset="0"/>
                  </a:rPr>
                  <a:t>freq_cheating_model</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a:t>
                </a:r>
                <a:r>
                  <a:rPr lang="en-US" sz="1400" dirty="0" err="1">
                    <a:latin typeface="Consolas" panose="020B0609020204030204" pitchFamily="49" charset="0"/>
                  </a:rPr>
                  <a:t>freq_cheating</a:t>
                </a:r>
                <a:r>
                  <a:rPr lang="en-US" sz="1400" dirty="0">
                    <a:latin typeface="Consolas" panose="020B0609020204030204" pitchFamily="49" charset="0"/>
                  </a:rPr>
                  <a:t> ~ uniform(0, 1)</a:t>
                </a:r>
              </a:p>
              <a:p>
                <a:pPr marL="0" indent="0">
                  <a:buNone/>
                </a:pPr>
                <a:r>
                  <a:rPr lang="en-US" sz="1400" dirty="0">
                    <a:latin typeface="Consolas" panose="020B0609020204030204" pitchFamily="49" charset="0"/>
                  </a:rPr>
                  <a:t>    </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p_skewed</a:t>
                </a:r>
                <a:r>
                  <a:rPr lang="en-US" sz="1400" dirty="0">
                    <a:latin typeface="Consolas" panose="020B0609020204030204" pitchFamily="49" charset="0"/>
                  </a:rPr>
                  <a:t> = 0.5 * </a:t>
                </a:r>
                <a:r>
                  <a:rPr lang="en-US" sz="1400" dirty="0" err="1">
                    <a:latin typeface="Consolas" panose="020B0609020204030204" pitchFamily="49" charset="0"/>
                  </a:rPr>
                  <a:t>freq_cheating</a:t>
                </a:r>
                <a:r>
                  <a:rPr lang="en-US" sz="1400" dirty="0">
                    <a:latin typeface="Consolas" panose="020B0609020204030204" pitchFamily="49" charset="0"/>
                  </a:rPr>
                  <a:t> + 0.25</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a:t>
                </a:r>
                <a:r>
                  <a:rPr lang="en-US" sz="1400" dirty="0" err="1">
                    <a:latin typeface="Consolas" panose="020B0609020204030204" pitchFamily="49" charset="0"/>
                  </a:rPr>
                  <a:t>obs</a:t>
                </a:r>
                <a:r>
                  <a:rPr lang="en-US" sz="1400" dirty="0">
                    <a:latin typeface="Consolas" panose="020B0609020204030204" pitchFamily="49" charset="0"/>
                  </a:rPr>
                  <a:t> ~ </a:t>
                </a:r>
                <a:r>
                  <a:rPr lang="en-US" sz="1400" dirty="0" err="1">
                    <a:latin typeface="Consolas" panose="020B0609020204030204" pitchFamily="49" charset="0"/>
                  </a:rPr>
                  <a:t>binom</a:t>
                </a:r>
                <a:r>
                  <a:rPr lang="en-US" sz="1400" dirty="0">
                    <a:latin typeface="Consolas" panose="020B0609020204030204" pitchFamily="49" charset="0"/>
                  </a:rPr>
                  <a:t>(N, </a:t>
                </a:r>
                <a:r>
                  <a:rPr lang="en-US" sz="1400" dirty="0" err="1">
                    <a:latin typeface="Consolas" panose="020B0609020204030204" pitchFamily="49" charset="0"/>
                  </a:rPr>
                  <a:t>p_skewed</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end</a:t>
                </a:r>
              </a:p>
            </p:txBody>
          </p:sp>
        </mc:Choice>
        <mc:Fallback xmlns="">
          <p:sp>
            <p:nvSpPr>
              <p:cNvPr id="3" name="Content Placeholder 2">
                <a:extLst>
                  <a:ext uri="{FF2B5EF4-FFF2-40B4-BE49-F238E27FC236}">
                    <a16:creationId xmlns:a16="http://schemas.microsoft.com/office/drawing/2014/main" id="{DA617500-E654-45D9-A61D-1AD368E4E23E}"/>
                  </a:ext>
                </a:extLst>
              </p:cNvPr>
              <p:cNvSpPr>
                <a:spLocks noGrp="1" noRot="1" noChangeAspect="1" noMove="1" noResize="1" noEditPoints="1" noAdjustHandles="1" noChangeArrowheads="1" noChangeShapeType="1" noTextEdit="1"/>
              </p:cNvSpPr>
              <p:nvPr>
                <p:ph idx="1"/>
              </p:nvPr>
            </p:nvSpPr>
            <p:spPr>
              <a:xfrm>
                <a:off x="278969" y="2222287"/>
                <a:ext cx="11763213" cy="4457482"/>
              </a:xfrm>
              <a:blipFill>
                <a:blip r:embed="rId2"/>
                <a:stretch>
                  <a:fillRect l="-467"/>
                </a:stretch>
              </a:blipFill>
            </p:spPr>
            <p:txBody>
              <a:bodyPr/>
              <a:lstStyle/>
              <a:p>
                <a:r>
                  <a:rPr lang="en-US">
                    <a:noFill/>
                  </a:rPr>
                  <a:t> </a:t>
                </a:r>
              </a:p>
            </p:txBody>
          </p:sp>
        </mc:Fallback>
      </mc:AlternateContent>
    </p:spTree>
    <p:extLst>
      <p:ext uri="{BB962C8B-B14F-4D97-AF65-F5344CB8AC3E}">
        <p14:creationId xmlns:p14="http://schemas.microsoft.com/office/powerpoint/2010/main" val="31782521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2782F-F63A-40C9-AA62-53477CA7BAA7}"/>
              </a:ext>
            </a:extLst>
          </p:cNvPr>
          <p:cNvSpPr>
            <a:spLocks noGrp="1"/>
          </p:cNvSpPr>
          <p:nvPr>
            <p:ph type="title"/>
          </p:nvPr>
        </p:nvSpPr>
        <p:spPr/>
        <p:txBody>
          <a:bodyPr/>
          <a:lstStyle/>
          <a:p>
            <a:r>
              <a:rPr lang="en-US" dirty="0"/>
              <a:t>Posterior Distribution</a:t>
            </a:r>
          </a:p>
        </p:txBody>
      </p:sp>
      <p:pic>
        <p:nvPicPr>
          <p:cNvPr id="5" name="Picture 4" descr="A screenshot of a social media post&#10;&#10;Description generated with very high confidence">
            <a:extLst>
              <a:ext uri="{FF2B5EF4-FFF2-40B4-BE49-F238E27FC236}">
                <a16:creationId xmlns:a16="http://schemas.microsoft.com/office/drawing/2014/main" id="{C291DB71-3635-417E-A5DE-9325D3D100A2}"/>
              </a:ext>
            </a:extLst>
          </p:cNvPr>
          <p:cNvPicPr>
            <a:picLocks noChangeAspect="1"/>
          </p:cNvPicPr>
          <p:nvPr/>
        </p:nvPicPr>
        <p:blipFill>
          <a:blip r:embed="rId2"/>
          <a:stretch>
            <a:fillRect/>
          </a:stretch>
        </p:blipFill>
        <p:spPr>
          <a:xfrm>
            <a:off x="2753553" y="2948401"/>
            <a:ext cx="7029450" cy="2047875"/>
          </a:xfrm>
          <a:prstGeom prst="rect">
            <a:avLst/>
          </a:prstGeom>
        </p:spPr>
      </p:pic>
    </p:spTree>
    <p:extLst>
      <p:ext uri="{BB962C8B-B14F-4D97-AF65-F5344CB8AC3E}">
        <p14:creationId xmlns:p14="http://schemas.microsoft.com/office/powerpoint/2010/main" val="7707320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547A18F-9A5C-4ADF-9C2C-4DE916B609EE}"/>
              </a:ext>
            </a:extLst>
          </p:cNvPr>
          <p:cNvSpPr>
            <a:spLocks noGrp="1"/>
          </p:cNvSpPr>
          <p:nvPr>
            <p:ph type="title"/>
          </p:nvPr>
        </p:nvSpPr>
        <p:spPr/>
        <p:txBody>
          <a:bodyPr/>
          <a:lstStyle/>
          <a:p>
            <a:r>
              <a:rPr lang="en-US" dirty="0"/>
              <a:t>Google</a:t>
            </a:r>
          </a:p>
        </p:txBody>
      </p:sp>
      <p:pic>
        <p:nvPicPr>
          <p:cNvPr id="10" name="Picture 9">
            <a:extLst>
              <a:ext uri="{FF2B5EF4-FFF2-40B4-BE49-F238E27FC236}">
                <a16:creationId xmlns:a16="http://schemas.microsoft.com/office/drawing/2014/main" id="{9A44D6CC-3626-4505-93E4-9BF54ED366FA}"/>
              </a:ext>
            </a:extLst>
          </p:cNvPr>
          <p:cNvPicPr>
            <a:picLocks noChangeAspect="1"/>
          </p:cNvPicPr>
          <p:nvPr/>
        </p:nvPicPr>
        <p:blipFill>
          <a:blip r:embed="rId2"/>
          <a:stretch>
            <a:fillRect/>
          </a:stretch>
        </p:blipFill>
        <p:spPr>
          <a:xfrm>
            <a:off x="365722" y="1810327"/>
            <a:ext cx="4202281" cy="5047673"/>
          </a:xfrm>
          <a:prstGeom prst="rect">
            <a:avLst/>
          </a:prstGeom>
        </p:spPr>
      </p:pic>
      <p:pic>
        <p:nvPicPr>
          <p:cNvPr id="11" name="Picture 10">
            <a:extLst>
              <a:ext uri="{FF2B5EF4-FFF2-40B4-BE49-F238E27FC236}">
                <a16:creationId xmlns:a16="http://schemas.microsoft.com/office/drawing/2014/main" id="{38D4103A-2FC9-47F1-8031-113C29795B07}"/>
              </a:ext>
            </a:extLst>
          </p:cNvPr>
          <p:cNvPicPr>
            <a:picLocks noChangeAspect="1"/>
          </p:cNvPicPr>
          <p:nvPr/>
        </p:nvPicPr>
        <p:blipFill>
          <a:blip r:embed="rId3"/>
          <a:stretch>
            <a:fillRect/>
          </a:stretch>
        </p:blipFill>
        <p:spPr>
          <a:xfrm>
            <a:off x="4906537" y="1966157"/>
            <a:ext cx="7285463" cy="4891843"/>
          </a:xfrm>
          <a:prstGeom prst="rect">
            <a:avLst/>
          </a:prstGeom>
        </p:spPr>
      </p:pic>
      <p:sp>
        <p:nvSpPr>
          <p:cNvPr id="12" name="TextBox 11">
            <a:extLst>
              <a:ext uri="{FF2B5EF4-FFF2-40B4-BE49-F238E27FC236}">
                <a16:creationId xmlns:a16="http://schemas.microsoft.com/office/drawing/2014/main" id="{27BC53A2-5568-480D-943E-ED95A6B5E223}"/>
              </a:ext>
            </a:extLst>
          </p:cNvPr>
          <p:cNvSpPr txBox="1"/>
          <p:nvPr/>
        </p:nvSpPr>
        <p:spPr>
          <a:xfrm>
            <a:off x="6345045" y="622094"/>
            <a:ext cx="5742878" cy="646331"/>
          </a:xfrm>
          <a:prstGeom prst="rect">
            <a:avLst/>
          </a:prstGeom>
          <a:noFill/>
        </p:spPr>
        <p:txBody>
          <a:bodyPr wrap="square" rtlCol="0">
            <a:spAutoFit/>
          </a:bodyPr>
          <a:lstStyle/>
          <a:p>
            <a:r>
              <a:rPr lang="en-US" dirty="0">
                <a:hlinkClick r:id="rId4"/>
              </a:rPr>
              <a:t>https://static.googleusercontent.com/media/research.google.com/en//pubs/archive/42852.pdf</a:t>
            </a:r>
            <a:endParaRPr lang="en-US" dirty="0"/>
          </a:p>
        </p:txBody>
      </p:sp>
    </p:spTree>
    <p:extLst>
      <p:ext uri="{BB962C8B-B14F-4D97-AF65-F5344CB8AC3E}">
        <p14:creationId xmlns:p14="http://schemas.microsoft.com/office/powerpoint/2010/main" val="34714751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3DB4A-274B-DE2C-D597-47D0465421E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50C6CC-D605-C652-265A-4EA020CA9F1D}"/>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9E3F382E-BC1B-15A1-3D46-3761F444ABD2}"/>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2620402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0C469-89FD-CC9F-3896-6EC0516F0D74}"/>
              </a:ext>
            </a:extLst>
          </p:cNvPr>
          <p:cNvSpPr>
            <a:spLocks noGrp="1"/>
          </p:cNvSpPr>
          <p:nvPr>
            <p:ph type="title"/>
          </p:nvPr>
        </p:nvSpPr>
        <p:spPr/>
        <p:txBody>
          <a:bodyPr/>
          <a:lstStyle/>
          <a:p>
            <a:r>
              <a:rPr lang="en-US" dirty="0"/>
              <a:t>Making Random Choices</a:t>
            </a:r>
          </a:p>
        </p:txBody>
      </p:sp>
      <p:sp>
        <p:nvSpPr>
          <p:cNvPr id="3" name="Content Placeholder 2">
            <a:extLst>
              <a:ext uri="{FF2B5EF4-FFF2-40B4-BE49-F238E27FC236}">
                <a16:creationId xmlns:a16="http://schemas.microsoft.com/office/drawing/2014/main" id="{7C150997-CB80-8F4B-0B3C-264DAD08AB33}"/>
              </a:ext>
            </a:extLst>
          </p:cNvPr>
          <p:cNvSpPr>
            <a:spLocks noGrp="1"/>
          </p:cNvSpPr>
          <p:nvPr>
            <p:ph idx="1"/>
          </p:nvPr>
        </p:nvSpPr>
        <p:spPr>
          <a:xfrm>
            <a:off x="818712" y="2222287"/>
            <a:ext cx="10554574" cy="4044289"/>
          </a:xfrm>
        </p:spPr>
        <p:txBody>
          <a:bodyPr/>
          <a:lstStyle/>
          <a:p>
            <a:pPr algn="just"/>
            <a:r>
              <a:rPr lang="en-US" dirty="0"/>
              <a:t>Random choices are made by calling a probability distribution on some arguments:</a:t>
            </a:r>
          </a:p>
          <a:p>
            <a:pPr marL="0" indent="0" algn="ctr">
              <a:buNone/>
            </a:pPr>
            <a:r>
              <a:rPr lang="en-US" sz="1400" dirty="0" err="1">
                <a:latin typeface="Consolas" panose="020B0609020204030204" pitchFamily="49" charset="0"/>
              </a:rPr>
              <a:t>val</a:t>
            </a:r>
            <a:r>
              <a:rPr lang="en-US" sz="1400" dirty="0">
                <a:latin typeface="Consolas" panose="020B0609020204030204" pitchFamily="49" charset="0"/>
              </a:rPr>
              <a:t>::Bool = </a:t>
            </a:r>
            <a:r>
              <a:rPr lang="en-US" sz="1400" dirty="0" err="1">
                <a:latin typeface="Consolas" panose="020B0609020204030204" pitchFamily="49" charset="0"/>
              </a:rPr>
              <a:t>bernoulli</a:t>
            </a:r>
            <a:r>
              <a:rPr lang="en-US" sz="1400" dirty="0">
                <a:latin typeface="Consolas" panose="020B0609020204030204" pitchFamily="49" charset="0"/>
              </a:rPr>
              <a:t>(0.5)</a:t>
            </a:r>
          </a:p>
          <a:p>
            <a:pPr algn="just"/>
            <a:r>
              <a:rPr lang="en-US" dirty="0"/>
              <a:t>In the body of a </a:t>
            </a:r>
            <a:r>
              <a:rPr lang="en-US" sz="1400" dirty="0">
                <a:latin typeface="Consolas" panose="020B0609020204030204" pitchFamily="49" charset="0"/>
              </a:rPr>
              <a:t>@gen</a:t>
            </a:r>
            <a:r>
              <a:rPr lang="en-US" dirty="0"/>
              <a:t> function, wrapping a call to a random choice with an </a:t>
            </a:r>
            <a:r>
              <a:rPr lang="en-US" sz="1400" dirty="0">
                <a:latin typeface="Consolas" panose="020B0609020204030204" pitchFamily="49" charset="0"/>
              </a:rPr>
              <a:t>@trace </a:t>
            </a:r>
            <a:r>
              <a:rPr lang="en-US" dirty="0"/>
              <a:t>expression associates the random choice with an address, and evaluates to the value of the random choice. The syntax is:</a:t>
            </a:r>
          </a:p>
          <a:p>
            <a:pPr marL="0" indent="0" algn="ctr">
              <a:buNone/>
            </a:pPr>
            <a:r>
              <a:rPr lang="en-US" sz="1400" dirty="0">
                <a:latin typeface="Consolas" panose="020B0609020204030204" pitchFamily="49" charset="0"/>
              </a:rPr>
              <a:t>@trace(&lt;distribution&gt;(&lt;args&gt;), &lt;</a:t>
            </a:r>
            <a:r>
              <a:rPr lang="en-US" sz="1400" dirty="0" err="1">
                <a:latin typeface="Consolas" panose="020B0609020204030204" pitchFamily="49" charset="0"/>
              </a:rPr>
              <a:t>addr</a:t>
            </a:r>
            <a:r>
              <a:rPr lang="en-US" sz="1400" dirty="0">
                <a:latin typeface="Consolas" panose="020B0609020204030204" pitchFamily="49" charset="0"/>
              </a:rPr>
              <a:t>&gt;)</a:t>
            </a:r>
          </a:p>
          <a:p>
            <a:pPr algn="just"/>
            <a:r>
              <a:rPr lang="en-US" dirty="0"/>
              <a:t>Addresses can be any Julia value. Here, we give the Julia symbol address </a:t>
            </a:r>
            <a:r>
              <a:rPr lang="en-US" sz="1400" dirty="0">
                <a:latin typeface="Consolas" panose="020B0609020204030204" pitchFamily="49" charset="0"/>
              </a:rPr>
              <a:t>:z</a:t>
            </a:r>
            <a:r>
              <a:rPr lang="en-US" dirty="0"/>
              <a:t> to a Bernoulli random choice.</a:t>
            </a:r>
          </a:p>
          <a:p>
            <a:pPr marL="0" indent="0" algn="ctr">
              <a:buNone/>
            </a:pPr>
            <a:r>
              <a:rPr lang="en-US" sz="1400" dirty="0" err="1">
                <a:latin typeface="Consolas" panose="020B0609020204030204" pitchFamily="49" charset="0"/>
              </a:rPr>
              <a:t>val</a:t>
            </a:r>
            <a:r>
              <a:rPr lang="en-US" sz="1400" dirty="0">
                <a:latin typeface="Consolas" panose="020B0609020204030204" pitchFamily="49" charset="0"/>
              </a:rPr>
              <a:t>::Bool = @trace(bernoulli(0.5), :z)</a:t>
            </a:r>
          </a:p>
          <a:p>
            <a:r>
              <a:rPr lang="en-US" dirty="0">
                <a:latin typeface="Century Gothic" panose="020B0502020202020204" pitchFamily="34" charset="0"/>
              </a:rPr>
              <a:t>Not all random choices need to be given addresses. An address is required if the random choice will be observed, or will be referenced by a custom inference algorithm.</a:t>
            </a:r>
          </a:p>
        </p:txBody>
      </p:sp>
    </p:spTree>
    <p:extLst>
      <p:ext uri="{BB962C8B-B14F-4D97-AF65-F5344CB8AC3E}">
        <p14:creationId xmlns:p14="http://schemas.microsoft.com/office/powerpoint/2010/main" val="736112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6419B-C4E9-3E65-2E5B-166FC7D38A19}"/>
              </a:ext>
            </a:extLst>
          </p:cNvPr>
          <p:cNvSpPr>
            <a:spLocks noGrp="1"/>
          </p:cNvSpPr>
          <p:nvPr>
            <p:ph type="title"/>
          </p:nvPr>
        </p:nvSpPr>
        <p:spPr/>
        <p:txBody>
          <a:bodyPr/>
          <a:lstStyle/>
          <a:p>
            <a:r>
              <a:rPr lang="en-US" dirty="0"/>
              <a:t>Traces</a:t>
            </a:r>
          </a:p>
        </p:txBody>
      </p:sp>
      <p:sp>
        <p:nvSpPr>
          <p:cNvPr id="3" name="Content Placeholder 2">
            <a:extLst>
              <a:ext uri="{FF2B5EF4-FFF2-40B4-BE49-F238E27FC236}">
                <a16:creationId xmlns:a16="http://schemas.microsoft.com/office/drawing/2014/main" id="{E6DED642-30B7-A59A-7A95-1E7C18593F1F}"/>
              </a:ext>
            </a:extLst>
          </p:cNvPr>
          <p:cNvSpPr>
            <a:spLocks noGrp="1"/>
          </p:cNvSpPr>
          <p:nvPr>
            <p:ph idx="1"/>
          </p:nvPr>
        </p:nvSpPr>
        <p:spPr/>
        <p:txBody>
          <a:bodyPr>
            <a:normAutofit fontScale="92500" lnSpcReduction="10000"/>
          </a:bodyPr>
          <a:lstStyle/>
          <a:p>
            <a:pPr marL="0" indent="0" algn="just">
              <a:buNone/>
            </a:pPr>
            <a:r>
              <a:rPr lang="en-US" dirty="0"/>
              <a:t>An </a:t>
            </a:r>
            <a:r>
              <a:rPr lang="en-US" b="1" dirty="0"/>
              <a:t>execution trace</a:t>
            </a:r>
            <a:r>
              <a:rPr lang="en-US" dirty="0"/>
              <a:t> (or just </a:t>
            </a:r>
            <a:r>
              <a:rPr lang="en-US" i="1" dirty="0"/>
              <a:t>trace</a:t>
            </a:r>
            <a:r>
              <a:rPr lang="en-US" dirty="0"/>
              <a:t>) is a record of an execution of a generative function. Traces are the primary data structures manipulated by Gen inference programs. There are various methods for producing, updating, and inspecting traces. Traces contain:</a:t>
            </a:r>
          </a:p>
          <a:p>
            <a:r>
              <a:rPr lang="en-US" dirty="0"/>
              <a:t>the arguments to the generative function</a:t>
            </a:r>
          </a:p>
          <a:p>
            <a:r>
              <a:rPr lang="en-US" dirty="0"/>
              <a:t>the choice map</a:t>
            </a:r>
          </a:p>
          <a:p>
            <a:r>
              <a:rPr lang="en-US" dirty="0"/>
              <a:t>the return value</a:t>
            </a:r>
          </a:p>
          <a:p>
            <a:r>
              <a:rPr lang="en-US" dirty="0"/>
              <a:t>auxiliary state</a:t>
            </a:r>
          </a:p>
          <a:p>
            <a:pPr algn="just"/>
            <a:r>
              <a:rPr lang="en-US" dirty="0"/>
              <a:t>other implementation-specific state that is not exposed to the caller or user of the generative function, but is used internally to facilitate e.g. incremental updates to executions and automatic differentiation</a:t>
            </a:r>
          </a:p>
          <a:p>
            <a:r>
              <a:rPr lang="en-US" dirty="0"/>
              <a:t>any necessary record of the non-addressable randomness</a:t>
            </a:r>
          </a:p>
        </p:txBody>
      </p:sp>
    </p:spTree>
    <p:extLst>
      <p:ext uri="{BB962C8B-B14F-4D97-AF65-F5344CB8AC3E}">
        <p14:creationId xmlns:p14="http://schemas.microsoft.com/office/powerpoint/2010/main" val="769066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452BD-DDAF-319D-98E5-9334D481BEFF}"/>
              </a:ext>
            </a:extLst>
          </p:cNvPr>
          <p:cNvSpPr>
            <a:spLocks noGrp="1"/>
          </p:cNvSpPr>
          <p:nvPr>
            <p:ph type="title"/>
          </p:nvPr>
        </p:nvSpPr>
        <p:spPr/>
        <p:txBody>
          <a:bodyPr/>
          <a:lstStyle/>
          <a:p>
            <a:r>
              <a:rPr lang="en-US" dirty="0"/>
              <a:t>Traces</a:t>
            </a:r>
          </a:p>
        </p:txBody>
      </p:sp>
      <p:sp>
        <p:nvSpPr>
          <p:cNvPr id="3" name="Content Placeholder 2">
            <a:extLst>
              <a:ext uri="{FF2B5EF4-FFF2-40B4-BE49-F238E27FC236}">
                <a16:creationId xmlns:a16="http://schemas.microsoft.com/office/drawing/2014/main" id="{A699826D-FC26-837A-1738-52EA70B467F1}"/>
              </a:ext>
            </a:extLst>
          </p:cNvPr>
          <p:cNvSpPr>
            <a:spLocks noGrp="1"/>
          </p:cNvSpPr>
          <p:nvPr>
            <p:ph idx="1"/>
          </p:nvPr>
        </p:nvSpPr>
        <p:spPr/>
        <p:txBody>
          <a:bodyPr/>
          <a:lstStyle/>
          <a:p>
            <a:r>
              <a:rPr lang="en-US" dirty="0"/>
              <a:t>Different concrete types of generative functions use different data structures and different Julia types for their traces, but traces are subtypes of </a:t>
            </a:r>
            <a:r>
              <a:rPr lang="en-US" sz="1400" dirty="0" err="1">
                <a:latin typeface="Consolas" panose="020B0609020204030204" pitchFamily="49" charset="0"/>
              </a:rPr>
              <a:t>Gen.Trace</a:t>
            </a:r>
            <a:r>
              <a:rPr lang="en-US" dirty="0"/>
              <a:t> — Abstract Type.</a:t>
            </a:r>
          </a:p>
          <a:p>
            <a:r>
              <a:rPr lang="en-US" dirty="0"/>
              <a:t>The concrete trace type that a generative function uses is the second type parameter of the </a:t>
            </a:r>
            <a:r>
              <a:rPr lang="en-US" sz="1400" dirty="0" err="1">
                <a:latin typeface="Consolas" panose="020B0609020204030204" pitchFamily="49" charset="0"/>
              </a:rPr>
              <a:t>GenerativeFunction</a:t>
            </a:r>
            <a:r>
              <a:rPr lang="en-US" dirty="0"/>
              <a:t> abstract type. For example, the trace type of </a:t>
            </a:r>
            <a:r>
              <a:rPr lang="en-US" sz="1400" dirty="0" err="1">
                <a:latin typeface="Consolas" panose="020B0609020204030204" pitchFamily="49" charset="0"/>
              </a:rPr>
              <a:t>DynamicDSLFunction</a:t>
            </a:r>
            <a:r>
              <a:rPr lang="en-US" dirty="0"/>
              <a:t> is </a:t>
            </a:r>
            <a:r>
              <a:rPr lang="en-US" sz="1400" dirty="0" err="1">
                <a:latin typeface="Consolas" panose="020B0609020204030204" pitchFamily="49" charset="0"/>
              </a:rPr>
              <a:t>DynamicDSLTrace</a:t>
            </a:r>
            <a:endParaRPr lang="en-US" sz="1400" dirty="0">
              <a:latin typeface="Consolas" panose="020B0609020204030204" pitchFamily="49" charset="0"/>
            </a:endParaRPr>
          </a:p>
        </p:txBody>
      </p:sp>
    </p:spTree>
    <p:extLst>
      <p:ext uri="{BB962C8B-B14F-4D97-AF65-F5344CB8AC3E}">
        <p14:creationId xmlns:p14="http://schemas.microsoft.com/office/powerpoint/2010/main" val="928924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BEF8A-B0AB-5B11-634B-655AB1E81D64}"/>
              </a:ext>
            </a:extLst>
          </p:cNvPr>
          <p:cNvSpPr>
            <a:spLocks noGrp="1"/>
          </p:cNvSpPr>
          <p:nvPr>
            <p:ph type="title"/>
          </p:nvPr>
        </p:nvSpPr>
        <p:spPr/>
        <p:txBody>
          <a:bodyPr/>
          <a:lstStyle/>
          <a:p>
            <a:r>
              <a:rPr lang="en-US" dirty="0"/>
              <a:t>Traces</a:t>
            </a:r>
          </a:p>
        </p:txBody>
      </p:sp>
      <p:sp>
        <p:nvSpPr>
          <p:cNvPr id="3" name="Content Placeholder 2">
            <a:extLst>
              <a:ext uri="{FF2B5EF4-FFF2-40B4-BE49-F238E27FC236}">
                <a16:creationId xmlns:a16="http://schemas.microsoft.com/office/drawing/2014/main" id="{A0F0F717-D29E-2E3C-A8F7-567CA5DCE819}"/>
              </a:ext>
            </a:extLst>
          </p:cNvPr>
          <p:cNvSpPr>
            <a:spLocks noGrp="1"/>
          </p:cNvSpPr>
          <p:nvPr>
            <p:ph idx="1"/>
          </p:nvPr>
        </p:nvSpPr>
        <p:spPr/>
        <p:txBody>
          <a:bodyPr>
            <a:normAutofit/>
          </a:bodyPr>
          <a:lstStyle/>
          <a:p>
            <a:pPr marL="0" indent="0">
              <a:buNone/>
            </a:pPr>
            <a:r>
              <a:rPr lang="en-US" dirty="0"/>
              <a:t>There are various methods for inspecting traces, including:</a:t>
            </a:r>
          </a:p>
          <a:p>
            <a:r>
              <a:rPr lang="en-US" sz="1400" dirty="0" err="1">
                <a:latin typeface="Consolas" panose="020B0609020204030204" pitchFamily="49" charset="0"/>
              </a:rPr>
              <a:t>get_args</a:t>
            </a:r>
            <a:r>
              <a:rPr lang="en-US" dirty="0"/>
              <a:t> (returns the arguments to the function)</a:t>
            </a:r>
          </a:p>
          <a:p>
            <a:r>
              <a:rPr lang="en-US" sz="1400" dirty="0" err="1">
                <a:latin typeface="Consolas" panose="020B0609020204030204" pitchFamily="49" charset="0"/>
              </a:rPr>
              <a:t>get_retval</a:t>
            </a:r>
            <a:r>
              <a:rPr lang="en-US" sz="1400" dirty="0">
                <a:latin typeface="Consolas" panose="020B0609020204030204" pitchFamily="49" charset="0"/>
              </a:rPr>
              <a:t> </a:t>
            </a:r>
            <a:r>
              <a:rPr lang="en-US" dirty="0"/>
              <a:t>(returns the return value of the function)</a:t>
            </a:r>
          </a:p>
          <a:p>
            <a:r>
              <a:rPr lang="en-US" sz="1400" dirty="0" err="1">
                <a:latin typeface="Consolas" panose="020B0609020204030204" pitchFamily="49" charset="0"/>
              </a:rPr>
              <a:t>get_choices</a:t>
            </a:r>
            <a:r>
              <a:rPr lang="en-US" sz="1400" dirty="0">
                <a:latin typeface="Consolas" panose="020B0609020204030204" pitchFamily="49" charset="0"/>
              </a:rPr>
              <a:t> </a:t>
            </a:r>
            <a:r>
              <a:rPr lang="en-US" dirty="0"/>
              <a:t>(returns the choice map)</a:t>
            </a:r>
          </a:p>
          <a:p>
            <a:r>
              <a:rPr lang="en-US" sz="1400" dirty="0" err="1">
                <a:latin typeface="Consolas" panose="020B0609020204030204" pitchFamily="49" charset="0"/>
              </a:rPr>
              <a:t>get_score</a:t>
            </a:r>
            <a:r>
              <a:rPr lang="en-US" sz="1400" dirty="0">
                <a:latin typeface="Consolas" panose="020B0609020204030204" pitchFamily="49" charset="0"/>
              </a:rPr>
              <a:t> </a:t>
            </a:r>
            <a:r>
              <a:rPr lang="en-US" dirty="0"/>
              <a:t>(returns the log probability that the random choices took the values they did)</a:t>
            </a:r>
          </a:p>
          <a:p>
            <a:r>
              <a:rPr lang="en-US" sz="1400" dirty="0" err="1">
                <a:latin typeface="Consolas" panose="020B0609020204030204" pitchFamily="49" charset="0"/>
              </a:rPr>
              <a:t>get_gen_fn</a:t>
            </a:r>
            <a:r>
              <a:rPr lang="en-US" sz="1400" dirty="0">
                <a:latin typeface="Consolas" panose="020B0609020204030204" pitchFamily="49" charset="0"/>
              </a:rPr>
              <a:t> </a:t>
            </a:r>
            <a:r>
              <a:rPr lang="en-US" dirty="0"/>
              <a:t>(returns a reference to the generative function)</a:t>
            </a:r>
          </a:p>
          <a:p>
            <a:r>
              <a:rPr lang="en-US" dirty="0"/>
              <a:t>We can also read the value of a random choice directly from the trace, without having to use </a:t>
            </a:r>
            <a:r>
              <a:rPr lang="en-US" sz="1400" dirty="0" err="1">
                <a:latin typeface="Consolas" panose="020B0609020204030204" pitchFamily="49" charset="0"/>
              </a:rPr>
              <a:t>get_choices</a:t>
            </a:r>
            <a:r>
              <a:rPr lang="en-US" sz="1400" dirty="0">
                <a:latin typeface="Consolas" panose="020B0609020204030204" pitchFamily="49" charset="0"/>
              </a:rPr>
              <a:t> </a:t>
            </a:r>
            <a:r>
              <a:rPr lang="en-US" dirty="0"/>
              <a:t>first using the address: </a:t>
            </a:r>
            <a:r>
              <a:rPr lang="en-US" sz="1400" dirty="0">
                <a:latin typeface="Consolas" panose="020B0609020204030204" pitchFamily="49" charset="0"/>
              </a:rPr>
              <a:t>trace[:z]</a:t>
            </a:r>
          </a:p>
          <a:p>
            <a:r>
              <a:rPr lang="en-US" dirty="0"/>
              <a:t>We can access the return value directly from the trace via the syntactic sugar: </a:t>
            </a:r>
            <a:r>
              <a:rPr lang="en-US" sz="1400" dirty="0">
                <a:latin typeface="Consolas" panose="020B0609020204030204" pitchFamily="49" charset="0"/>
              </a:rPr>
              <a:t>trace[]</a:t>
            </a:r>
          </a:p>
        </p:txBody>
      </p:sp>
    </p:spTree>
    <p:extLst>
      <p:ext uri="{BB962C8B-B14F-4D97-AF65-F5344CB8AC3E}">
        <p14:creationId xmlns:p14="http://schemas.microsoft.com/office/powerpoint/2010/main" val="22994208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Persuasive Speech Outline_SL_v5" id="{5581881B-4813-400F-8DBA-5A98066FCECE}" vid="{804D9012-1EE1-49D9-B1AB-A146B02984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920237B531BC7419D2AB85F93BEE318" ma:contentTypeVersion="2" ma:contentTypeDescription="Create a new document." ma:contentTypeScope="" ma:versionID="9c0710aa7c3920432dc4ca8ba253cdff">
  <xsd:schema xmlns:xsd="http://www.w3.org/2001/XMLSchema" xmlns:xs="http://www.w3.org/2001/XMLSchema" xmlns:p="http://schemas.microsoft.com/office/2006/metadata/properties" xmlns:ns2="fe186ba3-3946-4875-95d9-7970dbc824b8" targetNamespace="http://schemas.microsoft.com/office/2006/metadata/properties" ma:root="true" ma:fieldsID="44944a15f7674aad6c71ef91ea369a66" ns2:_="">
    <xsd:import namespace="fe186ba3-3946-4875-95d9-7970dbc824b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186ba3-3946-4875-95d9-7970dbc824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C75368-59C6-47C9-94A5-81D396CCE5D1}">
  <ds:schemaRefs>
    <ds:schemaRef ds:uri="http://schemas.microsoft.com/sharepoint/v3/contenttype/forms"/>
  </ds:schemaRefs>
</ds:datastoreItem>
</file>

<file path=customXml/itemProps2.xml><?xml version="1.0" encoding="utf-8"?>
<ds:datastoreItem xmlns:ds="http://schemas.openxmlformats.org/officeDocument/2006/customXml" ds:itemID="{9A1DE3E1-BE43-4468-8986-14BA0CF36A3F}">
  <ds:schemaRefs>
    <ds:schemaRef ds:uri="http://schemas.microsoft.com/office/2006/documentManagement/types"/>
    <ds:schemaRef ds:uri="http://purl.org/dc/elements/1.1/"/>
    <ds:schemaRef ds:uri="6dc4bcd6-49db-4c07-9060-8acfc67cef9f"/>
    <ds:schemaRef ds:uri="http://schemas.microsoft.com/office/2006/metadata/properties"/>
    <ds:schemaRef ds:uri="http://purl.org/dc/terms/"/>
    <ds:schemaRef ds:uri="http://purl.org/dc/dcmitype/"/>
    <ds:schemaRef ds:uri="http://schemas.microsoft.com/office/infopath/2007/PartnerControls"/>
    <ds:schemaRef ds:uri="http://schemas.microsoft.com/sharepoint/v3"/>
    <ds:schemaRef ds:uri="http://schemas.openxmlformats.org/package/2006/metadata/core-properties"/>
    <ds:schemaRef ds:uri="fb0879af-3eba-417a-a55a-ffe6dcd6ca77"/>
    <ds:schemaRef ds:uri="http://www.w3.org/XML/1998/namespace"/>
  </ds:schemaRefs>
</ds:datastoreItem>
</file>

<file path=customXml/itemProps3.xml><?xml version="1.0" encoding="utf-8"?>
<ds:datastoreItem xmlns:ds="http://schemas.openxmlformats.org/officeDocument/2006/customXml" ds:itemID="{DA0A6AAF-67AF-497F-8A3D-065C04169C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186ba3-3946-4875-95d9-7970dbc824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Persuasive speech outline </Template>
  <TotalTime>0</TotalTime>
  <Words>4564</Words>
  <Application>Microsoft Office PowerPoint</Application>
  <PresentationFormat>Widescreen</PresentationFormat>
  <Paragraphs>414</Paragraphs>
  <Slides>58</Slides>
  <Notes>1</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Quotable</vt:lpstr>
      <vt:lpstr>Probabilistic Programming</vt:lpstr>
      <vt:lpstr>Gen</vt:lpstr>
      <vt:lpstr>Generative Functions</vt:lpstr>
      <vt:lpstr>Built-in Modeling Language</vt:lpstr>
      <vt:lpstr>Generative Functions</vt:lpstr>
      <vt:lpstr>Making Random Choices</vt:lpstr>
      <vt:lpstr>Traces</vt:lpstr>
      <vt:lpstr>Traces</vt:lpstr>
      <vt:lpstr>Traces</vt:lpstr>
      <vt:lpstr>Traces</vt:lpstr>
      <vt:lpstr>Obtaining Traces</vt:lpstr>
      <vt:lpstr>Sample space and support of random choices</vt:lpstr>
      <vt:lpstr>Tilde syntax</vt:lpstr>
      <vt:lpstr>Calling Generative Functions</vt:lpstr>
      <vt:lpstr>Composite Addresses</vt:lpstr>
      <vt:lpstr>Generative Function Combinators</vt:lpstr>
      <vt:lpstr>Probability Distributions</vt:lpstr>
      <vt:lpstr>Built-In Distributions</vt:lpstr>
      <vt:lpstr>Bernoulli Distribution</vt:lpstr>
      <vt:lpstr>Binomial Distribution</vt:lpstr>
      <vt:lpstr>Poisson Distribution</vt:lpstr>
      <vt:lpstr>Normal Distribution </vt:lpstr>
      <vt:lpstr>Exponential Distribution </vt:lpstr>
      <vt:lpstr>Gamma Distribution </vt:lpstr>
      <vt:lpstr>Beta Distribution </vt:lpstr>
      <vt:lpstr>Multivariate Normal Distribution </vt:lpstr>
      <vt:lpstr>There Are More</vt:lpstr>
      <vt:lpstr>Custom Distributions</vt:lpstr>
      <vt:lpstr>Three Ways of Defining Custom Distributions</vt:lpstr>
      <vt:lpstr>Defining New Distributions Inline with the @dist DSL</vt:lpstr>
      <vt:lpstr>Defining New Distributions Inline with the @dist DSL</vt:lpstr>
      <vt:lpstr>Mixture Distribution Constructors</vt:lpstr>
      <vt:lpstr>Mixture Distribution Constructors</vt:lpstr>
      <vt:lpstr>Defining New Distributions From Scratch</vt:lpstr>
      <vt:lpstr>Example: Triangular Distribution</vt:lpstr>
      <vt:lpstr>Example: Triangular Distribution</vt:lpstr>
      <vt:lpstr>Example: Triangular Distribution</vt:lpstr>
      <vt:lpstr>Example: Triangular Distribution</vt:lpstr>
      <vt:lpstr>Not covered yet</vt:lpstr>
      <vt:lpstr>Example: How to Conduct Embarrassing Polls</vt:lpstr>
      <vt:lpstr>Differential Privacy</vt:lpstr>
      <vt:lpstr>“ANONYMIZED DATA ISN’T”</vt:lpstr>
      <vt:lpstr>PowerPoint Presentation</vt:lpstr>
      <vt:lpstr>Differential Privacy</vt:lpstr>
      <vt:lpstr>Differential Privacy</vt:lpstr>
      <vt:lpstr>Privacy Algorithm</vt:lpstr>
      <vt:lpstr>PowerPoint Presentation</vt:lpstr>
      <vt:lpstr>Randomized Response Differential Privacy</vt:lpstr>
      <vt:lpstr>Using Gen to dig through this noisy model</vt:lpstr>
      <vt:lpstr>Using Gen to dig through this noisy model</vt:lpstr>
      <vt:lpstr>Using Gen to dig through this noisy model</vt:lpstr>
      <vt:lpstr>Using Gen to dig through this noisy model</vt:lpstr>
      <vt:lpstr>Using Gen to dig through this noisy model</vt:lpstr>
      <vt:lpstr>Posterior Distribution</vt:lpstr>
      <vt:lpstr>Alternative Simplified Model</vt:lpstr>
      <vt:lpstr>Posterior Distribution</vt:lpstr>
      <vt:lpstr>Google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Probabilistic Programming</dc:title>
  <dc:creator/>
  <cp:lastModifiedBy/>
  <cp:revision>4</cp:revision>
  <dcterms:created xsi:type="dcterms:W3CDTF">2018-09-08T07:39:54Z</dcterms:created>
  <dcterms:modified xsi:type="dcterms:W3CDTF">2022-10-25T16:37:17Z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0x0101005920237B531BC7419D2AB85F93BEE318</vt:lpwstr>
  </property>
</Properties>
</file>