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2" r:id="rId4"/>
  </p:sldMasterIdLst>
  <p:notesMasterIdLst>
    <p:notesMasterId r:id="rId49"/>
  </p:notesMasterIdLst>
  <p:handoutMasterIdLst>
    <p:handoutMasterId r:id="rId50"/>
  </p:handoutMasterIdLst>
  <p:sldIdLst>
    <p:sldId id="256" r:id="rId5"/>
    <p:sldId id="257" r:id="rId6"/>
    <p:sldId id="258" r:id="rId7"/>
    <p:sldId id="259" r:id="rId8"/>
    <p:sldId id="304" r:id="rId9"/>
    <p:sldId id="306" r:id="rId10"/>
    <p:sldId id="308" r:id="rId11"/>
    <p:sldId id="310" r:id="rId12"/>
    <p:sldId id="313" r:id="rId13"/>
    <p:sldId id="311" r:id="rId14"/>
    <p:sldId id="312" r:id="rId15"/>
    <p:sldId id="307" r:id="rId16"/>
    <p:sldId id="260" r:id="rId17"/>
    <p:sldId id="261" r:id="rId18"/>
    <p:sldId id="262" r:id="rId19"/>
    <p:sldId id="263" r:id="rId20"/>
    <p:sldId id="264" r:id="rId21"/>
    <p:sldId id="268" r:id="rId22"/>
    <p:sldId id="269" r:id="rId23"/>
    <p:sldId id="270" r:id="rId24"/>
    <p:sldId id="271" r:id="rId25"/>
    <p:sldId id="272" r:id="rId26"/>
    <p:sldId id="273" r:id="rId27"/>
    <p:sldId id="265" r:id="rId28"/>
    <p:sldId id="267" r:id="rId29"/>
    <p:sldId id="266" r:id="rId30"/>
    <p:sldId id="274" r:id="rId31"/>
    <p:sldId id="275" r:id="rId32"/>
    <p:sldId id="276" r:id="rId33"/>
    <p:sldId id="315" r:id="rId34"/>
    <p:sldId id="316" r:id="rId35"/>
    <p:sldId id="317" r:id="rId36"/>
    <p:sldId id="318" r:id="rId37"/>
    <p:sldId id="319" r:id="rId38"/>
    <p:sldId id="314" r:id="rId39"/>
    <p:sldId id="320" r:id="rId40"/>
    <p:sldId id="322" r:id="rId41"/>
    <p:sldId id="321" r:id="rId42"/>
    <p:sldId id="323" r:id="rId43"/>
    <p:sldId id="324" r:id="rId44"/>
    <p:sldId id="325" r:id="rId45"/>
    <p:sldId id="326" r:id="rId46"/>
    <p:sldId id="327" r:id="rId47"/>
    <p:sldId id="328"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4FBF1F-79E8-46AB-AF72-8E6671F1C42E}" v="2" dt="2022-11-12T14:48:28.989"/>
  </p1510:revLst>
</p1510:revInfo>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4346" autoAdjust="0"/>
  </p:normalViewPr>
  <p:slideViewPr>
    <p:cSldViewPr snapToGrid="0">
      <p:cViewPr varScale="1">
        <p:scale>
          <a:sx n="122" d="100"/>
          <a:sy n="122" d="100"/>
        </p:scale>
        <p:origin x="198"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t>11/12/2022</a:t>
            </a:fld>
            <a:endParaRPr lang="en-US" dirty="0"/>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t>‹#›</a:t>
            </a:fld>
            <a:endParaRPr lang="en-US" dirty="0"/>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t>11/12/2022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t>‹#›</a:t>
            </a:fld>
            <a:endParaRPr lang="en-US" dirty="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6AEB063-7F11-4E3B-BA52-07405B1C2D95}" type="slidenum">
              <a:rPr lang="en-US" smtClean="0"/>
              <a:t>1</a:t>
            </a:fld>
            <a:endParaRPr lang="en-US" dirty="0"/>
          </a:p>
        </p:txBody>
      </p:sp>
    </p:spTree>
    <p:extLst>
      <p:ext uri="{BB962C8B-B14F-4D97-AF65-F5344CB8AC3E}">
        <p14:creationId xmlns:p14="http://schemas.microsoft.com/office/powerpoint/2010/main" val="2065167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lgn="ctr">
              <a:defRPr sz="5400" b="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11/12/2022</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6669"/>
            <a:ext cx="10561418" cy="3813527"/>
          </a:xfrm>
        </p:spPr>
        <p:txBody>
          <a:bodyPr anchor="ctr" anchorCtr="0"/>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11/12/2022</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7F6C47-B260-4BB6-8230-7D14D5CDE026}" type="datetimeFigureOut">
              <a:rPr lang="en-US" smtClean="0"/>
              <a:t>11/12/2022</a:t>
            </a:fld>
            <a:endParaRPr lang="en-US" dirty="0"/>
          </a:p>
        </p:txBody>
      </p:sp>
      <p:sp>
        <p:nvSpPr>
          <p:cNvPr id="8" name="Footer Placeholder 7"/>
          <p:cNvSpPr>
            <a:spLocks noGrp="1"/>
          </p:cNvSpPr>
          <p:nvPr>
            <p:ph type="ftr" sz="quarter" idx="11"/>
          </p:nvPr>
        </p:nvSpPr>
        <p:spPr/>
        <p:txBody>
          <a:bodyPr/>
          <a:lstStyle/>
          <a:p>
            <a:r>
              <a:rPr lang="en-ZA" dirty="0"/>
              <a:t>Add a footer </a:t>
            </a:r>
            <a:endParaRPr lang="en-US" dirty="0"/>
          </a:p>
        </p:txBody>
      </p:sp>
      <p:sp>
        <p:nvSpPr>
          <p:cNvPr id="9" name="Slide Number Placeholder 8"/>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7F6C47-B260-4BB6-8230-7D14D5CDE026}" type="datetimeFigureOut">
              <a:rPr lang="en-US" smtClean="0"/>
              <a:t>11/12/2022</a:t>
            </a:fld>
            <a:endParaRPr lang="en-US" dirty="0"/>
          </a:p>
        </p:txBody>
      </p:sp>
      <p:sp>
        <p:nvSpPr>
          <p:cNvPr id="4" name="Footer Placeholder 3"/>
          <p:cNvSpPr>
            <a:spLocks noGrp="1"/>
          </p:cNvSpPr>
          <p:nvPr>
            <p:ph type="ftr" sz="quarter" idx="11"/>
          </p:nvPr>
        </p:nvSpPr>
        <p:spPr/>
        <p:txBody>
          <a:bodyPr/>
          <a:lstStyle/>
          <a:p>
            <a:r>
              <a:rPr lang="en-ZA" dirty="0"/>
              <a:t>Add a footer </a:t>
            </a:r>
            <a:endParaRPr lang="en-US" dirty="0"/>
          </a:p>
        </p:txBody>
      </p:sp>
      <p:sp>
        <p:nvSpPr>
          <p:cNvPr id="5" name="Slide Number Placeholder 4"/>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F6C47-B260-4BB6-8230-7D14D5CDE026}" type="datetimeFigureOut">
              <a:rPr lang="en-US" smtClean="0"/>
              <a:t>11/12/2022</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2576512"/>
          </a:xfrm>
        </p:spPr>
        <p:txBody>
          <a:bodyPr anchor="ctr" anchorCtr="0"/>
          <a:lstStyle>
            <a:lvl1pPr algn="l">
              <a:defRPr sz="4000" b="0"/>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3022600"/>
            <a:ext cx="3547533" cy="2838449"/>
          </a:xfrm>
        </p:spPr>
        <p:txBody>
          <a:bodyPr>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B7F6C47-B260-4BB6-8230-7D14D5CDE026}" type="datetimeFigureOut">
              <a:rPr lang="en-US" smtClean="0"/>
              <a:t>11/12/2022</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nchorCtr="0">
            <a:normAutofit/>
          </a:bodyPr>
          <a:lstStyle>
            <a:lvl1pPr marL="0" indent="0" algn="l">
              <a:buFontTx/>
              <a:buNone/>
              <a:defRPr sz="2800"/>
            </a:lvl1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11/12/2022</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nchor="ctr" anchorCtr="0"/>
          <a:lstStyle>
            <a:lvl1pPr algn="l">
              <a:defRPr sz="4000" b="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ctr" anchorCtr="0">
            <a:normAutofit/>
          </a:bodyPr>
          <a:lstStyle>
            <a:lvl1pPr marL="0" indent="0" algn="ctr">
              <a:buFontTx/>
              <a:buNone/>
              <a:defRPr sz="2800"/>
            </a:lvl1pPr>
          </a:lstStyle>
          <a:p>
            <a:pPr lvl="0"/>
            <a:r>
              <a:rPr lang="en-US"/>
              <a:t>Edit Master text styles</a:t>
            </a:r>
          </a:p>
        </p:txBody>
      </p:sp>
      <p:sp>
        <p:nvSpPr>
          <p:cNvPr id="2" name="Date Placeholder 1"/>
          <p:cNvSpPr>
            <a:spLocks noGrp="1"/>
          </p:cNvSpPr>
          <p:nvPr>
            <p:ph type="dt" sz="half" idx="10"/>
          </p:nvPr>
        </p:nvSpPr>
        <p:spPr/>
        <p:txBody>
          <a:bodyPr/>
          <a:lstStyle/>
          <a:p>
            <a:fld id="{FB7F6C47-B260-4BB6-8230-7D14D5CDE026}" type="datetimeFigureOut">
              <a:rPr lang="en-US" smtClean="0"/>
              <a:t>11/12/2022</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3754460" cy="5134798"/>
          </a:xfrm>
        </p:spPr>
        <p:txBody>
          <a:bodyPr vert="horz" anchor="ctr" anchorCtr="1"/>
          <a:lstStyle>
            <a:lvl1pPr algn="l">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horz" anchor="ctr" anchorCtr="1"/>
          <a:lstStyle>
            <a:lvl1pPr algn="ctr">
              <a:defRPr/>
            </a:lvl1pPr>
            <a:lvl2pPr algn="ctr">
              <a:defRPr/>
            </a:lvl2pPr>
            <a:lvl3pPr algn="ctr">
              <a:defRPr/>
            </a:lvl3pPr>
            <a:lvl4pPr algn="ctr">
              <a:defRPr/>
            </a:lvl4pPr>
            <a:lvl5pPr algn="ct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11/12/2022</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11/12/2022</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838200" y="2222287"/>
            <a:ext cx="5181600" cy="36387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Content Only ">
    <p:spTree>
      <p:nvGrpSpPr>
        <p:cNvPr id="1" name=""/>
        <p:cNvGrpSpPr/>
        <p:nvPr/>
      </p:nvGrpSpPr>
      <p:grpSpPr>
        <a:xfrm>
          <a:off x="0" y="0"/>
          <a:ext cx="0" cy="0"/>
          <a:chOff x="0" y="0"/>
          <a:chExt cx="0" cy="0"/>
        </a:xfrm>
      </p:grpSpPr>
      <p:sp>
        <p:nvSpPr>
          <p:cNvPr id="10" name="Freeform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451513"/>
            <a:ext cx="11288972" cy="5149187"/>
          </a:xfrm>
        </p:spPr>
        <p:txBody>
          <a:bodyPr anchor="ctr" anchorCtr="0"/>
          <a:lstStyle>
            <a:lvl1pPr algn="ctr">
              <a:defRPr sz="4800" b="0" cap="none"/>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11/12/2022</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Freeform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375313"/>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11/12/2022</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9">
            <a:extLst>
              <a:ext uri="{FF2B5EF4-FFF2-40B4-BE49-F238E27FC236}">
                <a16:creationId xmlns:a16="http://schemas.microsoft.com/office/drawing/2014/main" id="{C95D556F-51D2-4EF4-B60F-D319BF232882}"/>
              </a:ext>
            </a:extLst>
          </p:cNvPr>
          <p:cNvSpPr>
            <a:spLocks noGrp="1"/>
          </p:cNvSpPr>
          <p:nvPr>
            <p:ph sz="quarter" idx="13"/>
          </p:nvPr>
        </p:nvSpPr>
        <p:spPr>
          <a:xfrm>
            <a:off x="6456099" y="375312"/>
            <a:ext cx="5186363" cy="5485737"/>
          </a:xfrm>
        </p:spPr>
        <p:txBody>
          <a:bodyPr anchor="t" anchorCtr="0">
            <a:normAutofit/>
          </a:bodyPr>
          <a:lstStyle>
            <a:lvl1pPr>
              <a:defRPr sz="28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8" name="Freeform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632696" y="359551"/>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hasCustomPrompt="1"/>
          </p:nvPr>
        </p:nvSpPr>
        <p:spPr>
          <a:xfrm>
            <a:off x="451514" y="451513"/>
            <a:ext cx="5553071" cy="5409537"/>
          </a:xfrm>
        </p:spPr>
        <p:txBody>
          <a:bodyPr anchor="t" anchorCtr="0">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11/12/2022</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590396" y="311813"/>
            <a:ext cx="5334448" cy="1453488"/>
          </a:xfrm>
          <a:effectLst/>
        </p:spPr>
        <p:txBody>
          <a:bodyPr anchor="b">
            <a:normAutofit/>
          </a:bodyPr>
          <a:lstStyle>
            <a:lvl1pPr algn="l">
              <a:defRPr sz="4000" b="0">
                <a:ln>
                  <a:noFill/>
                </a:ln>
                <a:solidFill>
                  <a:schemeClr val="tx1"/>
                </a:solidFill>
                <a:effectLst/>
              </a:defRPr>
            </a:lvl1pPr>
          </a:lstStyle>
          <a:p>
            <a:r>
              <a:rPr lang="en-US"/>
              <a:t>Click to edit Master title style</a:t>
            </a:r>
            <a:endParaRPr lang="en-US" dirty="0"/>
          </a:p>
        </p:txBody>
      </p:sp>
      <p:sp>
        <p:nvSpPr>
          <p:cNvPr id="5" name="Date Placeholder 4"/>
          <p:cNvSpPr>
            <a:spLocks noGrp="1"/>
          </p:cNvSpPr>
          <p:nvPr>
            <p:ph type="dt" sz="half" idx="10"/>
          </p:nvPr>
        </p:nvSpPr>
        <p:spPr>
          <a:xfrm>
            <a:off x="3885810" y="6041362"/>
            <a:ext cx="976879" cy="365125"/>
          </a:xfrm>
        </p:spPr>
        <p:txBody>
          <a:bodyPr/>
          <a:lstStyle/>
          <a:p>
            <a:fld id="{FB7F6C47-B260-4BB6-8230-7D14D5CDE026}" type="datetimeFigureOut">
              <a:rPr lang="en-US" smtClean="0"/>
              <a:t>11/12/2022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r>
              <a:rPr lang="en-ZA" dirty="0"/>
              <a:t>Add a footer </a:t>
            </a:r>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A4942799-31AF-4FF8-9D79-C1A3E01FB207}" type="slidenum">
              <a:rPr lang="en-US" smtClean="0"/>
              <a:t>‹#›</a:t>
            </a:fld>
            <a:endParaRPr lang="en-US" dirty="0"/>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590396" y="2057400"/>
            <a:ext cx="5334448" cy="3811588"/>
          </a:xfrm>
        </p:spPr>
        <p:txBody>
          <a:bodyPr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hasCustomPrompt="1"/>
          </p:nvPr>
        </p:nvSpPr>
        <p:spPr>
          <a:xfrm>
            <a:off x="810001" y="2222287"/>
            <a:ext cx="10571998" cy="3638764"/>
          </a:xfrm>
        </p:spPr>
        <p:txBody>
          <a:bodyPr>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B7F6C47-B260-4BB6-8230-7D14D5CDE026}" type="datetimeFigureOut">
              <a:rPr lang="en-US" smtClean="0"/>
              <a:t>11/12/2022</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489884"/>
            <a:ext cx="10561418" cy="1426004"/>
          </a:xfrm>
        </p:spPr>
        <p:txBody>
          <a:bodyPr anchor="ctr" anchorCtr="0">
            <a:normAutofit/>
          </a:bodyPr>
          <a:lstStyle>
            <a:lvl1pPr algn="ctr">
              <a:defRPr sz="4000" b="0">
                <a:ln>
                  <a:noFill/>
                </a:ln>
                <a:solidFill>
                  <a:schemeClr val="tx1"/>
                </a:solidFill>
                <a:latin typeface="+mj-lt"/>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11/12/2022</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8">
            <a:extLst>
              <a:ext uri="{FF2B5EF4-FFF2-40B4-BE49-F238E27FC236}">
                <a16:creationId xmlns:a16="http://schemas.microsoft.com/office/drawing/2014/main" id="{EC1FEB3F-0898-4AE0-B8C4-970BF80A3766}"/>
              </a:ext>
            </a:extLst>
          </p:cNvPr>
          <p:cNvSpPr>
            <a:spLocks noGrp="1"/>
          </p:cNvSpPr>
          <p:nvPr>
            <p:ph sz="quarter" idx="14"/>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nchor="ctr" anchorCtr="0"/>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11/12/2022</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ZA" dirty="0"/>
              <a:t>Add a footer</a:t>
            </a:r>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7F6C47-B260-4BB6-8230-7D14D5CDE026}" type="datetimeFigureOut">
              <a:rPr lang="en-US" smtClean="0"/>
              <a:t>11/12/2022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4942799-31AF-4FF8-9D79-C1A3E01FB207}" type="slidenum">
              <a:rPr lang="en-US" smtClean="0"/>
              <a:t>‹#›</a:t>
            </a:fld>
            <a:endParaRPr lang="en-US" dirty="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opescunmarius@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BD2A-60FD-4D0C-8344-28D7E6E38BA0}"/>
              </a:ext>
            </a:extLst>
          </p:cNvPr>
          <p:cNvSpPr>
            <a:spLocks noGrp="1"/>
          </p:cNvSpPr>
          <p:nvPr>
            <p:ph type="ctrTitle"/>
          </p:nvPr>
        </p:nvSpPr>
        <p:spPr>
          <a:xfrm>
            <a:off x="843557" y="1449147"/>
            <a:ext cx="10572000" cy="2971051"/>
          </a:xfrm>
        </p:spPr>
        <p:txBody>
          <a:bodyPr/>
          <a:lstStyle/>
          <a:p>
            <a:r>
              <a:rPr lang="en-US" dirty="0"/>
              <a:t>Probabilistic Programming</a:t>
            </a:r>
          </a:p>
        </p:txBody>
      </p:sp>
      <p:sp>
        <p:nvSpPr>
          <p:cNvPr id="3" name="Subtitle 2">
            <a:extLst>
              <a:ext uri="{FF2B5EF4-FFF2-40B4-BE49-F238E27FC236}">
                <a16:creationId xmlns:a16="http://schemas.microsoft.com/office/drawing/2014/main" id="{805F24E6-2AE8-4FD8-B92D-FE2CE716A235}"/>
              </a:ext>
            </a:extLst>
          </p:cNvPr>
          <p:cNvSpPr>
            <a:spLocks noGrp="1"/>
          </p:cNvSpPr>
          <p:nvPr>
            <p:ph type="subTitle" idx="1"/>
          </p:nvPr>
        </p:nvSpPr>
        <p:spPr>
          <a:xfrm>
            <a:off x="810001" y="5280846"/>
            <a:ext cx="10572000" cy="1398249"/>
          </a:xfrm>
        </p:spPr>
        <p:txBody>
          <a:bodyPr/>
          <a:lstStyle/>
          <a:p>
            <a:r>
              <a:rPr lang="en-US" dirty="0"/>
              <a:t>Marius Popescu</a:t>
            </a:r>
          </a:p>
          <a:p>
            <a:r>
              <a:rPr lang="en-US" sz="1800" dirty="0">
                <a:hlinkClick r:id="rId3"/>
              </a:rPr>
              <a:t>popescunmarius@gmail.com</a:t>
            </a:r>
            <a:endParaRPr lang="en-US" sz="1800" dirty="0"/>
          </a:p>
          <a:p>
            <a:r>
              <a:rPr lang="en-US" dirty="0"/>
              <a:t>2022 - 2023</a:t>
            </a:r>
          </a:p>
          <a:p>
            <a:endParaRPr lang="en-US" dirty="0"/>
          </a:p>
        </p:txBody>
      </p:sp>
    </p:spTree>
    <p:extLst>
      <p:ext uri="{BB962C8B-B14F-4D97-AF65-F5344CB8AC3E}">
        <p14:creationId xmlns:p14="http://schemas.microsoft.com/office/powerpoint/2010/main" val="209388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33E52-1B68-49EF-A53F-0DF8E0C9588C}"/>
              </a:ext>
            </a:extLst>
          </p:cNvPr>
          <p:cNvSpPr>
            <a:spLocks noGrp="1"/>
          </p:cNvSpPr>
          <p:nvPr>
            <p:ph type="title"/>
          </p:nvPr>
        </p:nvSpPr>
        <p:spPr/>
        <p:txBody>
          <a:bodyPr/>
          <a:lstStyle/>
          <a:p>
            <a:r>
              <a:rPr lang="en-US" dirty="0"/>
              <a:t>Unsupervised Learning</a:t>
            </a:r>
          </a:p>
        </p:txBody>
      </p:sp>
      <p:pic>
        <p:nvPicPr>
          <p:cNvPr id="5" name="Picture 4">
            <a:extLst>
              <a:ext uri="{FF2B5EF4-FFF2-40B4-BE49-F238E27FC236}">
                <a16:creationId xmlns:a16="http://schemas.microsoft.com/office/drawing/2014/main" id="{8734EF0E-5FF4-4BA0-A538-13C358415D0A}"/>
              </a:ext>
            </a:extLst>
          </p:cNvPr>
          <p:cNvPicPr>
            <a:picLocks noChangeAspect="1"/>
          </p:cNvPicPr>
          <p:nvPr/>
        </p:nvPicPr>
        <p:blipFill>
          <a:blip r:embed="rId2"/>
          <a:stretch>
            <a:fillRect/>
          </a:stretch>
        </p:blipFill>
        <p:spPr>
          <a:xfrm>
            <a:off x="504742" y="3356749"/>
            <a:ext cx="10683751" cy="1419120"/>
          </a:xfrm>
          <a:prstGeom prst="rect">
            <a:avLst/>
          </a:prstGeom>
        </p:spPr>
      </p:pic>
    </p:spTree>
    <p:extLst>
      <p:ext uri="{BB962C8B-B14F-4D97-AF65-F5344CB8AC3E}">
        <p14:creationId xmlns:p14="http://schemas.microsoft.com/office/powerpoint/2010/main" val="1689762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32A20-1E53-43F0-B296-2B83F5CDDB7D}"/>
              </a:ext>
            </a:extLst>
          </p:cNvPr>
          <p:cNvSpPr>
            <a:spLocks noGrp="1"/>
          </p:cNvSpPr>
          <p:nvPr>
            <p:ph type="title"/>
          </p:nvPr>
        </p:nvSpPr>
        <p:spPr/>
        <p:txBody>
          <a:bodyPr/>
          <a:lstStyle/>
          <a:p>
            <a:r>
              <a:rPr lang="en-US" dirty="0" err="1"/>
              <a:t>Transductive</a:t>
            </a:r>
            <a:r>
              <a:rPr lang="en-US" dirty="0"/>
              <a:t> Learning</a:t>
            </a:r>
          </a:p>
        </p:txBody>
      </p:sp>
      <p:pic>
        <p:nvPicPr>
          <p:cNvPr id="4" name="Picture 3">
            <a:extLst>
              <a:ext uri="{FF2B5EF4-FFF2-40B4-BE49-F238E27FC236}">
                <a16:creationId xmlns:a16="http://schemas.microsoft.com/office/drawing/2014/main" id="{4ADF6CD2-0ED9-45F9-956E-8F06DB8BC8A8}"/>
              </a:ext>
            </a:extLst>
          </p:cNvPr>
          <p:cNvPicPr>
            <a:picLocks noChangeAspect="1"/>
          </p:cNvPicPr>
          <p:nvPr/>
        </p:nvPicPr>
        <p:blipFill>
          <a:blip r:embed="rId2"/>
          <a:stretch>
            <a:fillRect/>
          </a:stretch>
        </p:blipFill>
        <p:spPr>
          <a:xfrm>
            <a:off x="1360774" y="2649218"/>
            <a:ext cx="9673651" cy="3499200"/>
          </a:xfrm>
          <a:prstGeom prst="rect">
            <a:avLst/>
          </a:prstGeom>
        </p:spPr>
      </p:pic>
    </p:spTree>
    <p:extLst>
      <p:ext uri="{BB962C8B-B14F-4D97-AF65-F5344CB8AC3E}">
        <p14:creationId xmlns:p14="http://schemas.microsoft.com/office/powerpoint/2010/main" val="1262686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C39F1-CA15-44C1-9D7C-DD4796E3E437}"/>
              </a:ext>
            </a:extLst>
          </p:cNvPr>
          <p:cNvSpPr>
            <a:spLocks noGrp="1"/>
          </p:cNvSpPr>
          <p:nvPr>
            <p:ph type="title"/>
          </p:nvPr>
        </p:nvSpPr>
        <p:spPr/>
        <p:txBody>
          <a:bodyPr/>
          <a:lstStyle/>
          <a:p>
            <a:r>
              <a:rPr lang="en-US" dirty="0"/>
              <a:t>Bayesian Modeling in Gen</a:t>
            </a:r>
          </a:p>
        </p:txBody>
      </p:sp>
      <p:sp>
        <p:nvSpPr>
          <p:cNvPr id="6" name="Text Placeholder 5">
            <a:extLst>
              <a:ext uri="{FF2B5EF4-FFF2-40B4-BE49-F238E27FC236}">
                <a16:creationId xmlns:a16="http://schemas.microsoft.com/office/drawing/2014/main" id="{44426900-AD4D-4066-9A8C-CFE846FC15B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68499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64C49-CC34-4EFD-B3B5-49EBEDA880AD}"/>
              </a:ext>
            </a:extLst>
          </p:cNvPr>
          <p:cNvSpPr>
            <a:spLocks noGrp="1"/>
          </p:cNvSpPr>
          <p:nvPr>
            <p:ph type="title"/>
          </p:nvPr>
        </p:nvSpPr>
        <p:spPr/>
        <p:txBody>
          <a:bodyPr/>
          <a:lstStyle/>
          <a:p>
            <a:r>
              <a:rPr lang="en-US" dirty="0"/>
              <a:t>German Tank Problem</a:t>
            </a:r>
          </a:p>
        </p:txBody>
      </p:sp>
      <p:sp>
        <p:nvSpPr>
          <p:cNvPr id="3" name="Content Placeholder 2">
            <a:extLst>
              <a:ext uri="{FF2B5EF4-FFF2-40B4-BE49-F238E27FC236}">
                <a16:creationId xmlns:a16="http://schemas.microsoft.com/office/drawing/2014/main" id="{9CC06DAA-3374-4509-AF2B-23F93A15B77F}"/>
              </a:ext>
            </a:extLst>
          </p:cNvPr>
          <p:cNvSpPr>
            <a:spLocks noGrp="1"/>
          </p:cNvSpPr>
          <p:nvPr>
            <p:ph idx="1"/>
          </p:nvPr>
        </p:nvSpPr>
        <p:spPr>
          <a:xfrm>
            <a:off x="175532" y="2175792"/>
            <a:ext cx="8216800" cy="4627964"/>
          </a:xfrm>
        </p:spPr>
        <p:txBody>
          <a:bodyPr/>
          <a:lstStyle/>
          <a:p>
            <a:pPr marL="0" indent="0" algn="just">
              <a:buNone/>
            </a:pPr>
            <a:r>
              <a:rPr lang="en-US" dirty="0"/>
              <a:t>By 1941-42, the allies knew that US and even British tanks had been technically superior to German Panzer tanks in combat, but they were worried about the capabilities of the new marks IV and V. More troubling, they had really very little idea of how many tanks the enemy was capable of producing in a year.</a:t>
            </a:r>
          </a:p>
          <a:p>
            <a:pPr marL="0" indent="0" algn="just">
              <a:buNone/>
            </a:pPr>
            <a:r>
              <a:rPr lang="en-US" dirty="0"/>
              <a:t>The statisticians had one key piece of information, which was the serial numbers on captured mark V tanks. The statisticians believed that the Germans, being Germans, had logically numbered their tanks in the order in which they were produced. And this deduction turned out to be right. It was enough to enable them to make an estimate of the total number of tanks that had been produced up to any given moment.</a:t>
            </a:r>
          </a:p>
          <a:p>
            <a:pPr marL="0" indent="0" algn="just">
              <a:buNone/>
            </a:pPr>
            <a:r>
              <a:rPr lang="en-US" dirty="0"/>
              <a:t>After the war, the allies captured German production records, showing that the true number of tanks produced in those three years was  almost exactly what the statisticians had calculated, and less than one fifth of what standard intelligence had thought likely.</a:t>
            </a:r>
          </a:p>
        </p:txBody>
      </p:sp>
      <p:pic>
        <p:nvPicPr>
          <p:cNvPr id="4" name="Picture 3">
            <a:extLst>
              <a:ext uri="{FF2B5EF4-FFF2-40B4-BE49-F238E27FC236}">
                <a16:creationId xmlns:a16="http://schemas.microsoft.com/office/drawing/2014/main" id="{6FAF7990-EC65-4B8A-B29E-AAA13730487D}"/>
              </a:ext>
            </a:extLst>
          </p:cNvPr>
          <p:cNvPicPr>
            <a:picLocks noChangeAspect="1"/>
          </p:cNvPicPr>
          <p:nvPr/>
        </p:nvPicPr>
        <p:blipFill>
          <a:blip r:embed="rId2"/>
          <a:stretch>
            <a:fillRect/>
          </a:stretch>
        </p:blipFill>
        <p:spPr>
          <a:xfrm>
            <a:off x="8833307" y="2366236"/>
            <a:ext cx="2847975" cy="1924050"/>
          </a:xfrm>
          <a:prstGeom prst="rect">
            <a:avLst/>
          </a:prstGeom>
        </p:spPr>
      </p:pic>
    </p:spTree>
    <p:extLst>
      <p:ext uri="{BB962C8B-B14F-4D97-AF65-F5344CB8AC3E}">
        <p14:creationId xmlns:p14="http://schemas.microsoft.com/office/powerpoint/2010/main" val="3749523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64C49-CC34-4EFD-B3B5-49EBEDA880AD}"/>
              </a:ext>
            </a:extLst>
          </p:cNvPr>
          <p:cNvSpPr>
            <a:spLocks noGrp="1"/>
          </p:cNvSpPr>
          <p:nvPr>
            <p:ph type="title"/>
          </p:nvPr>
        </p:nvSpPr>
        <p:spPr/>
        <p:txBody>
          <a:bodyPr/>
          <a:lstStyle/>
          <a:p>
            <a:r>
              <a:rPr lang="en-US" dirty="0"/>
              <a:t>German Tank Problem</a:t>
            </a:r>
          </a:p>
        </p:txBody>
      </p:sp>
      <p:sp>
        <p:nvSpPr>
          <p:cNvPr id="3" name="Content Placeholder 2">
            <a:extLst>
              <a:ext uri="{FF2B5EF4-FFF2-40B4-BE49-F238E27FC236}">
                <a16:creationId xmlns:a16="http://schemas.microsoft.com/office/drawing/2014/main" id="{9CC06DAA-3374-4509-AF2B-23F93A15B77F}"/>
              </a:ext>
            </a:extLst>
          </p:cNvPr>
          <p:cNvSpPr>
            <a:spLocks noGrp="1"/>
          </p:cNvSpPr>
          <p:nvPr>
            <p:ph idx="1"/>
          </p:nvPr>
        </p:nvSpPr>
        <p:spPr>
          <a:xfrm>
            <a:off x="175532" y="2175792"/>
            <a:ext cx="8216800" cy="4627964"/>
          </a:xfrm>
        </p:spPr>
        <p:txBody>
          <a:bodyPr/>
          <a:lstStyle/>
          <a:p>
            <a:pPr marL="0" indent="0" algn="just">
              <a:buNone/>
            </a:pPr>
            <a:r>
              <a:rPr lang="en-US" dirty="0"/>
              <a:t>It become a classic problem in statistics: estimating the total number of tanks from a small sample</a:t>
            </a:r>
          </a:p>
          <a:p>
            <a:pPr marL="0" indent="0" algn="just">
              <a:buNone/>
            </a:pPr>
            <a:r>
              <a:rPr lang="en-US" dirty="0"/>
              <a:t>Suppose four tanks are captured with the serial numbers 10, 256, 202, and 97. Assuming that each tank is numbered in sequence as they are built, how many tanks are there in total?</a:t>
            </a:r>
          </a:p>
          <a:p>
            <a:pPr marL="0" indent="0" algn="just">
              <a:buNone/>
            </a:pPr>
            <a:r>
              <a:rPr lang="en-US" dirty="0"/>
              <a:t>The problem consists in estimating the maximum of a discrete uniform distribution from sampling without replacement. In simple terms, suppose we have an unknown number of items which are sequentially numbered from 1 to N. We take a random sample of these items and observe their sequence numbers; the problem is to estimate N from these observed numbers.</a:t>
            </a:r>
          </a:p>
          <a:p>
            <a:pPr marL="0" indent="0" algn="just">
              <a:buNone/>
            </a:pPr>
            <a:r>
              <a:rPr lang="en-US" dirty="0"/>
              <a:t>The problem can be approached using either frequentist inference or Bayesian inference</a:t>
            </a:r>
          </a:p>
          <a:p>
            <a:pPr marL="0" indent="0" algn="just">
              <a:buNone/>
            </a:pPr>
            <a:r>
              <a:rPr lang="en-US" dirty="0"/>
              <a:t>https://en.wikipedia.org/wiki/German_tank_problem</a:t>
            </a:r>
          </a:p>
          <a:p>
            <a:pPr marL="0" indent="0" algn="just">
              <a:buNone/>
            </a:pPr>
            <a:endParaRPr lang="en-US" dirty="0"/>
          </a:p>
        </p:txBody>
      </p:sp>
      <p:pic>
        <p:nvPicPr>
          <p:cNvPr id="5" name="Picture 4">
            <a:extLst>
              <a:ext uri="{FF2B5EF4-FFF2-40B4-BE49-F238E27FC236}">
                <a16:creationId xmlns:a16="http://schemas.microsoft.com/office/drawing/2014/main" id="{6A895065-6B54-4884-809C-08611C01EFE6}"/>
              </a:ext>
            </a:extLst>
          </p:cNvPr>
          <p:cNvPicPr>
            <a:picLocks noChangeAspect="1"/>
          </p:cNvPicPr>
          <p:nvPr/>
        </p:nvPicPr>
        <p:blipFill>
          <a:blip r:embed="rId2"/>
          <a:stretch>
            <a:fillRect/>
          </a:stretch>
        </p:blipFill>
        <p:spPr>
          <a:xfrm>
            <a:off x="8658710" y="2175792"/>
            <a:ext cx="3293784" cy="4321444"/>
          </a:xfrm>
          <a:prstGeom prst="rect">
            <a:avLst/>
          </a:prstGeom>
        </p:spPr>
      </p:pic>
    </p:spTree>
    <p:extLst>
      <p:ext uri="{BB962C8B-B14F-4D97-AF65-F5344CB8AC3E}">
        <p14:creationId xmlns:p14="http://schemas.microsoft.com/office/powerpoint/2010/main" val="2723209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04B57-0E28-451A-ABFB-A43DEDEED0D7}"/>
              </a:ext>
            </a:extLst>
          </p:cNvPr>
          <p:cNvSpPr>
            <a:spLocks noGrp="1"/>
          </p:cNvSpPr>
          <p:nvPr>
            <p:ph type="title"/>
          </p:nvPr>
        </p:nvSpPr>
        <p:spPr/>
        <p:txBody>
          <a:bodyPr/>
          <a:lstStyle/>
          <a:p>
            <a:r>
              <a:rPr lang="en-US" dirty="0"/>
              <a:t>German Tank Problem: The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5FCD25-4692-4603-A9F5-BA796B5513D2}"/>
                  </a:ext>
                </a:extLst>
              </p:cNvPr>
              <p:cNvSpPr>
                <a:spLocks noGrp="1"/>
              </p:cNvSpPr>
              <p:nvPr>
                <p:ph idx="1"/>
              </p:nvPr>
            </p:nvSpPr>
            <p:spPr>
              <a:xfrm>
                <a:off x="818712" y="2222287"/>
                <a:ext cx="10554574" cy="4465232"/>
              </a:xfrm>
            </p:spPr>
            <p:txBody>
              <a:bodyPr>
                <a:normAutofit/>
              </a:bodyPr>
              <a:lstStyle/>
              <a:p>
                <a:pPr algn="just"/>
                <a:r>
                  <a:rPr lang="en-US" dirty="0"/>
                  <a:t>Since we are </a:t>
                </a:r>
                <a:r>
                  <a:rPr lang="en-US" dirty="0" err="1"/>
                  <a:t>Bayesianists</a:t>
                </a:r>
                <a:r>
                  <a:rPr lang="en-US" dirty="0"/>
                  <a:t>, we don’t want a singular estimate, we want a probability distribution for the total number of tanks. Therefore, we need to calculate the distribution of total tanks </a:t>
                </a:r>
                <a14:m>
                  <m:oMath xmlns:m="http://schemas.openxmlformats.org/officeDocument/2006/math">
                    <m:r>
                      <a:rPr lang="en-US" b="0" i="1" smtClean="0">
                        <a:latin typeface="Cambria Math" panose="02040503050406030204" pitchFamily="18" charset="0"/>
                      </a:rPr>
                      <m:t>𝑁</m:t>
                    </m:r>
                  </m:oMath>
                </a14:m>
                <a:r>
                  <a:rPr lang="en-US" dirty="0"/>
                  <a:t>, given the serial numbers </a:t>
                </a:r>
                <a14:m>
                  <m:oMath xmlns:m="http://schemas.openxmlformats.org/officeDocument/2006/math">
                    <m:r>
                      <a:rPr lang="en-US" b="0" i="1" smtClean="0">
                        <a:latin typeface="Cambria Math" panose="02040503050406030204" pitchFamily="18" charset="0"/>
                      </a:rPr>
                      <m:t>𝐷</m:t>
                    </m:r>
                  </m:oMath>
                </a14:m>
                <a:r>
                  <a:rPr lang="en-US" dirty="0"/>
                  <a:t>:</a:t>
                </a:r>
              </a:p>
              <a:p>
                <a:pPr marL="400050" lvl="1"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𝑃𝑁</m:t>
                      </m:r>
                      <m:d>
                        <m:dPr>
                          <m:begChr m:val="|"/>
                          <m:ctrlPr>
                            <a:rPr lang="en-US" b="0" i="1" smtClean="0">
                              <a:latin typeface="Cambria Math" panose="02040503050406030204" pitchFamily="18" charset="0"/>
                            </a:rPr>
                          </m:ctrlPr>
                        </m:dPr>
                        <m:e>
                          <m:r>
                            <a:rPr lang="en-US" b="0" i="1" smtClean="0">
                              <a:latin typeface="Cambria Math" panose="02040503050406030204" pitchFamily="18" charset="0"/>
                            </a:rPr>
                            <m:t>𝐷</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𝐷</m:t>
                          </m:r>
                        </m:e>
                        <m:e>
                          <m:r>
                            <a:rPr lang="en-US" b="0" i="1" smtClean="0">
                              <a:latin typeface="Cambria Math" panose="02040503050406030204" pitchFamily="18" charset="0"/>
                              <a:ea typeface="Cambria Math" panose="02040503050406030204" pitchFamily="18" charset="0"/>
                            </a:rPr>
                            <m:t>𝑁</m:t>
                          </m:r>
                        </m:e>
                      </m:d>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𝑁</m:t>
                          </m:r>
                        </m:e>
                      </m:d>
                    </m:oMath>
                  </m:oMathPara>
                </a14:m>
                <a:endParaRPr lang="en-US" b="0" dirty="0">
                  <a:ea typeface="Cambria Math" panose="02040503050406030204" pitchFamily="18" charset="0"/>
                </a:endParaRPr>
              </a:p>
              <a:p>
                <a:pPr algn="just"/>
                <a:r>
                  <a:rPr lang="en-US" dirty="0">
                    <a:ea typeface="Cambria Math" panose="02040503050406030204" pitchFamily="18" charset="0"/>
                  </a:rPr>
                  <a:t>To decide how to model the likelihood, we can think about how we would create our data. Simply, we just have some number of tanks, with serial numbers 1,2,3,...,N, and we uniformly draw four tanks from the group. Therefore, we should use a discrete uniform distribution:</a:t>
                </a:r>
              </a:p>
              <a:p>
                <a:pPr marL="400050" lvl="1"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𝐷</m:t>
                              </m:r>
                            </m:e>
                            <m:sub>
                              <m:r>
                                <a:rPr lang="en-US" b="0" i="1" smtClean="0">
                                  <a:latin typeface="Cambria Math" panose="02040503050406030204" pitchFamily="18" charset="0"/>
                                  <a:ea typeface="Cambria Math" panose="02040503050406030204" pitchFamily="18" charset="0"/>
                                </a:rPr>
                                <m:t>𝑖</m:t>
                              </m:r>
                            </m:sub>
                          </m:sSub>
                        </m:e>
                        <m:e>
                          <m:r>
                            <a:rPr lang="en-US" b="0" i="1" smtClean="0">
                              <a:latin typeface="Cambria Math" panose="02040503050406030204" pitchFamily="18" charset="0"/>
                              <a:ea typeface="Cambria Math" panose="02040503050406030204" pitchFamily="18" charset="0"/>
                            </a:rPr>
                            <m:t>𝑁</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𝐷𝑖𝑠𝑐𝑟𝑒𝑡𝑒𝑈𝑛𝑖𝑓𝑜𝑟𝑚</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𝑁</m:t>
                          </m:r>
                        </m:e>
                      </m:d>
                    </m:oMath>
                  </m:oMathPara>
                </a14:m>
                <a:endParaRPr lang="en-US" b="0" dirty="0">
                  <a:ea typeface="Cambria Math" panose="02040503050406030204" pitchFamily="18" charset="0"/>
                </a:endParaRPr>
              </a:p>
              <a:p>
                <a:pPr algn="just"/>
                <a:r>
                  <a:rPr lang="en-US" dirty="0">
                    <a:ea typeface="Cambria Math" panose="02040503050406030204" pitchFamily="18" charset="0"/>
                  </a:rPr>
                  <a:t>Consider the prior information about </a:t>
                </a:r>
                <a14:m>
                  <m:oMath xmlns:m="http://schemas.openxmlformats.org/officeDocument/2006/math">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oMath>
                </a14:m>
                <a:r>
                  <a:rPr lang="en-US" dirty="0">
                    <a:ea typeface="Cambria Math" panose="02040503050406030204" pitchFamily="18" charset="0"/>
                  </a:rPr>
                  <a:t>. We know that it has to be at least equal to the largest serial number, </a:t>
                </a:r>
                <a14:m>
                  <m:oMath xmlns:m="http://schemas.openxmlformats.org/officeDocument/2006/math">
                    <m:r>
                      <a:rPr lang="en-US" b="0" i="1" smtClean="0">
                        <a:latin typeface="Cambria Math" panose="02040503050406030204" pitchFamily="18" charset="0"/>
                        <a:ea typeface="Cambria Math" panose="02040503050406030204" pitchFamily="18" charset="0"/>
                      </a:rPr>
                      <m:t>𝑚</m:t>
                    </m:r>
                  </m:oMath>
                </a14:m>
                <a:r>
                  <a:rPr lang="en-US" dirty="0">
                    <a:ea typeface="Cambria Math" panose="02040503050406030204" pitchFamily="18" charset="0"/>
                  </a:rPr>
                  <a:t>. As for an upper bound, we can guess that it isn’t into the millions, since every serial number we saw is less than 300. set an upper bound at 10000:</a:t>
                </a:r>
              </a:p>
              <a:p>
                <a:pPr marL="400050" lvl="1" indent="0" algn="just">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𝐷𝑖𝑠𝑐𝑟𝑒𝑡𝑒𝑈𝑛𝑖𝑓𝑜𝑟𝑚</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𝑚</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10000</m:t>
                          </m:r>
                        </m:e>
                      </m:d>
                    </m:oMath>
                  </m:oMathPara>
                </a14:m>
                <a:endParaRPr lang="en-US" dirty="0">
                  <a:ea typeface="Cambria Math" panose="02040503050406030204" pitchFamily="18" charset="0"/>
                </a:endParaRPr>
              </a:p>
              <a:p>
                <a:pPr marL="400050" lvl="1" indent="0" algn="just">
                  <a:buNone/>
                </a:pPr>
                <a:endParaRPr lang="en-US" b="0" dirty="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095FCD25-4692-4603-A9F5-BA796B5513D2}"/>
                  </a:ext>
                </a:extLst>
              </p:cNvPr>
              <p:cNvSpPr>
                <a:spLocks noGrp="1" noRot="1" noChangeAspect="1" noMove="1" noResize="1" noEditPoints="1" noAdjustHandles="1" noChangeArrowheads="1" noChangeShapeType="1" noTextEdit="1"/>
              </p:cNvSpPr>
              <p:nvPr>
                <p:ph idx="1"/>
              </p:nvPr>
            </p:nvSpPr>
            <p:spPr>
              <a:xfrm>
                <a:off x="818712" y="2222287"/>
                <a:ext cx="10554574" cy="4465232"/>
              </a:xfrm>
              <a:blipFill>
                <a:blip r:embed="rId2"/>
                <a:stretch>
                  <a:fillRect l="-58" t="-410" r="-462"/>
                </a:stretch>
              </a:blipFill>
            </p:spPr>
            <p:txBody>
              <a:bodyPr/>
              <a:lstStyle/>
              <a:p>
                <a:r>
                  <a:rPr lang="en-US">
                    <a:noFill/>
                  </a:rPr>
                  <a:t> </a:t>
                </a:r>
              </a:p>
            </p:txBody>
          </p:sp>
        </mc:Fallback>
      </mc:AlternateContent>
    </p:spTree>
    <p:extLst>
      <p:ext uri="{BB962C8B-B14F-4D97-AF65-F5344CB8AC3E}">
        <p14:creationId xmlns:p14="http://schemas.microsoft.com/office/powerpoint/2010/main" val="952753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2FB38-35E8-4555-A7DE-C3C26E689B7F}"/>
              </a:ext>
            </a:extLst>
          </p:cNvPr>
          <p:cNvSpPr>
            <a:spLocks noGrp="1"/>
          </p:cNvSpPr>
          <p:nvPr>
            <p:ph type="title"/>
          </p:nvPr>
        </p:nvSpPr>
        <p:spPr/>
        <p:txBody>
          <a:bodyPr/>
          <a:lstStyle/>
          <a:p>
            <a:r>
              <a:rPr lang="en-US" dirty="0"/>
              <a:t>German Tank Problem: Gen</a:t>
            </a:r>
          </a:p>
        </p:txBody>
      </p:sp>
      <p:sp>
        <p:nvSpPr>
          <p:cNvPr id="3" name="Content Placeholder 2">
            <a:extLst>
              <a:ext uri="{FF2B5EF4-FFF2-40B4-BE49-F238E27FC236}">
                <a16:creationId xmlns:a16="http://schemas.microsoft.com/office/drawing/2014/main" id="{B2AC31D9-D503-45BB-83CA-BC0D7CCC0C11}"/>
              </a:ext>
            </a:extLst>
          </p:cNvPr>
          <p:cNvSpPr>
            <a:spLocks noGrp="1"/>
          </p:cNvSpPr>
          <p:nvPr>
            <p:ph idx="1"/>
          </p:nvPr>
        </p:nvSpPr>
        <p:spPr>
          <a:xfrm>
            <a:off x="818712" y="2076773"/>
            <a:ext cx="10554574" cy="4649491"/>
          </a:xfrm>
        </p:spPr>
        <p:txBody>
          <a:bodyPr>
            <a:normAutofit fontScale="92500" lnSpcReduction="20000"/>
          </a:bodyPr>
          <a:lstStyle/>
          <a:p>
            <a:pPr marL="0" indent="0">
              <a:buNone/>
            </a:pPr>
            <a:r>
              <a:rPr lang="en-US" sz="1400" dirty="0" err="1">
                <a:latin typeface="Consolas" panose="020B0609020204030204" pitchFamily="49" charset="0"/>
              </a:rPr>
              <a:t>true_N</a:t>
            </a:r>
            <a:r>
              <a:rPr lang="en-US" sz="1400" dirty="0">
                <a:latin typeface="Consolas" panose="020B0609020204030204" pitchFamily="49" charset="0"/>
              </a:rPr>
              <a:t> = 500</a:t>
            </a:r>
          </a:p>
          <a:p>
            <a:pPr marL="0" indent="0">
              <a:buNone/>
            </a:pPr>
            <a:r>
              <a:rPr lang="en-US" sz="1400" dirty="0">
                <a:latin typeface="Consolas" panose="020B0609020204030204" pitchFamily="49" charset="0"/>
              </a:rPr>
              <a:t>D = rand(1:true_N, 10)</a:t>
            </a:r>
          </a:p>
          <a:p>
            <a:pPr marL="0" indent="0">
              <a:buNone/>
            </a:pPr>
            <a:r>
              <a:rPr lang="en-US" sz="1400" dirty="0" err="1">
                <a:latin typeface="Consolas" panose="020B0609020204030204" pitchFamily="49" charset="0"/>
              </a:rPr>
              <a:t>n_count_data</a:t>
            </a:r>
            <a:r>
              <a:rPr lang="en-US" sz="1400" dirty="0">
                <a:latin typeface="Consolas" panose="020B0609020204030204" pitchFamily="49" charset="0"/>
              </a:rPr>
              <a:t> = length(D)</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@gen function </a:t>
            </a:r>
            <a:r>
              <a:rPr lang="en-US" sz="1400" dirty="0" err="1">
                <a:latin typeface="Consolas" panose="020B0609020204030204" pitchFamily="49" charset="0"/>
              </a:rPr>
              <a:t>german_tank_model</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N ~ </a:t>
            </a:r>
            <a:r>
              <a:rPr lang="en-US" sz="1400" dirty="0" err="1">
                <a:latin typeface="Consolas" panose="020B0609020204030204" pitchFamily="49" charset="0"/>
              </a:rPr>
              <a:t>uniform_discrete</a:t>
            </a:r>
            <a:r>
              <a:rPr lang="en-US" sz="1400" dirty="0">
                <a:latin typeface="Consolas" panose="020B0609020204030204" pitchFamily="49" charset="0"/>
              </a:rPr>
              <a:t>(maximum(D), 10000)    </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a:t>
            </a:r>
            <a:r>
              <a:rPr lang="en-US" sz="1400" dirty="0" err="1">
                <a:latin typeface="Consolas" panose="020B0609020204030204" pitchFamily="49" charset="0"/>
              </a:rPr>
              <a:t>obs</a:t>
            </a:r>
            <a:r>
              <a:rPr lang="en-US" sz="1400" dirty="0">
                <a:latin typeface="Consolas" panose="020B0609020204030204" pitchFamily="49" charset="0"/>
              </a:rPr>
              <a:t> = Int64[]</a:t>
            </a:r>
          </a:p>
          <a:p>
            <a:pPr marL="0" indent="0">
              <a:buNone/>
            </a:pPr>
            <a:r>
              <a:rPr lang="en-US" sz="1400" dirty="0">
                <a:latin typeface="Consolas" panose="020B0609020204030204" pitchFamily="49" charset="0"/>
              </a:rPr>
              <a:t>    for </a:t>
            </a:r>
            <a:r>
              <a:rPr lang="en-US" sz="1400" dirty="0" err="1">
                <a:latin typeface="Consolas" panose="020B0609020204030204" pitchFamily="49" charset="0"/>
              </a:rPr>
              <a:t>i</a:t>
            </a:r>
            <a:r>
              <a:rPr lang="en-US" sz="1400" dirty="0">
                <a:latin typeface="Consolas" panose="020B0609020204030204" pitchFamily="49" charset="0"/>
              </a:rPr>
              <a:t> = 1:n_count_data</a:t>
            </a:r>
          </a:p>
          <a:p>
            <a:pPr marL="0" indent="0">
              <a:buNone/>
            </a:pPr>
            <a:r>
              <a:rPr lang="en-US" sz="1400" dirty="0">
                <a:latin typeface="Consolas" panose="020B0609020204030204" pitchFamily="49" charset="0"/>
              </a:rPr>
              <a:t>        push!(</a:t>
            </a:r>
            <a:r>
              <a:rPr lang="en-US" sz="1400" dirty="0" err="1">
                <a:latin typeface="Consolas" panose="020B0609020204030204" pitchFamily="49" charset="0"/>
              </a:rPr>
              <a:t>obs</a:t>
            </a:r>
            <a:r>
              <a:rPr lang="en-US" sz="1400" dirty="0">
                <a:latin typeface="Consolas" panose="020B0609020204030204" pitchFamily="49" charset="0"/>
              </a:rPr>
              <a:t>, {(:</a:t>
            </a:r>
            <a:r>
              <a:rPr lang="en-US" sz="1400" dirty="0" err="1">
                <a:latin typeface="Consolas" panose="020B0609020204030204" pitchFamily="49" charset="0"/>
              </a:rPr>
              <a:t>obs</a:t>
            </a:r>
            <a:r>
              <a:rPr lang="en-US" sz="1400" dirty="0">
                <a:latin typeface="Consolas" panose="020B0609020204030204" pitchFamily="49" charset="0"/>
              </a:rPr>
              <a:t>, </a:t>
            </a:r>
            <a:r>
              <a:rPr lang="en-US" sz="1400" dirty="0" err="1">
                <a:latin typeface="Consolas" panose="020B0609020204030204" pitchFamily="49" charset="0"/>
              </a:rPr>
              <a:t>i</a:t>
            </a:r>
            <a:r>
              <a:rPr lang="en-US" sz="1400" dirty="0">
                <a:latin typeface="Consolas" panose="020B0609020204030204" pitchFamily="49" charset="0"/>
              </a:rPr>
              <a:t>)} ~ </a:t>
            </a:r>
            <a:r>
              <a:rPr lang="en-US" sz="1400" dirty="0" err="1">
                <a:latin typeface="Consolas" panose="020B0609020204030204" pitchFamily="49" charset="0"/>
              </a:rPr>
              <a:t>uniform_discrete</a:t>
            </a:r>
            <a:r>
              <a:rPr lang="en-US" sz="1400" dirty="0">
                <a:latin typeface="Consolas" panose="020B0609020204030204" pitchFamily="49" charset="0"/>
              </a:rPr>
              <a:t>(0,N))</a:t>
            </a:r>
          </a:p>
          <a:p>
            <a:pPr marL="0" indent="0">
              <a:buNone/>
            </a:pPr>
            <a:r>
              <a:rPr lang="en-US" sz="1400" dirty="0">
                <a:latin typeface="Consolas" panose="020B0609020204030204" pitchFamily="49" charset="0"/>
              </a:rPr>
              <a:t>    end</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a:t>
            </a:r>
            <a:r>
              <a:rPr lang="en-US" sz="1400" dirty="0" err="1">
                <a:latin typeface="Consolas" panose="020B0609020204030204" pitchFamily="49" charset="0"/>
              </a:rPr>
              <a:t>obs</a:t>
            </a:r>
            <a:endParaRPr lang="en-US" sz="1400" dirty="0">
              <a:latin typeface="Consolas" panose="020B0609020204030204" pitchFamily="49" charset="0"/>
            </a:endParaRP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end</a:t>
            </a:r>
          </a:p>
          <a:p>
            <a:pPr marL="0" indent="0">
              <a:buNone/>
            </a:pPr>
            <a:endParaRPr lang="en-US" sz="1400" dirty="0">
              <a:latin typeface="Consolas" panose="020B0609020204030204" pitchFamily="49" charset="0"/>
            </a:endParaRPr>
          </a:p>
        </p:txBody>
      </p:sp>
    </p:spTree>
    <p:extLst>
      <p:ext uri="{BB962C8B-B14F-4D97-AF65-F5344CB8AC3E}">
        <p14:creationId xmlns:p14="http://schemas.microsoft.com/office/powerpoint/2010/main" val="3242373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3A7F9-5061-4C75-936E-46EAF558C953}"/>
              </a:ext>
            </a:extLst>
          </p:cNvPr>
          <p:cNvSpPr>
            <a:spLocks noGrp="1"/>
          </p:cNvSpPr>
          <p:nvPr>
            <p:ph type="title"/>
          </p:nvPr>
        </p:nvSpPr>
        <p:spPr/>
        <p:txBody>
          <a:bodyPr/>
          <a:lstStyle/>
          <a:p>
            <a:r>
              <a:rPr lang="en-US" dirty="0"/>
              <a:t>German Tank Problem: Results</a:t>
            </a:r>
          </a:p>
        </p:txBody>
      </p:sp>
      <p:pic>
        <p:nvPicPr>
          <p:cNvPr id="7" name="Picture 6" descr="A screenshot of a cell phone&#10;&#10;Description generated with very high confidence">
            <a:extLst>
              <a:ext uri="{FF2B5EF4-FFF2-40B4-BE49-F238E27FC236}">
                <a16:creationId xmlns:a16="http://schemas.microsoft.com/office/drawing/2014/main" id="{BA69AB76-50F5-4B4F-B677-48E897C1B2A4}"/>
              </a:ext>
            </a:extLst>
          </p:cNvPr>
          <p:cNvPicPr>
            <a:picLocks noChangeAspect="1"/>
          </p:cNvPicPr>
          <p:nvPr/>
        </p:nvPicPr>
        <p:blipFill>
          <a:blip r:embed="rId2"/>
          <a:stretch>
            <a:fillRect/>
          </a:stretch>
        </p:blipFill>
        <p:spPr>
          <a:xfrm>
            <a:off x="3239657" y="2058259"/>
            <a:ext cx="5852172" cy="4352553"/>
          </a:xfrm>
          <a:prstGeom prst="rect">
            <a:avLst/>
          </a:prstGeom>
        </p:spPr>
      </p:pic>
    </p:spTree>
    <p:extLst>
      <p:ext uri="{BB962C8B-B14F-4D97-AF65-F5344CB8AC3E}">
        <p14:creationId xmlns:p14="http://schemas.microsoft.com/office/powerpoint/2010/main" val="187982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40B5E7-154F-4F49-AC31-07F4F751EEBD}"/>
              </a:ext>
            </a:extLst>
          </p:cNvPr>
          <p:cNvSpPr>
            <a:spLocks noGrp="1"/>
          </p:cNvSpPr>
          <p:nvPr>
            <p:ph type="title"/>
          </p:nvPr>
        </p:nvSpPr>
        <p:spPr/>
        <p:txBody>
          <a:bodyPr/>
          <a:lstStyle/>
          <a:p>
            <a:r>
              <a:rPr lang="en-US" dirty="0"/>
              <a:t>Graphical Models</a:t>
            </a:r>
          </a:p>
        </p:txBody>
      </p:sp>
      <p:sp>
        <p:nvSpPr>
          <p:cNvPr id="3" name="Text Placeholder 2">
            <a:extLst>
              <a:ext uri="{FF2B5EF4-FFF2-40B4-BE49-F238E27FC236}">
                <a16:creationId xmlns:a16="http://schemas.microsoft.com/office/drawing/2014/main" id="{3E277146-7211-4F92-B844-BB0DC511AD3C}"/>
              </a:ext>
            </a:extLst>
          </p:cNvPr>
          <p:cNvSpPr>
            <a:spLocks noGrp="1"/>
          </p:cNvSpPr>
          <p:nvPr>
            <p:ph type="body" idx="1"/>
          </p:nvPr>
        </p:nvSpPr>
        <p:spPr/>
        <p:txBody>
          <a:bodyPr/>
          <a:lstStyle/>
          <a:p>
            <a:r>
              <a:rPr lang="en-US" dirty="0"/>
              <a:t>Bayesian Networks</a:t>
            </a:r>
          </a:p>
        </p:txBody>
      </p:sp>
    </p:spTree>
    <p:extLst>
      <p:ext uri="{BB962C8B-B14F-4D97-AF65-F5344CB8AC3E}">
        <p14:creationId xmlns:p14="http://schemas.microsoft.com/office/powerpoint/2010/main" val="863875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C22A0-A4DE-457D-8250-4B6F52394B40}"/>
              </a:ext>
            </a:extLst>
          </p:cNvPr>
          <p:cNvSpPr>
            <a:spLocks noGrp="1"/>
          </p:cNvSpPr>
          <p:nvPr>
            <p:ph type="title"/>
          </p:nvPr>
        </p:nvSpPr>
        <p:spPr/>
        <p:txBody>
          <a:bodyPr/>
          <a:lstStyle/>
          <a:p>
            <a:r>
              <a:rPr lang="en-US" dirty="0"/>
              <a:t>The Problem</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088FAE3E-E636-4364-B77D-654CA76D479C}"/>
                  </a:ext>
                </a:extLst>
              </p:cNvPr>
              <p:cNvSpPr>
                <a:spLocks noGrp="1"/>
              </p:cNvSpPr>
              <p:nvPr>
                <p:ph idx="1"/>
              </p:nvPr>
            </p:nvSpPr>
            <p:spPr/>
            <p:txBody>
              <a:bodyPr/>
              <a:lstStyle/>
              <a:p>
                <a:pPr marL="0" indent="0">
                  <a:buNone/>
                </a:pPr>
                <a:r>
                  <a:rPr lang="en-US" dirty="0"/>
                  <a:t>Bayesian modeling:</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𝐷</m:t>
                      </m:r>
                      <m:r>
                        <a:rPr lang="en-US" i="1">
                          <a:latin typeface="Cambria Math" panose="02040503050406030204" pitchFamily="18" charset="0"/>
                        </a:rPr>
                        <m:t>=</m:t>
                      </m:r>
                      <m:r>
                        <m:rPr>
                          <m:nor/>
                        </m:rPr>
                        <a:rPr lang="en-US">
                          <a:latin typeface="Cambria Math" panose="02040503050406030204" pitchFamily="18" charset="0"/>
                        </a:rPr>
                        <m:t>observed</m:t>
                      </m:r>
                      <m:r>
                        <m:rPr>
                          <m:nor/>
                        </m:rPr>
                        <a:rPr lang="en-US">
                          <a:latin typeface="Cambria Math" panose="02040503050406030204" pitchFamily="18" charset="0"/>
                        </a:rPr>
                        <m:t> </m:t>
                      </m:r>
                      <m:r>
                        <m:rPr>
                          <m:nor/>
                        </m:rPr>
                        <a:rPr lang="en-US">
                          <a:latin typeface="Cambria Math" panose="02040503050406030204" pitchFamily="18" charset="0"/>
                        </a:rPr>
                        <m:t>data</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m:rPr>
                          <m:nor/>
                        </m:rPr>
                        <a:rPr lang="en-US">
                          <a:latin typeface="Cambria Math" panose="02040503050406030204" pitchFamily="18" charset="0"/>
                          <a:ea typeface="Cambria Math" panose="02040503050406030204" pitchFamily="18" charset="0"/>
                        </a:rPr>
                        <m:t>model</m:t>
                      </m:r>
                      <m:r>
                        <m:rPr>
                          <m:nor/>
                        </m:rPr>
                        <a:rPr lang="en-US">
                          <a:latin typeface="Cambria Math" panose="02040503050406030204" pitchFamily="18" charset="0"/>
                          <a:ea typeface="Cambria Math" panose="02040503050406030204" pitchFamily="18" charset="0"/>
                        </a:rPr>
                        <m:t> </m:t>
                      </m:r>
                      <m:r>
                        <m:rPr>
                          <m:nor/>
                        </m:rPr>
                        <a:rPr lang="en-US">
                          <a:latin typeface="Cambria Math" panose="02040503050406030204" pitchFamily="18" charset="0"/>
                          <a:ea typeface="Cambria Math" panose="02040503050406030204" pitchFamily="18" charset="0"/>
                        </a:rPr>
                        <m:t>parameters</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𝐷</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𝐷</m:t>
                          </m:r>
                        </m:e>
                        <m:e>
                          <m:r>
                            <a:rPr lang="en-US" i="1">
                              <a:latin typeface="Cambria Math" panose="02040503050406030204" pitchFamily="18" charset="0"/>
                              <a:ea typeface="Cambria Math" panose="02040503050406030204" pitchFamily="18" charset="0"/>
                            </a:rPr>
                            <m:t>𝜗</m:t>
                          </m:r>
                        </m:e>
                      </m:d>
                      <m:r>
                        <a:rPr lang="en-US" i="1">
                          <a:latin typeface="Cambria Math" panose="02040503050406030204" pitchFamily="18" charset="0"/>
                          <a:ea typeface="Cambria Math" panose="02040503050406030204" pitchFamily="18" charset="0"/>
                        </a:rPr>
                        <m:t>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1 </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𝑛</m:t>
                              </m:r>
                            </m:sub>
                          </m:sSub>
                        </m:e>
                      </m:d>
                    </m:oMath>
                  </m:oMathPara>
                </a14:m>
                <a:endParaRPr lang="en-US" b="0" dirty="0">
                  <a:ea typeface="Cambria Math" panose="02040503050406030204" pitchFamily="18" charset="0"/>
                </a:endParaRPr>
              </a:p>
              <a:p>
                <a:pPr marL="0" indent="0">
                  <a:buNone/>
                </a:pPr>
                <a:endParaRPr lang="en-US" dirty="0"/>
              </a:p>
              <a:p>
                <a:pPr marL="0" indent="0">
                  <a:buNone/>
                </a:pPr>
                <a:r>
                  <a:rPr lang="en-US" dirty="0"/>
                  <a:t>How can we estimate the </a:t>
                </a:r>
                <a14:m>
                  <m:oMath xmlns:m="http://schemas.openxmlformats.org/officeDocument/2006/math">
                    <m:r>
                      <a:rPr lang="en-US" b="0" i="1" smtClean="0">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1 </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𝑛</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e>
                    </m:d>
                  </m:oMath>
                </a14:m>
                <a:r>
                  <a:rPr lang="en-US" dirty="0"/>
                  <a:t>?</a:t>
                </a:r>
              </a:p>
              <a:p>
                <a:pPr marL="0" indent="0">
                  <a:buNone/>
                </a:pPr>
                <a:r>
                  <a:rPr lang="en-US" dirty="0"/>
                  <a:t>Generally, how can we estimate a joint distribution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r>
                  <a:rPr lang="en-US" dirty="0"/>
                  <a:t>?</a:t>
                </a:r>
              </a:p>
            </p:txBody>
          </p:sp>
        </mc:Choice>
        <mc:Fallback xmlns="">
          <p:sp>
            <p:nvSpPr>
              <p:cNvPr id="5" name="Content Placeholder 4">
                <a:extLst>
                  <a:ext uri="{FF2B5EF4-FFF2-40B4-BE49-F238E27FC236}">
                    <a16:creationId xmlns:a16="http://schemas.microsoft.com/office/drawing/2014/main" id="{088FAE3E-E636-4364-B77D-654CA76D479C}"/>
                  </a:ext>
                </a:extLst>
              </p:cNvPr>
              <p:cNvSpPr>
                <a:spLocks noGrp="1" noRot="1" noChangeAspect="1" noMove="1" noResize="1" noEditPoints="1" noAdjustHandles="1" noChangeArrowheads="1" noChangeShapeType="1" noTextEdit="1"/>
              </p:cNvSpPr>
              <p:nvPr>
                <p:ph idx="1"/>
              </p:nvPr>
            </p:nvSpPr>
            <p:spPr>
              <a:blipFill>
                <a:blip r:embed="rId2"/>
                <a:stretch>
                  <a:fillRect l="-462"/>
                </a:stretch>
              </a:blipFill>
            </p:spPr>
            <p:txBody>
              <a:bodyPr/>
              <a:lstStyle/>
              <a:p>
                <a:r>
                  <a:rPr lang="en-US">
                    <a:noFill/>
                  </a:rPr>
                  <a:t> </a:t>
                </a:r>
              </a:p>
            </p:txBody>
          </p:sp>
        </mc:Fallback>
      </mc:AlternateContent>
    </p:spTree>
    <p:extLst>
      <p:ext uri="{BB962C8B-B14F-4D97-AF65-F5344CB8AC3E}">
        <p14:creationId xmlns:p14="http://schemas.microsoft.com/office/powerpoint/2010/main" val="366600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C39F1-CA15-44C1-9D7C-DD4796E3E437}"/>
              </a:ext>
            </a:extLst>
          </p:cNvPr>
          <p:cNvSpPr>
            <a:spLocks noGrp="1"/>
          </p:cNvSpPr>
          <p:nvPr>
            <p:ph type="title"/>
          </p:nvPr>
        </p:nvSpPr>
        <p:spPr/>
        <p:txBody>
          <a:bodyPr/>
          <a:lstStyle/>
          <a:p>
            <a:r>
              <a:rPr lang="en-US" dirty="0"/>
              <a:t>Bayesian Modeling</a:t>
            </a:r>
          </a:p>
        </p:txBody>
      </p:sp>
      <p:sp>
        <p:nvSpPr>
          <p:cNvPr id="6" name="Text Placeholder 5">
            <a:extLst>
              <a:ext uri="{FF2B5EF4-FFF2-40B4-BE49-F238E27FC236}">
                <a16:creationId xmlns:a16="http://schemas.microsoft.com/office/drawing/2014/main" id="{44426900-AD4D-4066-9A8C-CFE846FC15B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97547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F2FD-CAB9-4449-A59B-795EA204F8FF}"/>
              </a:ext>
            </a:extLst>
          </p:cNvPr>
          <p:cNvSpPr>
            <a:spLocks noGrp="1"/>
          </p:cNvSpPr>
          <p:nvPr>
            <p:ph type="title"/>
          </p:nvPr>
        </p:nvSpPr>
        <p:spPr/>
        <p:txBody>
          <a:bodyPr/>
          <a:lstStyle/>
          <a:p>
            <a:r>
              <a:rPr lang="en-US" dirty="0"/>
              <a:t>Chain Rule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0814F48-AB81-4D95-A420-DFF0EC4821F1}"/>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r>
                                <a:rPr lang="en-US" b="0" i="1" smtClean="0">
                                  <a:latin typeface="Cambria Math" panose="02040503050406030204" pitchFamily="18" charset="0"/>
                                </a:rPr>
                                <m:t>−1</m:t>
                              </m:r>
                            </m:sub>
                          </m:sSub>
                        </m:e>
                      </m:d>
                    </m:oMath>
                  </m:oMathPara>
                </a14:m>
                <a:endParaRPr lang="en-US" b="0" dirty="0"/>
              </a:p>
              <a:p>
                <a:pPr marL="0" indent="0">
                  <a:buNone/>
                </a:pPr>
                <a:endParaRPr lang="en-US" dirty="0"/>
              </a:p>
              <a:p>
                <a:r>
                  <a:rPr lang="en-US" dirty="0"/>
                  <a:t>Become intractably large as the number of variables grows</a:t>
                </a:r>
              </a:p>
              <a:p>
                <a:r>
                  <a:rPr lang="en-US" dirty="0"/>
                  <a:t>We would need an awful lot of data to learn so many parameters</a:t>
                </a:r>
              </a:p>
            </p:txBody>
          </p:sp>
        </mc:Choice>
        <mc:Fallback xmlns="">
          <p:sp>
            <p:nvSpPr>
              <p:cNvPr id="3" name="Content Placeholder 2">
                <a:extLst>
                  <a:ext uri="{FF2B5EF4-FFF2-40B4-BE49-F238E27FC236}">
                    <a16:creationId xmlns:a16="http://schemas.microsoft.com/office/drawing/2014/main" id="{50814F48-AB81-4D95-A420-DFF0EC4821F1}"/>
                  </a:ext>
                </a:extLst>
              </p:cNvPr>
              <p:cNvSpPr>
                <a:spLocks noGrp="1" noRot="1" noChangeAspect="1" noMove="1" noResize="1" noEditPoints="1" noAdjustHandles="1" noChangeArrowheads="1" noChangeShapeType="1" noTextEdit="1"/>
              </p:cNvSpPr>
              <p:nvPr>
                <p:ph idx="1"/>
              </p:nvPr>
            </p:nvSpPr>
            <p:spPr>
              <a:blipFill>
                <a:blip r:embed="rId2"/>
                <a:stretch>
                  <a:fillRect l="-58"/>
                </a:stretch>
              </a:blipFill>
            </p:spPr>
            <p:txBody>
              <a:bodyPr/>
              <a:lstStyle/>
              <a:p>
                <a:r>
                  <a:rPr lang="en-US">
                    <a:noFill/>
                  </a:rPr>
                  <a:t> </a:t>
                </a:r>
              </a:p>
            </p:txBody>
          </p:sp>
        </mc:Fallback>
      </mc:AlternateContent>
    </p:spTree>
    <p:extLst>
      <p:ext uri="{BB962C8B-B14F-4D97-AF65-F5344CB8AC3E}">
        <p14:creationId xmlns:p14="http://schemas.microsoft.com/office/powerpoint/2010/main" val="241003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1B1C-56A1-4980-B2E9-2175176A2A0C}"/>
              </a:ext>
            </a:extLst>
          </p:cNvPr>
          <p:cNvSpPr>
            <a:spLocks noGrp="1"/>
          </p:cNvSpPr>
          <p:nvPr>
            <p:ph type="title"/>
          </p:nvPr>
        </p:nvSpPr>
        <p:spPr/>
        <p:txBody>
          <a:bodyPr/>
          <a:lstStyle/>
          <a:p>
            <a:r>
              <a:rPr lang="en-US" dirty="0"/>
              <a:t>Conditional Independence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67DBE0A-586C-40CB-8E79-FD65BEA68BAF}"/>
                  </a:ext>
                </a:extLst>
              </p:cNvPr>
              <p:cNvSpPr>
                <a:spLocks noGrp="1"/>
              </p:cNvSpPr>
              <p:nvPr>
                <p:ph idx="1"/>
              </p:nvPr>
            </p:nvSpPr>
            <p:spPr/>
            <p:txBody>
              <a:bodyPr/>
              <a:lstStyle/>
              <a:p>
                <a:pPr algn="just"/>
                <a:r>
                  <a:rPr lang="en-US" dirty="0"/>
                  <a:t>The key to efficiently representing and estimating large joint distributions is to make some assumptions about conditional independence</a:t>
                </a:r>
              </a:p>
              <a:p>
                <a:pPr algn="just"/>
                <a14:m>
                  <m:oMath xmlns:m="http://schemas.openxmlformats.org/officeDocument/2006/math">
                    <m:r>
                      <a:rPr lang="en-US" b="0" i="1" smtClean="0">
                        <a:latin typeface="Cambria Math" panose="02040503050406030204" pitchFamily="18" charset="0"/>
                      </a:rPr>
                      <m:t>𝑥</m:t>
                    </m:r>
                  </m:oMath>
                </a14:m>
                <a:r>
                  <a:rPr lang="en-US" dirty="0"/>
                  <a:t> and </a:t>
                </a:r>
                <a14:m>
                  <m:oMath xmlns:m="http://schemas.openxmlformats.org/officeDocument/2006/math">
                    <m:r>
                      <a:rPr lang="en-US" b="0" i="1" smtClean="0">
                        <a:latin typeface="Cambria Math" panose="02040503050406030204" pitchFamily="18" charset="0"/>
                      </a:rPr>
                      <m:t>𝑦</m:t>
                    </m:r>
                  </m:oMath>
                </a14:m>
                <a:r>
                  <a:rPr lang="en-US" dirty="0"/>
                  <a:t> are conditionally independent given </a:t>
                </a:r>
                <a14:m>
                  <m:oMath xmlns:m="http://schemas.openxmlformats.org/officeDocument/2006/math">
                    <m:r>
                      <a:rPr lang="en-US" b="0" i="1" smtClean="0">
                        <a:latin typeface="Cambria Math" panose="02040503050406030204" pitchFamily="18" charset="0"/>
                      </a:rPr>
                      <m:t>𝑧</m:t>
                    </m:r>
                  </m:oMath>
                </a14:m>
                <a:r>
                  <a:rPr lang="en-US" dirty="0"/>
                  <a:t>, denoted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𝑧</m:t>
                    </m:r>
                  </m:oMath>
                </a14:m>
                <a:r>
                  <a:rPr lang="en-US" dirty="0"/>
                  <a:t>, if and only if the conditional joint can be written as a product of conditional marginals:</a:t>
                </a:r>
              </a:p>
              <a:p>
                <a:pPr marL="40005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e>
                          <m:r>
                            <a:rPr lang="en-US" b="0" i="1" smtClean="0">
                              <a:latin typeface="Cambria Math" panose="02040503050406030204" pitchFamily="18" charset="0"/>
                              <a:ea typeface="Cambria Math" panose="02040503050406030204" pitchFamily="18" charset="0"/>
                            </a:rPr>
                            <m:t>𝑍</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e>
                          <m:r>
                            <a:rPr lang="en-US" b="0" i="1" smtClean="0">
                              <a:latin typeface="Cambria Math" panose="02040503050406030204" pitchFamily="18" charset="0"/>
                              <a:ea typeface="Cambria Math" panose="02040503050406030204" pitchFamily="18" charset="0"/>
                            </a:rPr>
                            <m:t>𝑧</m:t>
                          </m:r>
                        </m:e>
                      </m:d>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oMath>
                  </m:oMathPara>
                </a14:m>
                <a:endParaRPr lang="en-US" b="0" dirty="0">
                  <a:ea typeface="Cambria Math" panose="02040503050406030204" pitchFamily="18" charset="0"/>
                </a:endParaRPr>
              </a:p>
              <a:p>
                <a:r>
                  <a:rPr lang="en-US" dirty="0"/>
                  <a:t>An extreme case: Naïve Bayes, all the variable are independent</a:t>
                </a:r>
              </a:p>
              <a:p>
                <a:pPr marL="400050" lvl="1"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867DBE0A-586C-40CB-8E79-FD65BEA68BAF}"/>
                  </a:ext>
                </a:extLst>
              </p:cNvPr>
              <p:cNvSpPr>
                <a:spLocks noGrp="1" noRot="1" noChangeAspect="1" noMove="1" noResize="1" noEditPoints="1" noAdjustHandles="1" noChangeArrowheads="1" noChangeShapeType="1" noTextEdit="1"/>
              </p:cNvSpPr>
              <p:nvPr>
                <p:ph idx="1"/>
              </p:nvPr>
            </p:nvSpPr>
            <p:spPr>
              <a:blipFill>
                <a:blip r:embed="rId2"/>
                <a:stretch>
                  <a:fillRect l="-58" r="-462"/>
                </a:stretch>
              </a:blipFill>
            </p:spPr>
            <p:txBody>
              <a:bodyPr/>
              <a:lstStyle/>
              <a:p>
                <a:r>
                  <a:rPr lang="en-US">
                    <a:noFill/>
                  </a:rPr>
                  <a:t> </a:t>
                </a:r>
              </a:p>
            </p:txBody>
          </p:sp>
        </mc:Fallback>
      </mc:AlternateContent>
    </p:spTree>
    <p:extLst>
      <p:ext uri="{BB962C8B-B14F-4D97-AF65-F5344CB8AC3E}">
        <p14:creationId xmlns:p14="http://schemas.microsoft.com/office/powerpoint/2010/main" val="2304866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A4F8-54FD-402A-AD5F-CE91C1AEEF28}"/>
              </a:ext>
            </a:extLst>
          </p:cNvPr>
          <p:cNvSpPr>
            <a:spLocks noGrp="1"/>
          </p:cNvSpPr>
          <p:nvPr>
            <p:ph type="title"/>
          </p:nvPr>
        </p:nvSpPr>
        <p:spPr/>
        <p:txBody>
          <a:bodyPr/>
          <a:lstStyle/>
          <a:p>
            <a:r>
              <a:rPr lang="en-US" dirty="0"/>
              <a:t>Graphical Models</a:t>
            </a:r>
          </a:p>
        </p:txBody>
      </p:sp>
      <p:sp>
        <p:nvSpPr>
          <p:cNvPr id="3" name="Content Placeholder 2">
            <a:extLst>
              <a:ext uri="{FF2B5EF4-FFF2-40B4-BE49-F238E27FC236}">
                <a16:creationId xmlns:a16="http://schemas.microsoft.com/office/drawing/2014/main" id="{77163BF7-A62D-45C0-9FD7-D7AA86CE99A3}"/>
              </a:ext>
            </a:extLst>
          </p:cNvPr>
          <p:cNvSpPr>
            <a:spLocks noGrp="1"/>
          </p:cNvSpPr>
          <p:nvPr>
            <p:ph idx="1"/>
          </p:nvPr>
        </p:nvSpPr>
        <p:spPr/>
        <p:txBody>
          <a:bodyPr/>
          <a:lstStyle/>
          <a:p>
            <a:pPr algn="just"/>
            <a:r>
              <a:rPr lang="en-US" dirty="0"/>
              <a:t>A graphical model is a way to represent a joint distribution by making conditional independence assumptions. In particular, the nodes in the graph represent random variables, and the (lack of) edges represent conditional independence assumptions</a:t>
            </a:r>
          </a:p>
          <a:p>
            <a:pPr algn="just"/>
            <a:r>
              <a:rPr lang="en-US" dirty="0"/>
              <a:t>There are several kinds of graphical model, depending on whether the graph is directed, undirected, or some combination of directed and undirected</a:t>
            </a:r>
          </a:p>
          <a:p>
            <a:pPr algn="just"/>
            <a:r>
              <a:rPr lang="en-US" dirty="0"/>
              <a:t>Directed acyclic graph → Bayesian Networks</a:t>
            </a:r>
          </a:p>
        </p:txBody>
      </p:sp>
    </p:spTree>
    <p:extLst>
      <p:ext uri="{BB962C8B-B14F-4D97-AF65-F5344CB8AC3E}">
        <p14:creationId xmlns:p14="http://schemas.microsoft.com/office/powerpoint/2010/main" val="2191074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2E3AC-6D32-4DCD-B138-12E7D71364DA}"/>
              </a:ext>
            </a:extLst>
          </p:cNvPr>
          <p:cNvSpPr>
            <a:spLocks noGrp="1"/>
          </p:cNvSpPr>
          <p:nvPr>
            <p:ph type="title"/>
          </p:nvPr>
        </p:nvSpPr>
        <p:spPr/>
        <p:txBody>
          <a:bodyPr/>
          <a:lstStyle/>
          <a:p>
            <a:r>
              <a:rPr lang="en-US" dirty="0"/>
              <a:t>Bayesian Networks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5BF83A-A594-4BF3-9707-2C91E31DD17A}"/>
                  </a:ext>
                </a:extLst>
              </p:cNvPr>
              <p:cNvSpPr>
                <a:spLocks noGrp="1"/>
              </p:cNvSpPr>
              <p:nvPr>
                <p:ph idx="1"/>
              </p:nvPr>
            </p:nvSpPr>
            <p:spPr>
              <a:xfrm>
                <a:off x="818712" y="2222287"/>
                <a:ext cx="10554574" cy="4188525"/>
              </a:xfrm>
            </p:spPr>
            <p:txBody>
              <a:bodyPr>
                <a:normAutofit/>
              </a:bodyPr>
              <a:lstStyle/>
              <a:p>
                <a:pPr marL="0" indent="0" algn="just">
                  <a:buNone/>
                </a:pPr>
                <a:r>
                  <a:rPr lang="en-US" dirty="0"/>
                  <a:t>A Bayesian network is a directed graph in which:</a:t>
                </a:r>
              </a:p>
              <a:p>
                <a:pPr algn="just"/>
                <a:r>
                  <a:rPr lang="en-US" dirty="0"/>
                  <a:t>Each node corresponds to a random variable, which may be discrete or continuous </a:t>
                </a:r>
              </a:p>
              <a:p>
                <a:pPr algn="just"/>
                <a:r>
                  <a:rPr lang="en-US" dirty="0"/>
                  <a:t>A set of directed links or arrows connects pairs of nodes. If there is an arrow from node </a:t>
                </a:r>
                <a14:m>
                  <m:oMath xmlns:m="http://schemas.openxmlformats.org/officeDocument/2006/math">
                    <m:r>
                      <a:rPr lang="en-US" b="0" i="1" smtClean="0">
                        <a:latin typeface="Cambria Math" panose="02040503050406030204" pitchFamily="18" charset="0"/>
                      </a:rPr>
                      <m:t>𝑋</m:t>
                    </m:r>
                  </m:oMath>
                </a14:m>
                <a:r>
                  <a:rPr lang="en-US" dirty="0"/>
                  <a:t> to node </a:t>
                </a:r>
                <a14:m>
                  <m:oMath xmlns:m="http://schemas.openxmlformats.org/officeDocument/2006/math">
                    <m:r>
                      <a:rPr lang="en-US" b="0" i="1" smtClean="0">
                        <a:latin typeface="Cambria Math" panose="02040503050406030204" pitchFamily="18" charset="0"/>
                      </a:rPr>
                      <m:t>𝑌</m:t>
                    </m:r>
                  </m:oMath>
                </a14:m>
                <a:r>
                  <a:rPr lang="en-US" dirty="0"/>
                  <a:t>, </a:t>
                </a:r>
                <a14:m>
                  <m:oMath xmlns:m="http://schemas.openxmlformats.org/officeDocument/2006/math">
                    <m:r>
                      <a:rPr lang="en-US" b="0" i="1" smtClean="0">
                        <a:latin typeface="Cambria Math" panose="02040503050406030204" pitchFamily="18" charset="0"/>
                      </a:rPr>
                      <m:t>𝑋</m:t>
                    </m:r>
                  </m:oMath>
                </a14:m>
                <a:r>
                  <a:rPr lang="en-US" dirty="0"/>
                  <a:t> is said to be a </a:t>
                </a:r>
                <a:r>
                  <a:rPr lang="en-US" i="1" dirty="0"/>
                  <a:t>parent</a:t>
                </a:r>
                <a:r>
                  <a:rPr lang="en-US" dirty="0"/>
                  <a:t> of </a:t>
                </a:r>
                <a14:m>
                  <m:oMath xmlns:m="http://schemas.openxmlformats.org/officeDocument/2006/math">
                    <m:r>
                      <a:rPr lang="en-US" b="0" i="1" smtClean="0">
                        <a:latin typeface="Cambria Math" panose="02040503050406030204" pitchFamily="18" charset="0"/>
                      </a:rPr>
                      <m:t>𝑌</m:t>
                    </m:r>
                  </m:oMath>
                </a14:m>
                <a:r>
                  <a:rPr lang="en-US" dirty="0"/>
                  <a:t>. The graph has no directed cycles (and hence is a directed acyclic graph, or DAG)</a:t>
                </a:r>
              </a:p>
              <a:p>
                <a:pPr algn="just"/>
                <a:r>
                  <a:rPr lang="en-US" dirty="0"/>
                  <a:t>Each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has a conditional probability distribution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𝑃𝑎𝑟𝑒𝑛𝑡𝑠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that quantifies the effect of the parents on the node</a:t>
                </a:r>
              </a:p>
              <a:p>
                <a:pPr marL="0" indent="0" algn="just">
                  <a:buNone/>
                </a:pPr>
                <a:endParaRPr lang="en-US" dirty="0"/>
              </a:p>
              <a:p>
                <a:pPr marL="0" indent="0" algn="just">
                  <a:buNone/>
                </a:pPr>
                <a:r>
                  <a:rPr lang="en-US" dirty="0"/>
                  <a:t>The topology of the network — the set of nodes and links — specifies the conditional independence relationships that hold in the domain. The combination of the topology and the conditional distributions suffices to specify (implicitly) the full joint distribution for all the variables.</a:t>
                </a:r>
              </a:p>
            </p:txBody>
          </p:sp>
        </mc:Choice>
        <mc:Fallback xmlns="">
          <p:sp>
            <p:nvSpPr>
              <p:cNvPr id="3" name="Content Placeholder 2">
                <a:extLst>
                  <a:ext uri="{FF2B5EF4-FFF2-40B4-BE49-F238E27FC236}">
                    <a16:creationId xmlns:a16="http://schemas.microsoft.com/office/drawing/2014/main" id="{935BF83A-A594-4BF3-9707-2C91E31DD17A}"/>
                  </a:ext>
                </a:extLst>
              </p:cNvPr>
              <p:cNvSpPr>
                <a:spLocks noGrp="1" noRot="1" noChangeAspect="1" noMove="1" noResize="1" noEditPoints="1" noAdjustHandles="1" noChangeArrowheads="1" noChangeShapeType="1" noTextEdit="1"/>
              </p:cNvSpPr>
              <p:nvPr>
                <p:ph idx="1"/>
              </p:nvPr>
            </p:nvSpPr>
            <p:spPr>
              <a:xfrm>
                <a:off x="818712" y="2222287"/>
                <a:ext cx="10554574" cy="4188525"/>
              </a:xfrm>
              <a:blipFill>
                <a:blip r:embed="rId2"/>
                <a:stretch>
                  <a:fillRect l="-462" r="-462" b="-437"/>
                </a:stretch>
              </a:blipFill>
            </p:spPr>
            <p:txBody>
              <a:bodyPr/>
              <a:lstStyle/>
              <a:p>
                <a:r>
                  <a:rPr lang="en-US">
                    <a:noFill/>
                  </a:rPr>
                  <a:t> </a:t>
                </a:r>
              </a:p>
            </p:txBody>
          </p:sp>
        </mc:Fallback>
      </mc:AlternateContent>
    </p:spTree>
    <p:extLst>
      <p:ext uri="{BB962C8B-B14F-4D97-AF65-F5344CB8AC3E}">
        <p14:creationId xmlns:p14="http://schemas.microsoft.com/office/powerpoint/2010/main" val="2821843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B816-A3EC-46ED-BE4B-5E9A538D2018}"/>
              </a:ext>
            </a:extLst>
          </p:cNvPr>
          <p:cNvSpPr>
            <a:spLocks noGrp="1"/>
          </p:cNvSpPr>
          <p:nvPr>
            <p:ph type="title"/>
          </p:nvPr>
        </p:nvSpPr>
        <p:spPr>
          <a:xfrm>
            <a:off x="569843" y="447188"/>
            <a:ext cx="11145079" cy="970450"/>
          </a:xfrm>
        </p:spPr>
        <p:txBody>
          <a:bodyPr/>
          <a:lstStyle/>
          <a:p>
            <a:r>
              <a:rPr lang="en-US" dirty="0"/>
              <a:t>A Typical Bayesian Network: Burglar System</a:t>
            </a:r>
          </a:p>
        </p:txBody>
      </p:sp>
      <p:sp>
        <p:nvSpPr>
          <p:cNvPr id="3" name="Content Placeholder 2">
            <a:extLst>
              <a:ext uri="{FF2B5EF4-FFF2-40B4-BE49-F238E27FC236}">
                <a16:creationId xmlns:a16="http://schemas.microsoft.com/office/drawing/2014/main" id="{C027D888-CAF7-4B61-BC9B-B8D40247B3EC}"/>
              </a:ext>
            </a:extLst>
          </p:cNvPr>
          <p:cNvSpPr>
            <a:spLocks noGrp="1"/>
          </p:cNvSpPr>
          <p:nvPr>
            <p:ph idx="1"/>
          </p:nvPr>
        </p:nvSpPr>
        <p:spPr/>
        <p:txBody>
          <a:bodyPr/>
          <a:lstStyle/>
          <a:p>
            <a:pPr marL="0" indent="0" algn="just">
              <a:buNone/>
            </a:pPr>
            <a:r>
              <a:rPr lang="en-US" dirty="0"/>
              <a:t>You have a new burglar alarm installed at home. It is fairly reliable at detecting a burglary, but also responds on occasion to minor earthquakes. (This example is due to Judea Pearl, a resident of Los Angeles—hence the acute interest in earthquakes.) You also have two neighbors, John and Mary, who have promised to call you at work when they hear the alarm. John nearly always calls when he hears the alarm, but sometimes confuses the telephone ringing with the alarm and calls then, too. Mary, on the other hand, likes rather loud music and often misses the alarm altogether. Given the evidence of who has or has not called, we would like to estimate the probability of a burglary.</a:t>
            </a:r>
          </a:p>
        </p:txBody>
      </p:sp>
    </p:spTree>
    <p:extLst>
      <p:ext uri="{BB962C8B-B14F-4D97-AF65-F5344CB8AC3E}">
        <p14:creationId xmlns:p14="http://schemas.microsoft.com/office/powerpoint/2010/main" val="1902900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B816-A3EC-46ED-BE4B-5E9A538D2018}"/>
              </a:ext>
            </a:extLst>
          </p:cNvPr>
          <p:cNvSpPr>
            <a:spLocks noGrp="1"/>
          </p:cNvSpPr>
          <p:nvPr>
            <p:ph type="title"/>
          </p:nvPr>
        </p:nvSpPr>
        <p:spPr>
          <a:xfrm>
            <a:off x="569843" y="447188"/>
            <a:ext cx="11145079" cy="970450"/>
          </a:xfrm>
        </p:spPr>
        <p:txBody>
          <a:bodyPr/>
          <a:lstStyle/>
          <a:p>
            <a:r>
              <a:rPr lang="en-US" dirty="0"/>
              <a:t>A Typical Bayesian Network: Burglar System</a:t>
            </a:r>
          </a:p>
        </p:txBody>
      </p:sp>
      <p:pic>
        <p:nvPicPr>
          <p:cNvPr id="7" name="Picture 6">
            <a:extLst>
              <a:ext uri="{FF2B5EF4-FFF2-40B4-BE49-F238E27FC236}">
                <a16:creationId xmlns:a16="http://schemas.microsoft.com/office/drawing/2014/main" id="{C95972CF-8029-4EBF-B18C-981ED322C4BE}"/>
              </a:ext>
            </a:extLst>
          </p:cNvPr>
          <p:cNvPicPr>
            <a:picLocks noChangeAspect="1"/>
          </p:cNvPicPr>
          <p:nvPr/>
        </p:nvPicPr>
        <p:blipFill>
          <a:blip r:embed="rId2"/>
          <a:stretch>
            <a:fillRect/>
          </a:stretch>
        </p:blipFill>
        <p:spPr>
          <a:xfrm>
            <a:off x="2810604" y="2120592"/>
            <a:ext cx="7764631" cy="4636902"/>
          </a:xfrm>
          <a:prstGeom prst="rect">
            <a:avLst/>
          </a:prstGeom>
        </p:spPr>
      </p:pic>
    </p:spTree>
    <p:extLst>
      <p:ext uri="{BB962C8B-B14F-4D97-AF65-F5344CB8AC3E}">
        <p14:creationId xmlns:p14="http://schemas.microsoft.com/office/powerpoint/2010/main" val="12183981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FBD2B-0F99-46B9-B2EC-A2B3759A090F}"/>
              </a:ext>
            </a:extLst>
          </p:cNvPr>
          <p:cNvSpPr>
            <a:spLocks noGrp="1"/>
          </p:cNvSpPr>
          <p:nvPr>
            <p:ph type="title"/>
          </p:nvPr>
        </p:nvSpPr>
        <p:spPr>
          <a:xfrm>
            <a:off x="265043" y="447188"/>
            <a:ext cx="11569148" cy="970450"/>
          </a:xfrm>
        </p:spPr>
        <p:txBody>
          <a:bodyPr/>
          <a:lstStyle/>
          <a:p>
            <a:r>
              <a:rPr lang="en-US" dirty="0"/>
              <a:t>The quick medical reference or QMR network models infectious diseases</a:t>
            </a:r>
          </a:p>
        </p:txBody>
      </p:sp>
      <p:pic>
        <p:nvPicPr>
          <p:cNvPr id="4" name="Picture 3">
            <a:extLst>
              <a:ext uri="{FF2B5EF4-FFF2-40B4-BE49-F238E27FC236}">
                <a16:creationId xmlns:a16="http://schemas.microsoft.com/office/drawing/2014/main" id="{8F4D9EA7-A8C9-448C-A813-5518357715B9}"/>
              </a:ext>
            </a:extLst>
          </p:cNvPr>
          <p:cNvPicPr>
            <a:picLocks noChangeAspect="1"/>
          </p:cNvPicPr>
          <p:nvPr/>
        </p:nvPicPr>
        <p:blipFill>
          <a:blip r:embed="rId2"/>
          <a:stretch>
            <a:fillRect/>
          </a:stretch>
        </p:blipFill>
        <p:spPr>
          <a:xfrm>
            <a:off x="3923013" y="2226000"/>
            <a:ext cx="4823052" cy="4632000"/>
          </a:xfrm>
          <a:prstGeom prst="rect">
            <a:avLst/>
          </a:prstGeom>
        </p:spPr>
      </p:pic>
    </p:spTree>
    <p:extLst>
      <p:ext uri="{BB962C8B-B14F-4D97-AF65-F5344CB8AC3E}">
        <p14:creationId xmlns:p14="http://schemas.microsoft.com/office/powerpoint/2010/main" val="9979717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1BDFD-E1A3-4C5F-A96D-293F884867A8}"/>
              </a:ext>
            </a:extLst>
          </p:cNvPr>
          <p:cNvSpPr>
            <a:spLocks noGrp="1"/>
          </p:cNvSpPr>
          <p:nvPr>
            <p:ph type="title"/>
          </p:nvPr>
        </p:nvSpPr>
        <p:spPr/>
        <p:txBody>
          <a:bodyPr/>
          <a:lstStyle/>
          <a:p>
            <a:r>
              <a:rPr lang="en-US" dirty="0"/>
              <a:t>Inference in Bayesian Networks</a:t>
            </a:r>
          </a:p>
        </p:txBody>
      </p:sp>
      <p:sp>
        <p:nvSpPr>
          <p:cNvPr id="3" name="Content Placeholder 2">
            <a:extLst>
              <a:ext uri="{FF2B5EF4-FFF2-40B4-BE49-F238E27FC236}">
                <a16:creationId xmlns:a16="http://schemas.microsoft.com/office/drawing/2014/main" id="{F8D59D41-8524-43B2-8A11-94E593EC84BE}"/>
              </a:ext>
            </a:extLst>
          </p:cNvPr>
          <p:cNvSpPr>
            <a:spLocks noGrp="1"/>
          </p:cNvSpPr>
          <p:nvPr>
            <p:ph idx="1"/>
          </p:nvPr>
        </p:nvSpPr>
        <p:spPr/>
        <p:txBody>
          <a:bodyPr/>
          <a:lstStyle/>
          <a:p>
            <a:pPr marL="0" indent="0" algn="just">
              <a:buNone/>
            </a:pPr>
            <a:r>
              <a:rPr lang="en-US" dirty="0"/>
              <a:t>The task of inference in Bayesian Networks is to compute the posterior probability distribution for a set of </a:t>
            </a:r>
            <a:r>
              <a:rPr lang="en-US" i="1" dirty="0"/>
              <a:t>query variables</a:t>
            </a:r>
            <a:r>
              <a:rPr lang="en-US" dirty="0"/>
              <a:t>, given some observed event—that is, some assignment of values to a set of </a:t>
            </a:r>
            <a:r>
              <a:rPr lang="en-US" i="1" dirty="0"/>
              <a:t>evidence variables</a:t>
            </a:r>
          </a:p>
          <a:p>
            <a:pPr marL="0" indent="0" algn="just">
              <a:buNone/>
            </a:pPr>
            <a:endParaRPr lang="en-US" i="1" dirty="0"/>
          </a:p>
          <a:p>
            <a:pPr algn="just"/>
            <a:r>
              <a:rPr lang="en-US" dirty="0"/>
              <a:t>There are exact inference algorithms like: </a:t>
            </a:r>
            <a:r>
              <a:rPr lang="en-US" i="1" dirty="0"/>
              <a:t>variable elimination and clique tree </a:t>
            </a:r>
            <a:r>
              <a:rPr lang="en-US" dirty="0"/>
              <a:t>but</a:t>
            </a:r>
            <a:r>
              <a:rPr lang="en-US" i="1" dirty="0"/>
              <a:t> the general case is intractable</a:t>
            </a:r>
          </a:p>
          <a:p>
            <a:pPr algn="just"/>
            <a:r>
              <a:rPr lang="en-US" dirty="0"/>
              <a:t>There are also </a:t>
            </a:r>
            <a:r>
              <a:rPr lang="en-US" i="1" dirty="0"/>
              <a:t>approximate inference</a:t>
            </a:r>
            <a:r>
              <a:rPr lang="en-US" dirty="0"/>
              <a:t> like: </a:t>
            </a:r>
            <a:r>
              <a:rPr lang="en-US" i="1" dirty="0"/>
              <a:t>Markov chain Monte Carlo</a:t>
            </a:r>
            <a:r>
              <a:rPr lang="en-US" dirty="0"/>
              <a:t>, </a:t>
            </a:r>
            <a:r>
              <a:rPr lang="en-US" i="1" dirty="0"/>
              <a:t>variational methods </a:t>
            </a:r>
            <a:r>
              <a:rPr lang="en-US" dirty="0"/>
              <a:t>and </a:t>
            </a:r>
            <a:r>
              <a:rPr lang="en-US" i="1" dirty="0"/>
              <a:t>message passing algorithms</a:t>
            </a:r>
          </a:p>
        </p:txBody>
      </p:sp>
    </p:spTree>
    <p:extLst>
      <p:ext uri="{BB962C8B-B14F-4D97-AF65-F5344CB8AC3E}">
        <p14:creationId xmlns:p14="http://schemas.microsoft.com/office/powerpoint/2010/main" val="26062405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C3608-4C75-452F-976A-CCF83EC7F682}"/>
              </a:ext>
            </a:extLst>
          </p:cNvPr>
          <p:cNvSpPr>
            <a:spLocks noGrp="1"/>
          </p:cNvSpPr>
          <p:nvPr>
            <p:ph type="title"/>
          </p:nvPr>
        </p:nvSpPr>
        <p:spPr/>
        <p:txBody>
          <a:bodyPr/>
          <a:lstStyle/>
          <a:p>
            <a:r>
              <a:rPr lang="en-US" dirty="0"/>
              <a:t>Inference in Burglar System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1BCA4E-47B1-4D3A-9436-A6929289001F}"/>
                  </a:ext>
                </a:extLst>
              </p:cNvPr>
              <p:cNvSpPr>
                <a:spLocks noGrp="1"/>
              </p:cNvSpPr>
              <p:nvPr>
                <p:ph idx="1"/>
              </p:nvPr>
            </p:nvSpPr>
            <p:spPr>
              <a:xfrm>
                <a:off x="818712" y="2222287"/>
                <a:ext cx="5589837" cy="4635713"/>
              </a:xfrm>
            </p:spPr>
            <p:txBody>
              <a:bodyPr>
                <a:normAutofit/>
              </a:bodyPr>
              <a:lstStyle/>
              <a:p>
                <a:pPr marL="0" indent="0" algn="just">
                  <a:buNone/>
                </a:pPr>
                <a:endParaRPr lang="en-US" dirty="0"/>
              </a:p>
              <a:p>
                <a:pPr marL="0" indent="0" algn="just">
                  <a:buNone/>
                </a:pPr>
                <a:r>
                  <a:rPr lang="en-US" dirty="0"/>
                  <a:t>In the burglary network, we might observe the event in which </a:t>
                </a:r>
                <a:r>
                  <a:rPr lang="en-US" i="1" dirty="0" err="1"/>
                  <a:t>JohnCalls</a:t>
                </a:r>
                <a:r>
                  <a:rPr lang="en-US" i="1" dirty="0"/>
                  <a:t> = true</a:t>
                </a:r>
                <a:r>
                  <a:rPr lang="en-US" dirty="0"/>
                  <a:t> and </a:t>
                </a:r>
                <a:r>
                  <a:rPr lang="en-US" i="1" dirty="0" err="1"/>
                  <a:t>MaryCalls</a:t>
                </a:r>
                <a:r>
                  <a:rPr lang="en-US" i="1" dirty="0"/>
                  <a:t> = true</a:t>
                </a:r>
                <a:r>
                  <a:rPr lang="en-US" dirty="0"/>
                  <a:t>. We could then ask for, say, the probability that a burglary has occurred. This mean the posterior distribution of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e>
                        <m:r>
                          <a:rPr lang="en-US" b="0" i="1" smtClean="0">
                            <a:latin typeface="Cambria Math" panose="02040503050406030204" pitchFamily="18" charset="0"/>
                          </a:rPr>
                          <m:t>𝐽</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𝑡</m:t>
                        </m:r>
                      </m:e>
                    </m:d>
                  </m:oMath>
                </a14:m>
                <a:r>
                  <a:rPr lang="en-US" b="0" dirty="0"/>
                  <a:t>.</a:t>
                </a:r>
              </a:p>
              <a:p>
                <a:pPr marL="0" indent="0" algn="just">
                  <a:buNone/>
                </a:pPr>
                <a:endParaRPr lang="en-US" dirty="0"/>
              </a:p>
              <a:p>
                <a:pPr marL="0" indent="0" algn="just">
                  <a:buNone/>
                </a:pPr>
                <a:r>
                  <a:rPr lang="en-US" b="0" dirty="0"/>
                  <a:t>An exact inference will give us the distribution:</a:t>
                </a:r>
              </a:p>
              <a:p>
                <a:pPr marL="0" indent="0" algn="just">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rPr>
                                <m:t>𝑓</m:t>
                              </m:r>
                            </m:e>
                            <m:e>
                              <m:r>
                                <a:rPr lang="en-US" b="0" i="1" smtClean="0">
                                  <a:latin typeface="Cambria Math" panose="02040503050406030204" pitchFamily="18" charset="0"/>
                                </a:rPr>
                                <m:t>0.284    0.716</m:t>
                              </m:r>
                            </m:e>
                          </m:eqArr>
                        </m:e>
                      </m:d>
                    </m:oMath>
                  </m:oMathPara>
                </a14:m>
                <a:endParaRPr lang="en-US" b="0" dirty="0"/>
              </a:p>
              <a:p>
                <a:pPr marL="0" indent="0" algn="just">
                  <a:buNone/>
                </a:pPr>
                <a:endParaRPr lang="en-US" dirty="0"/>
              </a:p>
              <a:p>
                <a:pPr marL="0" indent="0" algn="just">
                  <a:buNone/>
                </a:pPr>
                <a:r>
                  <a:rPr lang="en-US" dirty="0"/>
                  <a:t>                          S</a:t>
                </a:r>
                <a:r>
                  <a:rPr lang="en-US" b="0" dirty="0"/>
                  <a:t>ee chapter 14</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5C1BCA4E-47B1-4D3A-9436-A6929289001F}"/>
                  </a:ext>
                </a:extLst>
              </p:cNvPr>
              <p:cNvSpPr>
                <a:spLocks noGrp="1" noRot="1" noChangeAspect="1" noMove="1" noResize="1" noEditPoints="1" noAdjustHandles="1" noChangeArrowheads="1" noChangeShapeType="1" noTextEdit="1"/>
              </p:cNvSpPr>
              <p:nvPr>
                <p:ph idx="1"/>
              </p:nvPr>
            </p:nvSpPr>
            <p:spPr>
              <a:xfrm>
                <a:off x="818712" y="2222287"/>
                <a:ext cx="5589837" cy="4635713"/>
              </a:xfrm>
              <a:blipFill>
                <a:blip r:embed="rId2"/>
                <a:stretch>
                  <a:fillRect l="-872" r="-98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763C825C-9E7E-4A6F-8BAB-4B0D3D57E197}"/>
              </a:ext>
            </a:extLst>
          </p:cNvPr>
          <p:cNvPicPr>
            <a:picLocks noChangeAspect="1"/>
          </p:cNvPicPr>
          <p:nvPr/>
        </p:nvPicPr>
        <p:blipFill>
          <a:blip r:embed="rId3"/>
          <a:stretch>
            <a:fillRect/>
          </a:stretch>
        </p:blipFill>
        <p:spPr>
          <a:xfrm>
            <a:off x="7966533" y="2086459"/>
            <a:ext cx="3331732" cy="4488487"/>
          </a:xfrm>
          <a:prstGeom prst="rect">
            <a:avLst/>
          </a:prstGeom>
        </p:spPr>
      </p:pic>
      <p:sp>
        <p:nvSpPr>
          <p:cNvPr id="5" name="Speech Bubble: Oval 4">
            <a:extLst>
              <a:ext uri="{FF2B5EF4-FFF2-40B4-BE49-F238E27FC236}">
                <a16:creationId xmlns:a16="http://schemas.microsoft.com/office/drawing/2014/main" id="{1D8A9BC2-105C-4EC4-BE77-9C63BBA34B6A}"/>
              </a:ext>
            </a:extLst>
          </p:cNvPr>
          <p:cNvSpPr/>
          <p:nvPr/>
        </p:nvSpPr>
        <p:spPr>
          <a:xfrm rot="16200000">
            <a:off x="1278292" y="820336"/>
            <a:ext cx="4650133" cy="7020732"/>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94748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BD75D8-828E-4F09-AD9E-E2C9CFF4F0E0}"/>
              </a:ext>
            </a:extLst>
          </p:cNvPr>
          <p:cNvSpPr>
            <a:spLocks noGrp="1"/>
          </p:cNvSpPr>
          <p:nvPr>
            <p:ph type="title"/>
          </p:nvPr>
        </p:nvSpPr>
        <p:spPr>
          <a:xfrm>
            <a:off x="77492" y="375313"/>
            <a:ext cx="5927093" cy="1139895"/>
          </a:xfrm>
        </p:spPr>
        <p:txBody>
          <a:bodyPr/>
          <a:lstStyle/>
          <a:p>
            <a:r>
              <a:rPr lang="en-US" dirty="0"/>
              <a:t>Burglar System in Gen</a:t>
            </a:r>
          </a:p>
        </p:txBody>
      </p:sp>
      <p:sp>
        <p:nvSpPr>
          <p:cNvPr id="6" name="Content Placeholder 5">
            <a:extLst>
              <a:ext uri="{FF2B5EF4-FFF2-40B4-BE49-F238E27FC236}">
                <a16:creationId xmlns:a16="http://schemas.microsoft.com/office/drawing/2014/main" id="{43C319C6-7E07-436A-9D94-EC82BEED82ED}"/>
              </a:ext>
            </a:extLst>
          </p:cNvPr>
          <p:cNvSpPr>
            <a:spLocks noGrp="1"/>
          </p:cNvSpPr>
          <p:nvPr>
            <p:ph sz="quarter" idx="13"/>
          </p:nvPr>
        </p:nvSpPr>
        <p:spPr>
          <a:xfrm>
            <a:off x="176635" y="1898542"/>
            <a:ext cx="4423779" cy="4850970"/>
          </a:xfrm>
        </p:spPr>
        <p:txBody>
          <a:bodyPr>
            <a:normAutofit fontScale="92500" lnSpcReduction="10000"/>
          </a:bodyPr>
          <a:lstStyle/>
          <a:p>
            <a:pPr marL="0" indent="0">
              <a:buNone/>
            </a:pPr>
            <a:r>
              <a:rPr lang="en-US" sz="1400" dirty="0">
                <a:latin typeface="Consolas" panose="020B0609020204030204" pitchFamily="49" charset="0"/>
              </a:rPr>
              <a:t>@gen function </a:t>
            </a:r>
            <a:r>
              <a:rPr lang="en-US" sz="1400" dirty="0" err="1">
                <a:latin typeface="Consolas" panose="020B0609020204030204" pitchFamily="49" charset="0"/>
              </a:rPr>
              <a:t>Burglary_Model</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B ~ </a:t>
            </a:r>
            <a:r>
              <a:rPr lang="en-US" sz="1400" dirty="0" err="1">
                <a:latin typeface="Consolas" panose="020B0609020204030204" pitchFamily="49" charset="0"/>
              </a:rPr>
              <a:t>bernoulli</a:t>
            </a:r>
            <a:r>
              <a:rPr lang="en-US" sz="1400" dirty="0">
                <a:latin typeface="Consolas" panose="020B0609020204030204" pitchFamily="49" charset="0"/>
              </a:rPr>
              <a:t>(0.001)</a:t>
            </a:r>
          </a:p>
          <a:p>
            <a:pPr marL="0" indent="0">
              <a:buNone/>
            </a:pPr>
            <a:r>
              <a:rPr lang="en-US" sz="1400" dirty="0">
                <a:latin typeface="Consolas" panose="020B0609020204030204" pitchFamily="49" charset="0"/>
              </a:rPr>
              <a:t>   E ~ </a:t>
            </a:r>
            <a:r>
              <a:rPr lang="en-US" sz="1400" dirty="0" err="1">
                <a:latin typeface="Consolas" panose="020B0609020204030204" pitchFamily="49" charset="0"/>
              </a:rPr>
              <a:t>bernoulli</a:t>
            </a:r>
            <a:r>
              <a:rPr lang="en-US" sz="1400" dirty="0">
                <a:latin typeface="Consolas" panose="020B0609020204030204" pitchFamily="49" charset="0"/>
              </a:rPr>
              <a:t>(0.002)</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if B &amp;&amp; E</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p_A</a:t>
            </a:r>
            <a:r>
              <a:rPr lang="en-US" sz="1400" dirty="0">
                <a:latin typeface="Consolas" panose="020B0609020204030204" pitchFamily="49" charset="0"/>
              </a:rPr>
              <a:t> = 0.95</a:t>
            </a:r>
          </a:p>
          <a:p>
            <a:pPr marL="0" indent="0">
              <a:buNone/>
            </a:pPr>
            <a:r>
              <a:rPr lang="en-US" sz="1400" dirty="0">
                <a:latin typeface="Consolas" panose="020B0609020204030204" pitchFamily="49" charset="0"/>
              </a:rPr>
              <a:t>   elseif B &amp;&amp; !E</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p_A</a:t>
            </a:r>
            <a:r>
              <a:rPr lang="en-US" sz="1400" dirty="0">
                <a:latin typeface="Consolas" panose="020B0609020204030204" pitchFamily="49" charset="0"/>
              </a:rPr>
              <a:t> = 0.94</a:t>
            </a:r>
          </a:p>
          <a:p>
            <a:pPr marL="0" indent="0">
              <a:buNone/>
            </a:pPr>
            <a:r>
              <a:rPr lang="en-US" sz="1400" dirty="0">
                <a:latin typeface="Consolas" panose="020B0609020204030204" pitchFamily="49" charset="0"/>
              </a:rPr>
              <a:t>   elseif !B &amp;&amp; E</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p_A</a:t>
            </a:r>
            <a:r>
              <a:rPr lang="en-US" sz="1400" dirty="0">
                <a:latin typeface="Consolas" panose="020B0609020204030204" pitchFamily="49" charset="0"/>
              </a:rPr>
              <a:t> = 0.29</a:t>
            </a:r>
          </a:p>
          <a:p>
            <a:pPr marL="0" indent="0">
              <a:buNone/>
            </a:pPr>
            <a:r>
              <a:rPr lang="en-US" sz="1400" dirty="0">
                <a:latin typeface="Consolas" panose="020B0609020204030204" pitchFamily="49" charset="0"/>
              </a:rPr>
              <a:t>   else</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p_A</a:t>
            </a:r>
            <a:r>
              <a:rPr lang="en-US" sz="1400" dirty="0">
                <a:latin typeface="Consolas" panose="020B0609020204030204" pitchFamily="49" charset="0"/>
              </a:rPr>
              <a:t> = 0.001</a:t>
            </a:r>
          </a:p>
          <a:p>
            <a:pPr marL="0" indent="0">
              <a:buNone/>
            </a:pPr>
            <a:r>
              <a:rPr lang="en-US" sz="1400" dirty="0">
                <a:latin typeface="Consolas" panose="020B0609020204030204" pitchFamily="49" charset="0"/>
              </a:rPr>
              <a:t>   end</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A ~ </a:t>
            </a:r>
            <a:r>
              <a:rPr lang="en-US" sz="1400" dirty="0" err="1">
                <a:latin typeface="Consolas" panose="020B0609020204030204" pitchFamily="49" charset="0"/>
              </a:rPr>
              <a:t>bernoulli</a:t>
            </a:r>
            <a:r>
              <a:rPr lang="en-US" sz="1400" dirty="0">
                <a:latin typeface="Consolas" panose="020B0609020204030204" pitchFamily="49" charset="0"/>
              </a:rPr>
              <a:t>(</a:t>
            </a:r>
            <a:r>
              <a:rPr lang="en-US" sz="1400" dirty="0" err="1">
                <a:latin typeface="Consolas" panose="020B0609020204030204" pitchFamily="49" charset="0"/>
              </a:rPr>
              <a:t>p_A</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p:txBody>
      </p:sp>
      <p:pic>
        <p:nvPicPr>
          <p:cNvPr id="7" name="Picture 6">
            <a:extLst>
              <a:ext uri="{FF2B5EF4-FFF2-40B4-BE49-F238E27FC236}">
                <a16:creationId xmlns:a16="http://schemas.microsoft.com/office/drawing/2014/main" id="{9455E031-C4C1-44C9-B183-619F3FFACBD3}"/>
              </a:ext>
            </a:extLst>
          </p:cNvPr>
          <p:cNvPicPr>
            <a:picLocks noChangeAspect="1"/>
          </p:cNvPicPr>
          <p:nvPr/>
        </p:nvPicPr>
        <p:blipFill>
          <a:blip r:embed="rId2"/>
          <a:stretch>
            <a:fillRect/>
          </a:stretch>
        </p:blipFill>
        <p:spPr>
          <a:xfrm>
            <a:off x="7687591" y="108488"/>
            <a:ext cx="4423779" cy="2642461"/>
          </a:xfrm>
          <a:prstGeom prst="rect">
            <a:avLst/>
          </a:prstGeom>
        </p:spPr>
      </p:pic>
      <p:sp>
        <p:nvSpPr>
          <p:cNvPr id="5" name="TextBox 4">
            <a:extLst>
              <a:ext uri="{FF2B5EF4-FFF2-40B4-BE49-F238E27FC236}">
                <a16:creationId xmlns:a16="http://schemas.microsoft.com/office/drawing/2014/main" id="{2916F0AC-A4A0-3E4E-42F3-100EA91078D6}"/>
              </a:ext>
            </a:extLst>
          </p:cNvPr>
          <p:cNvSpPr txBox="1"/>
          <p:nvPr/>
        </p:nvSpPr>
        <p:spPr>
          <a:xfrm>
            <a:off x="5587068" y="3103126"/>
            <a:ext cx="5606176" cy="3754874"/>
          </a:xfrm>
          <a:prstGeom prst="rect">
            <a:avLst/>
          </a:prstGeom>
          <a:noFill/>
        </p:spPr>
        <p:txBody>
          <a:bodyPr wrap="square" rtlCol="0">
            <a:spAutoFit/>
          </a:bodyPr>
          <a:lstStyle/>
          <a:p>
            <a:r>
              <a:rPr lang="en-US" sz="1400" dirty="0">
                <a:latin typeface="Consolas" panose="020B0609020204030204" pitchFamily="49" charset="0"/>
              </a:rPr>
              <a:t> if A</a:t>
            </a:r>
          </a:p>
          <a:p>
            <a:r>
              <a:rPr lang="en-US" sz="1400" dirty="0">
                <a:latin typeface="Consolas" panose="020B0609020204030204" pitchFamily="49" charset="0"/>
              </a:rPr>
              <a:t>      </a:t>
            </a:r>
            <a:r>
              <a:rPr lang="en-US" sz="1400" dirty="0" err="1">
                <a:latin typeface="Consolas" panose="020B0609020204030204" pitchFamily="49" charset="0"/>
              </a:rPr>
              <a:t>p_J</a:t>
            </a:r>
            <a:r>
              <a:rPr lang="en-US" sz="1400" dirty="0">
                <a:latin typeface="Consolas" panose="020B0609020204030204" pitchFamily="49" charset="0"/>
              </a:rPr>
              <a:t> = 0.9</a:t>
            </a:r>
          </a:p>
          <a:p>
            <a:r>
              <a:rPr lang="en-US" sz="1400" dirty="0">
                <a:latin typeface="Consolas" panose="020B0609020204030204" pitchFamily="49" charset="0"/>
              </a:rPr>
              <a:t>   else</a:t>
            </a:r>
          </a:p>
          <a:p>
            <a:r>
              <a:rPr lang="en-US" sz="1400" dirty="0">
                <a:latin typeface="Consolas" panose="020B0609020204030204" pitchFamily="49" charset="0"/>
              </a:rPr>
              <a:t>      </a:t>
            </a:r>
            <a:r>
              <a:rPr lang="en-US" sz="1400" dirty="0" err="1">
                <a:latin typeface="Consolas" panose="020B0609020204030204" pitchFamily="49" charset="0"/>
              </a:rPr>
              <a:t>p_J</a:t>
            </a:r>
            <a:r>
              <a:rPr lang="en-US" sz="1400" dirty="0">
                <a:latin typeface="Consolas" panose="020B0609020204030204" pitchFamily="49" charset="0"/>
              </a:rPr>
              <a:t> = 0.05</a:t>
            </a:r>
          </a:p>
          <a:p>
            <a:r>
              <a:rPr lang="en-US" sz="1400" dirty="0">
                <a:latin typeface="Consolas" panose="020B0609020204030204" pitchFamily="49" charset="0"/>
              </a:rPr>
              <a:t>   end</a:t>
            </a:r>
          </a:p>
          <a:p>
            <a:endParaRPr lang="en-US" sz="1400" dirty="0">
              <a:latin typeface="Consolas" panose="020B0609020204030204" pitchFamily="49" charset="0"/>
            </a:endParaRPr>
          </a:p>
          <a:p>
            <a:r>
              <a:rPr lang="en-US" sz="1400" dirty="0">
                <a:latin typeface="Consolas" panose="020B0609020204030204" pitchFamily="49" charset="0"/>
              </a:rPr>
              <a:t>   J ~ </a:t>
            </a:r>
            <a:r>
              <a:rPr lang="en-US" sz="1400" dirty="0" err="1">
                <a:latin typeface="Consolas" panose="020B0609020204030204" pitchFamily="49" charset="0"/>
              </a:rPr>
              <a:t>bernoulli</a:t>
            </a:r>
            <a:r>
              <a:rPr lang="en-US" sz="1400" dirty="0">
                <a:latin typeface="Consolas" panose="020B0609020204030204" pitchFamily="49" charset="0"/>
              </a:rPr>
              <a:t>(</a:t>
            </a:r>
            <a:r>
              <a:rPr lang="en-US" sz="1400" dirty="0" err="1">
                <a:latin typeface="Consolas" panose="020B0609020204030204" pitchFamily="49" charset="0"/>
              </a:rPr>
              <a:t>p_J</a:t>
            </a:r>
            <a:r>
              <a:rPr lang="en-US" sz="1400" dirty="0">
                <a:latin typeface="Consolas" panose="020B0609020204030204" pitchFamily="49" charset="0"/>
              </a:rPr>
              <a:t>)</a:t>
            </a:r>
          </a:p>
          <a:p>
            <a:endParaRPr lang="en-US" sz="1400" dirty="0">
              <a:latin typeface="Consolas" panose="020B0609020204030204" pitchFamily="49" charset="0"/>
            </a:endParaRPr>
          </a:p>
          <a:p>
            <a:r>
              <a:rPr lang="en-US" sz="1400" dirty="0">
                <a:latin typeface="Consolas" panose="020B0609020204030204" pitchFamily="49" charset="0"/>
              </a:rPr>
              <a:t>   if A</a:t>
            </a:r>
          </a:p>
          <a:p>
            <a:r>
              <a:rPr lang="en-US" sz="1400" dirty="0">
                <a:latin typeface="Consolas" panose="020B0609020204030204" pitchFamily="49" charset="0"/>
              </a:rPr>
              <a:t>      </a:t>
            </a:r>
            <a:r>
              <a:rPr lang="en-US" sz="1400" dirty="0" err="1">
                <a:latin typeface="Consolas" panose="020B0609020204030204" pitchFamily="49" charset="0"/>
              </a:rPr>
              <a:t>p_M</a:t>
            </a:r>
            <a:r>
              <a:rPr lang="en-US" sz="1400" dirty="0">
                <a:latin typeface="Consolas" panose="020B0609020204030204" pitchFamily="49" charset="0"/>
              </a:rPr>
              <a:t> = 0.7</a:t>
            </a:r>
          </a:p>
          <a:p>
            <a:r>
              <a:rPr lang="en-US" sz="1400" dirty="0">
                <a:latin typeface="Consolas" panose="020B0609020204030204" pitchFamily="49" charset="0"/>
              </a:rPr>
              <a:t>   else</a:t>
            </a:r>
          </a:p>
          <a:p>
            <a:r>
              <a:rPr lang="en-US" sz="1400" dirty="0">
                <a:latin typeface="Consolas" panose="020B0609020204030204" pitchFamily="49" charset="0"/>
              </a:rPr>
              <a:t>      </a:t>
            </a:r>
            <a:r>
              <a:rPr lang="en-US" sz="1400" dirty="0" err="1">
                <a:latin typeface="Consolas" panose="020B0609020204030204" pitchFamily="49" charset="0"/>
              </a:rPr>
              <a:t>p_M</a:t>
            </a:r>
            <a:r>
              <a:rPr lang="en-US" sz="1400" dirty="0">
                <a:latin typeface="Consolas" panose="020B0609020204030204" pitchFamily="49" charset="0"/>
              </a:rPr>
              <a:t> = 0.01</a:t>
            </a:r>
          </a:p>
          <a:p>
            <a:r>
              <a:rPr lang="en-US" sz="1400" dirty="0">
                <a:latin typeface="Consolas" panose="020B0609020204030204" pitchFamily="49" charset="0"/>
              </a:rPr>
              <a:t>   end</a:t>
            </a:r>
          </a:p>
          <a:p>
            <a:endParaRPr lang="en-US" sz="1400" dirty="0">
              <a:latin typeface="Consolas" panose="020B0609020204030204" pitchFamily="49" charset="0"/>
            </a:endParaRPr>
          </a:p>
          <a:p>
            <a:r>
              <a:rPr lang="en-US" sz="1400" dirty="0">
                <a:latin typeface="Consolas" panose="020B0609020204030204" pitchFamily="49" charset="0"/>
              </a:rPr>
              <a:t>   M ~ </a:t>
            </a:r>
            <a:r>
              <a:rPr lang="en-US" sz="1400" dirty="0" err="1">
                <a:latin typeface="Consolas" panose="020B0609020204030204" pitchFamily="49" charset="0"/>
              </a:rPr>
              <a:t>bernoulli</a:t>
            </a:r>
            <a:r>
              <a:rPr lang="en-US" sz="1400" dirty="0">
                <a:latin typeface="Consolas" panose="020B0609020204030204" pitchFamily="49" charset="0"/>
              </a:rPr>
              <a:t>(</a:t>
            </a:r>
            <a:r>
              <a:rPr lang="en-US" sz="1400" dirty="0" err="1">
                <a:latin typeface="Consolas" panose="020B0609020204030204" pitchFamily="49" charset="0"/>
              </a:rPr>
              <a:t>p_M</a:t>
            </a:r>
            <a:r>
              <a:rPr lang="en-US" sz="1400" dirty="0">
                <a:latin typeface="Consolas" panose="020B0609020204030204" pitchFamily="49" charset="0"/>
              </a:rPr>
              <a:t>)</a:t>
            </a:r>
          </a:p>
          <a:p>
            <a:endParaRPr lang="en-US" sz="1400" dirty="0">
              <a:latin typeface="Consolas" panose="020B0609020204030204" pitchFamily="49" charset="0"/>
            </a:endParaRPr>
          </a:p>
          <a:p>
            <a:r>
              <a:rPr lang="en-US" sz="1400" dirty="0">
                <a:latin typeface="Consolas" panose="020B0609020204030204" pitchFamily="49" charset="0"/>
              </a:rPr>
              <a:t>end</a:t>
            </a:r>
          </a:p>
        </p:txBody>
      </p:sp>
    </p:spTree>
    <p:extLst>
      <p:ext uri="{BB962C8B-B14F-4D97-AF65-F5344CB8AC3E}">
        <p14:creationId xmlns:p14="http://schemas.microsoft.com/office/powerpoint/2010/main" val="100394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0" end="0"/>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 end="1"/>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2" end="2"/>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
                                            <p:txEl>
                                              <p:pRg st="3" end="3"/>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
                                            <p:txEl>
                                              <p:pRg st="4" end="4"/>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
                                            <p:txEl>
                                              <p:pRg st="6" end="6"/>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xEl>
                                              <p:pRg st="8" end="8"/>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
                                            <p:txEl>
                                              <p:pRg st="9" end="9"/>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
                                            <p:txEl>
                                              <p:pRg st="10" end="10"/>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
                                            <p:txEl>
                                              <p:pRg st="11" end="1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
                                            <p:txEl>
                                              <p:pRg st="12" end="12"/>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
                                            <p:txEl>
                                              <p:pRg st="14" end="14"/>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F82198-B4EE-4C03-BDFD-59D118E6EAFA}"/>
              </a:ext>
            </a:extLst>
          </p:cNvPr>
          <p:cNvSpPr>
            <a:spLocks noGrp="1"/>
          </p:cNvSpPr>
          <p:nvPr>
            <p:ph type="title"/>
          </p:nvPr>
        </p:nvSpPr>
        <p:spPr/>
        <p:txBody>
          <a:bodyPr/>
          <a:lstStyle/>
          <a:p>
            <a:r>
              <a:rPr lang="en-US" dirty="0"/>
              <a:t>Bayes’ Theorem</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D9377BF-E52E-4E27-9C06-5E378011B940}"/>
                  </a:ext>
                </a:extLst>
              </p:cNvPr>
              <p:cNvSpPr>
                <a:spLocks noGrp="1"/>
              </p:cNvSpPr>
              <p:nvPr>
                <p:ph idx="1"/>
              </p:nvPr>
            </p:nvSpPr>
            <p:spPr>
              <a:xfrm>
                <a:off x="818712" y="2222287"/>
                <a:ext cx="5179132" cy="3636511"/>
              </a:xfrm>
            </p:spPr>
            <p:txBody>
              <a:body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e>
                        <m:e>
                          <m:r>
                            <a:rPr lang="en-US" i="1">
                              <a:latin typeface="Cambria Math" panose="02040503050406030204" pitchFamily="18" charset="0"/>
                            </a:rPr>
                            <m:t>𝐵</m:t>
                          </m:r>
                        </m:e>
                      </m:d>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𝐵</m:t>
                          </m:r>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𝐵</m:t>
                          </m:r>
                        </m:e>
                        <m:e>
                          <m:r>
                            <a:rPr lang="en-US" i="1">
                              <a:latin typeface="Cambria Math" panose="02040503050406030204" pitchFamily="18" charset="0"/>
                            </a:rPr>
                            <m:t>𝐴</m:t>
                          </m:r>
                        </m:e>
                      </m:d>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e>
                          <m:r>
                            <a:rPr lang="en-US" b="0" i="1" smtClean="0">
                              <a:latin typeface="Cambria Math" panose="02040503050406030204" pitchFamily="18" charset="0"/>
                            </a:rPr>
                            <m:t>𝐵</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e>
                              <m:r>
                                <a:rPr lang="en-US" b="0" i="1" smtClean="0">
                                  <a:latin typeface="Cambria Math" panose="02040503050406030204" pitchFamily="18" charset="0"/>
                                </a:rPr>
                                <m:t>𝐴</m:t>
                              </m:r>
                            </m:e>
                          </m:d>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den>
                      </m:f>
                    </m:oMath>
                  </m:oMathPara>
                </a14:m>
                <a:endParaRPr lang="en-US" dirty="0"/>
              </a:p>
            </p:txBody>
          </p:sp>
        </mc:Choice>
        <mc:Fallback xmlns="">
          <p:sp>
            <p:nvSpPr>
              <p:cNvPr id="5" name="Content Placeholder 4">
                <a:extLst>
                  <a:ext uri="{FF2B5EF4-FFF2-40B4-BE49-F238E27FC236}">
                    <a16:creationId xmlns:a16="http://schemas.microsoft.com/office/drawing/2014/main" id="{7D9377BF-E52E-4E27-9C06-5E378011B940}"/>
                  </a:ext>
                </a:extLst>
              </p:cNvPr>
              <p:cNvSpPr>
                <a:spLocks noGrp="1" noRot="1" noChangeAspect="1" noMove="1" noResize="1" noEditPoints="1" noAdjustHandles="1" noChangeArrowheads="1" noChangeShapeType="1" noTextEdit="1"/>
              </p:cNvSpPr>
              <p:nvPr>
                <p:ph idx="1"/>
              </p:nvPr>
            </p:nvSpPr>
            <p:spPr>
              <a:xfrm>
                <a:off x="818712" y="2222287"/>
                <a:ext cx="5179132" cy="3636511"/>
              </a:xfrm>
              <a:blipFill>
                <a:blip r:embed="rId2"/>
                <a:stretch>
                  <a:fillRect/>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99FE970C-250E-4082-B660-6AA6FDEA5299}"/>
              </a:ext>
            </a:extLst>
          </p:cNvPr>
          <p:cNvPicPr>
            <a:picLocks noChangeAspect="1"/>
          </p:cNvPicPr>
          <p:nvPr/>
        </p:nvPicPr>
        <p:blipFill>
          <a:blip r:embed="rId3"/>
          <a:stretch>
            <a:fillRect/>
          </a:stretch>
        </p:blipFill>
        <p:spPr>
          <a:xfrm>
            <a:off x="8209905" y="2607267"/>
            <a:ext cx="2095500" cy="2247900"/>
          </a:xfrm>
          <a:prstGeom prst="rect">
            <a:avLst/>
          </a:prstGeom>
        </p:spPr>
      </p:pic>
      <p:sp>
        <p:nvSpPr>
          <p:cNvPr id="7" name="TextBox 6">
            <a:extLst>
              <a:ext uri="{FF2B5EF4-FFF2-40B4-BE49-F238E27FC236}">
                <a16:creationId xmlns:a16="http://schemas.microsoft.com/office/drawing/2014/main" id="{69A89252-13CD-4488-ABCB-3490B7DAA427}"/>
              </a:ext>
            </a:extLst>
          </p:cNvPr>
          <p:cNvSpPr txBox="1"/>
          <p:nvPr/>
        </p:nvSpPr>
        <p:spPr>
          <a:xfrm>
            <a:off x="8549769" y="5036950"/>
            <a:ext cx="1415772" cy="369332"/>
          </a:xfrm>
          <a:prstGeom prst="rect">
            <a:avLst/>
          </a:prstGeom>
          <a:noFill/>
        </p:spPr>
        <p:txBody>
          <a:bodyPr wrap="none" rtlCol="0">
            <a:spAutoFit/>
          </a:bodyPr>
          <a:lstStyle/>
          <a:p>
            <a:r>
              <a:rPr lang="en-US" dirty="0"/>
              <a:t>1702 - 1761</a:t>
            </a:r>
          </a:p>
        </p:txBody>
      </p:sp>
    </p:spTree>
    <p:extLst>
      <p:ext uri="{BB962C8B-B14F-4D97-AF65-F5344CB8AC3E}">
        <p14:creationId xmlns:p14="http://schemas.microsoft.com/office/powerpoint/2010/main" val="37977192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C47A9A-35A7-C54F-B74D-A68B7687A542}"/>
              </a:ext>
            </a:extLst>
          </p:cNvPr>
          <p:cNvSpPr>
            <a:spLocks noGrp="1"/>
          </p:cNvSpPr>
          <p:nvPr>
            <p:ph type="title"/>
          </p:nvPr>
        </p:nvSpPr>
        <p:spPr/>
        <p:txBody>
          <a:bodyPr/>
          <a:lstStyle/>
          <a:p>
            <a:r>
              <a:rPr lang="en-US" dirty="0"/>
              <a:t>Burglar System in Gen</a:t>
            </a:r>
          </a:p>
        </p:txBody>
      </p:sp>
      <p:sp>
        <p:nvSpPr>
          <p:cNvPr id="6" name="Content Placeholder 5">
            <a:extLst>
              <a:ext uri="{FF2B5EF4-FFF2-40B4-BE49-F238E27FC236}">
                <a16:creationId xmlns:a16="http://schemas.microsoft.com/office/drawing/2014/main" id="{C4EAC341-C9F0-DC0A-F04A-D39298BB3397}"/>
              </a:ext>
            </a:extLst>
          </p:cNvPr>
          <p:cNvSpPr>
            <a:spLocks noGrp="1"/>
          </p:cNvSpPr>
          <p:nvPr>
            <p:ph idx="1"/>
          </p:nvPr>
        </p:nvSpPr>
        <p:spPr>
          <a:xfrm>
            <a:off x="0" y="2230676"/>
            <a:ext cx="4910969" cy="3636511"/>
          </a:xfrm>
        </p:spPr>
        <p:txBody>
          <a:bodyPr>
            <a:normAutofit fontScale="92500" lnSpcReduction="10000"/>
          </a:bodyPr>
          <a:lstStyle/>
          <a:p>
            <a:pPr marL="0" indent="0">
              <a:buNone/>
            </a:pPr>
            <a:r>
              <a:rPr lang="en-US" sz="1400" dirty="0">
                <a:latin typeface="Consolas" panose="020B0609020204030204" pitchFamily="49" charset="0"/>
              </a:rPr>
              <a:t>function </a:t>
            </a:r>
            <a:r>
              <a:rPr lang="en-US" sz="1400" dirty="0" err="1">
                <a:latin typeface="Consolas" panose="020B0609020204030204" pitchFamily="49" charset="0"/>
              </a:rPr>
              <a:t>make_constraints</a:t>
            </a:r>
            <a:r>
              <a:rPr lang="en-US" sz="1400" dirty="0">
                <a:latin typeface="Consolas" panose="020B0609020204030204" pitchFamily="49" charset="0"/>
              </a:rPr>
              <a:t>()</a:t>
            </a:r>
          </a:p>
          <a:p>
            <a:pPr marL="0" indent="0">
              <a:buNone/>
            </a:pPr>
            <a:r>
              <a:rPr lang="en-US" sz="1400" dirty="0">
                <a:latin typeface="Consolas" panose="020B0609020204030204" pitchFamily="49" charset="0"/>
              </a:rPr>
              <a:t>    constraints = </a:t>
            </a:r>
            <a:r>
              <a:rPr lang="en-US" sz="1400" dirty="0" err="1">
                <a:latin typeface="Consolas" panose="020B0609020204030204" pitchFamily="49" charset="0"/>
              </a:rPr>
              <a:t>Gen.choicemap</a:t>
            </a:r>
            <a:r>
              <a:rPr lang="en-US" sz="1400" dirty="0">
                <a:latin typeface="Consolas" panose="020B0609020204030204" pitchFamily="49" charset="0"/>
              </a:rPr>
              <a:t>()</a:t>
            </a:r>
          </a:p>
          <a:p>
            <a:pPr marL="0" indent="0">
              <a:buNone/>
            </a:pPr>
            <a:r>
              <a:rPr lang="en-US" sz="1400" dirty="0">
                <a:latin typeface="Consolas" panose="020B0609020204030204" pitchFamily="49" charset="0"/>
              </a:rPr>
              <a:t>    constraints[:J] = true</a:t>
            </a:r>
          </a:p>
          <a:p>
            <a:pPr marL="0" indent="0">
              <a:buNone/>
            </a:pPr>
            <a:r>
              <a:rPr lang="en-US" sz="1400" dirty="0">
                <a:latin typeface="Consolas" panose="020B0609020204030204" pitchFamily="49" charset="0"/>
              </a:rPr>
              <a:t>    constraints[:M] = true</a:t>
            </a:r>
          </a:p>
          <a:p>
            <a:pPr marL="0" indent="0">
              <a:buNone/>
            </a:pPr>
            <a:r>
              <a:rPr lang="en-US" sz="1400" dirty="0">
                <a:latin typeface="Consolas" panose="020B0609020204030204" pitchFamily="49" charset="0"/>
              </a:rPr>
              <a:t>    constraints</a:t>
            </a:r>
          </a:p>
          <a:p>
            <a:pPr marL="0" indent="0">
              <a:buNone/>
            </a:pPr>
            <a:r>
              <a:rPr lang="en-US" sz="1400" dirty="0">
                <a:latin typeface="Consolas" panose="020B0609020204030204" pitchFamily="49" charset="0"/>
              </a:rPr>
              <a:t>end;</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trs</a:t>
            </a:r>
            <a:r>
              <a:rPr lang="en-US" sz="1400" dirty="0">
                <a:latin typeface="Consolas" panose="020B0609020204030204" pitchFamily="49" charset="0"/>
              </a:rPr>
              <a:t> = </a:t>
            </a:r>
            <a:r>
              <a:rPr lang="en-US" sz="1400" dirty="0" err="1">
                <a:latin typeface="Consolas" panose="020B0609020204030204" pitchFamily="49" charset="0"/>
              </a:rPr>
              <a:t>block_resimulation_inference</a:t>
            </a:r>
            <a:r>
              <a:rPr lang="en-US" sz="1400" dirty="0">
                <a:latin typeface="Consolas" panose="020B0609020204030204" pitchFamily="49" charset="0"/>
              </a:rPr>
              <a:t>(100000, 1000000)</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B_samples</a:t>
            </a:r>
            <a:r>
              <a:rPr lang="en-US" sz="1400" dirty="0">
                <a:latin typeface="Consolas" panose="020B0609020204030204" pitchFamily="49" charset="0"/>
              </a:rPr>
              <a:t> = [</a:t>
            </a:r>
            <a:r>
              <a:rPr lang="en-US" sz="1400" dirty="0" err="1">
                <a:latin typeface="Consolas" panose="020B0609020204030204" pitchFamily="49" charset="0"/>
              </a:rPr>
              <a:t>trs</a:t>
            </a:r>
            <a:r>
              <a:rPr lang="en-US" sz="1400" dirty="0">
                <a:latin typeface="Consolas" panose="020B0609020204030204" pitchFamily="49" charset="0"/>
              </a:rPr>
              <a:t>[</a:t>
            </a:r>
            <a:r>
              <a:rPr lang="en-US" sz="1400" dirty="0" err="1">
                <a:latin typeface="Consolas" panose="020B0609020204030204" pitchFamily="49" charset="0"/>
              </a:rPr>
              <a:t>i</a:t>
            </a:r>
            <a:r>
              <a:rPr lang="en-US" sz="1400" dirty="0">
                <a:latin typeface="Consolas" panose="020B0609020204030204" pitchFamily="49" charset="0"/>
              </a:rPr>
              <a:t>][:B] for </a:t>
            </a:r>
            <a:r>
              <a:rPr lang="en-US" sz="1400" dirty="0" err="1">
                <a:latin typeface="Consolas" panose="020B0609020204030204" pitchFamily="49" charset="0"/>
              </a:rPr>
              <a:t>i</a:t>
            </a:r>
            <a:r>
              <a:rPr lang="en-US" sz="1400" dirty="0">
                <a:latin typeface="Consolas" panose="020B0609020204030204" pitchFamily="49" charset="0"/>
              </a:rPr>
              <a:t>=1:1000000]</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println</a:t>
            </a:r>
            <a:r>
              <a:rPr lang="en-US" sz="1400" dirty="0">
                <a:latin typeface="Consolas" panose="020B0609020204030204" pitchFamily="49" charset="0"/>
              </a:rPr>
              <a:t>(mean(</a:t>
            </a:r>
            <a:r>
              <a:rPr lang="en-US" sz="1400" dirty="0" err="1">
                <a:latin typeface="Consolas" panose="020B0609020204030204" pitchFamily="49" charset="0"/>
              </a:rPr>
              <a:t>B_samples</a:t>
            </a:r>
            <a:r>
              <a:rPr lang="en-US" sz="1400" dirty="0">
                <a:latin typeface="Consolas" panose="020B0609020204030204" pitchFamily="49" charset="0"/>
              </a:rPr>
              <a:t>))</a:t>
            </a:r>
          </a:p>
        </p:txBody>
      </p:sp>
      <p:pic>
        <p:nvPicPr>
          <p:cNvPr id="8" name="Picture 7">
            <a:extLst>
              <a:ext uri="{FF2B5EF4-FFF2-40B4-BE49-F238E27FC236}">
                <a16:creationId xmlns:a16="http://schemas.microsoft.com/office/drawing/2014/main" id="{76CD25E6-B48D-76EA-4D64-835514558A19}"/>
              </a:ext>
            </a:extLst>
          </p:cNvPr>
          <p:cNvPicPr>
            <a:picLocks noChangeAspect="1"/>
          </p:cNvPicPr>
          <p:nvPr/>
        </p:nvPicPr>
        <p:blipFill>
          <a:blip r:embed="rId2"/>
          <a:stretch>
            <a:fillRect/>
          </a:stretch>
        </p:blipFill>
        <p:spPr>
          <a:xfrm>
            <a:off x="4910969" y="2322209"/>
            <a:ext cx="7112289" cy="3785335"/>
          </a:xfrm>
          <a:prstGeom prst="rect">
            <a:avLst/>
          </a:prstGeom>
        </p:spPr>
      </p:pic>
    </p:spTree>
    <p:extLst>
      <p:ext uri="{BB962C8B-B14F-4D97-AF65-F5344CB8AC3E}">
        <p14:creationId xmlns:p14="http://schemas.microsoft.com/office/powerpoint/2010/main" val="1859037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75B5-0834-A183-9776-491559FC57E4}"/>
              </a:ext>
            </a:extLst>
          </p:cNvPr>
          <p:cNvSpPr>
            <a:spLocks noGrp="1"/>
          </p:cNvSpPr>
          <p:nvPr>
            <p:ph type="title"/>
          </p:nvPr>
        </p:nvSpPr>
        <p:spPr/>
        <p:txBody>
          <a:bodyPr/>
          <a:lstStyle/>
          <a:p>
            <a:r>
              <a:rPr lang="en-US" dirty="0"/>
              <a:t>Static Modeling Language</a:t>
            </a:r>
          </a:p>
        </p:txBody>
      </p:sp>
      <p:sp>
        <p:nvSpPr>
          <p:cNvPr id="3" name="Content Placeholder 2">
            <a:extLst>
              <a:ext uri="{FF2B5EF4-FFF2-40B4-BE49-F238E27FC236}">
                <a16:creationId xmlns:a16="http://schemas.microsoft.com/office/drawing/2014/main" id="{9BD8B078-49E8-3613-1DD7-C10F4A29C309}"/>
              </a:ext>
            </a:extLst>
          </p:cNvPr>
          <p:cNvSpPr>
            <a:spLocks noGrp="1"/>
          </p:cNvSpPr>
          <p:nvPr>
            <p:ph idx="1"/>
          </p:nvPr>
        </p:nvSpPr>
        <p:spPr>
          <a:xfrm>
            <a:off x="818712" y="2222287"/>
            <a:ext cx="10554574" cy="4522462"/>
          </a:xfrm>
        </p:spPr>
        <p:txBody>
          <a:bodyPr/>
          <a:lstStyle/>
          <a:p>
            <a:pPr algn="just"/>
            <a:r>
              <a:rPr lang="en-US" dirty="0"/>
              <a:t>The static modeling language is a restricted variant of the built-in modeling language. Models written in the static modeling language can result in better inference performance (more inference operations per second and less memory consumption), than the full built-in modeling language, especially for models used with iterative inference algorithms like Markov chain Monte Carlo.</a:t>
            </a:r>
          </a:p>
          <a:p>
            <a:pPr algn="just"/>
            <a:r>
              <a:rPr lang="en-US" dirty="0"/>
              <a:t>Using the </a:t>
            </a:r>
            <a:r>
              <a:rPr lang="en-US" sz="1400" dirty="0">
                <a:latin typeface="Consolas" panose="020B0609020204030204" pitchFamily="49" charset="0"/>
              </a:rPr>
              <a:t>static</a:t>
            </a:r>
            <a:r>
              <a:rPr lang="en-US" dirty="0"/>
              <a:t> annotation instructs Gen to statically construct a directed acyclic graph for the computation represented by the body of the function.</a:t>
            </a:r>
          </a:p>
          <a:p>
            <a:pPr algn="just"/>
            <a:r>
              <a:rPr lang="en-US" dirty="0"/>
              <a:t> In order to be able to construct the static graph, Gen restricts the permitted syntax that can be used in functions annotated with </a:t>
            </a:r>
            <a:r>
              <a:rPr lang="en-US" sz="1400" dirty="0">
                <a:latin typeface="Consolas" panose="020B0609020204030204" pitchFamily="49" charset="0"/>
              </a:rPr>
              <a:t>static</a:t>
            </a:r>
            <a:r>
              <a:rPr lang="en-US" dirty="0"/>
              <a:t>. </a:t>
            </a:r>
          </a:p>
          <a:p>
            <a:pPr algn="just"/>
            <a:r>
              <a:rPr lang="en-US" dirty="0"/>
              <a:t>Julia control flow constructs (e.g. if, for, while) cannot be used as top-level statements in the function body. Control flow should be implemented inside either Julia functions that are called, or other generative functions.</a:t>
            </a:r>
          </a:p>
        </p:txBody>
      </p:sp>
    </p:spTree>
    <p:extLst>
      <p:ext uri="{BB962C8B-B14F-4D97-AF65-F5344CB8AC3E}">
        <p14:creationId xmlns:p14="http://schemas.microsoft.com/office/powerpoint/2010/main" val="29897480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BD75D8-828E-4F09-AD9E-E2C9CFF4F0E0}"/>
              </a:ext>
            </a:extLst>
          </p:cNvPr>
          <p:cNvSpPr>
            <a:spLocks noGrp="1"/>
          </p:cNvSpPr>
          <p:nvPr>
            <p:ph type="title"/>
          </p:nvPr>
        </p:nvSpPr>
        <p:spPr>
          <a:xfrm>
            <a:off x="77492" y="375313"/>
            <a:ext cx="5927093" cy="1139895"/>
          </a:xfrm>
        </p:spPr>
        <p:txBody>
          <a:bodyPr/>
          <a:lstStyle/>
          <a:p>
            <a:r>
              <a:rPr lang="en-US" dirty="0"/>
              <a:t>Burglar System in Gen</a:t>
            </a:r>
            <a:br>
              <a:rPr lang="en-US" dirty="0"/>
            </a:br>
            <a:r>
              <a:rPr lang="en-US" dirty="0"/>
              <a:t>SML</a:t>
            </a:r>
          </a:p>
        </p:txBody>
      </p:sp>
      <p:sp>
        <p:nvSpPr>
          <p:cNvPr id="6" name="Content Placeholder 5">
            <a:extLst>
              <a:ext uri="{FF2B5EF4-FFF2-40B4-BE49-F238E27FC236}">
                <a16:creationId xmlns:a16="http://schemas.microsoft.com/office/drawing/2014/main" id="{43C319C6-7E07-436A-9D94-EC82BEED82ED}"/>
              </a:ext>
            </a:extLst>
          </p:cNvPr>
          <p:cNvSpPr>
            <a:spLocks noGrp="1"/>
          </p:cNvSpPr>
          <p:nvPr>
            <p:ph sz="quarter" idx="13"/>
          </p:nvPr>
        </p:nvSpPr>
        <p:spPr>
          <a:xfrm>
            <a:off x="176636" y="1898542"/>
            <a:ext cx="2524620" cy="4850970"/>
          </a:xfrm>
        </p:spPr>
        <p:txBody>
          <a:bodyPr>
            <a:normAutofit/>
          </a:bodyPr>
          <a:lstStyle/>
          <a:p>
            <a:pPr marL="0" indent="0">
              <a:buNone/>
            </a:pPr>
            <a:r>
              <a:rPr lang="en-US" sz="1400" dirty="0">
                <a:latin typeface="Consolas" panose="020B0609020204030204" pitchFamily="49" charset="0"/>
              </a:rPr>
              <a:t>function </a:t>
            </a:r>
            <a:r>
              <a:rPr lang="en-US" sz="1400" dirty="0" err="1">
                <a:latin typeface="Consolas" panose="020B0609020204030204" pitchFamily="49" charset="0"/>
              </a:rPr>
              <a:t>p_A</a:t>
            </a:r>
            <a:r>
              <a:rPr lang="en-US" sz="1400" dirty="0">
                <a:latin typeface="Consolas" panose="020B0609020204030204" pitchFamily="49" charset="0"/>
              </a:rPr>
              <a:t>(B, E)</a:t>
            </a:r>
          </a:p>
          <a:p>
            <a:pPr marL="0" indent="0">
              <a:buNone/>
            </a:pPr>
            <a:r>
              <a:rPr lang="en-US" sz="1400" dirty="0">
                <a:latin typeface="Consolas" panose="020B0609020204030204" pitchFamily="49" charset="0"/>
              </a:rPr>
              <a:t>   if B &amp;&amp; E</a:t>
            </a:r>
          </a:p>
          <a:p>
            <a:pPr marL="0" indent="0">
              <a:buNone/>
            </a:pPr>
            <a:r>
              <a:rPr lang="en-US" sz="1400" dirty="0">
                <a:latin typeface="Consolas" panose="020B0609020204030204" pitchFamily="49" charset="0"/>
              </a:rPr>
              <a:t>      p = 0.95</a:t>
            </a:r>
          </a:p>
          <a:p>
            <a:pPr marL="0" indent="0">
              <a:buNone/>
            </a:pPr>
            <a:r>
              <a:rPr lang="en-US" sz="1400" dirty="0">
                <a:latin typeface="Consolas" panose="020B0609020204030204" pitchFamily="49" charset="0"/>
              </a:rPr>
              <a:t>   elseif B &amp;&amp; !E</a:t>
            </a:r>
          </a:p>
          <a:p>
            <a:pPr marL="0" indent="0">
              <a:buNone/>
            </a:pPr>
            <a:r>
              <a:rPr lang="en-US" sz="1400" dirty="0">
                <a:latin typeface="Consolas" panose="020B0609020204030204" pitchFamily="49" charset="0"/>
              </a:rPr>
              <a:t>      p = 0.94</a:t>
            </a:r>
          </a:p>
          <a:p>
            <a:pPr marL="0" indent="0">
              <a:buNone/>
            </a:pPr>
            <a:r>
              <a:rPr lang="en-US" sz="1400" dirty="0">
                <a:latin typeface="Consolas" panose="020B0609020204030204" pitchFamily="49" charset="0"/>
              </a:rPr>
              <a:t>   elseif !B &amp;&amp; E</a:t>
            </a:r>
          </a:p>
          <a:p>
            <a:pPr marL="0" indent="0">
              <a:buNone/>
            </a:pPr>
            <a:r>
              <a:rPr lang="en-US" sz="1400" dirty="0">
                <a:latin typeface="Consolas" panose="020B0609020204030204" pitchFamily="49" charset="0"/>
              </a:rPr>
              <a:t>      p = 0.29</a:t>
            </a:r>
          </a:p>
          <a:p>
            <a:pPr marL="0" indent="0">
              <a:buNone/>
            </a:pPr>
            <a:r>
              <a:rPr lang="en-US" sz="1400" dirty="0">
                <a:latin typeface="Consolas" panose="020B0609020204030204" pitchFamily="49" charset="0"/>
              </a:rPr>
              <a:t>   else</a:t>
            </a:r>
          </a:p>
          <a:p>
            <a:pPr marL="0" indent="0">
              <a:buNone/>
            </a:pPr>
            <a:r>
              <a:rPr lang="en-US" sz="1400" dirty="0">
                <a:latin typeface="Consolas" panose="020B0609020204030204" pitchFamily="49" charset="0"/>
              </a:rPr>
              <a:t>      p = 0.001</a:t>
            </a:r>
          </a:p>
          <a:p>
            <a:pPr marL="0" indent="0">
              <a:buNone/>
            </a:pPr>
            <a:r>
              <a:rPr lang="en-US" sz="1400" dirty="0">
                <a:latin typeface="Consolas" panose="020B0609020204030204" pitchFamily="49" charset="0"/>
              </a:rPr>
              <a:t>   end</a:t>
            </a:r>
          </a:p>
          <a:p>
            <a:pPr marL="0" indent="0">
              <a:buNone/>
            </a:pPr>
            <a:r>
              <a:rPr lang="en-US" sz="1400" dirty="0">
                <a:latin typeface="Consolas" panose="020B0609020204030204" pitchFamily="49" charset="0"/>
              </a:rPr>
              <a:t>   p</a:t>
            </a:r>
          </a:p>
          <a:p>
            <a:pPr marL="0" indent="0">
              <a:buNone/>
            </a:pPr>
            <a:r>
              <a:rPr lang="en-US" sz="1400" dirty="0">
                <a:latin typeface="Consolas" panose="020B0609020204030204" pitchFamily="49" charset="0"/>
              </a:rPr>
              <a:t>end</a:t>
            </a:r>
          </a:p>
        </p:txBody>
      </p:sp>
      <p:pic>
        <p:nvPicPr>
          <p:cNvPr id="7" name="Picture 6">
            <a:extLst>
              <a:ext uri="{FF2B5EF4-FFF2-40B4-BE49-F238E27FC236}">
                <a16:creationId xmlns:a16="http://schemas.microsoft.com/office/drawing/2014/main" id="{9455E031-C4C1-44C9-B183-619F3FFACBD3}"/>
              </a:ext>
            </a:extLst>
          </p:cNvPr>
          <p:cNvPicPr>
            <a:picLocks noChangeAspect="1"/>
          </p:cNvPicPr>
          <p:nvPr/>
        </p:nvPicPr>
        <p:blipFill>
          <a:blip r:embed="rId2"/>
          <a:stretch>
            <a:fillRect/>
          </a:stretch>
        </p:blipFill>
        <p:spPr>
          <a:xfrm>
            <a:off x="7687591" y="108488"/>
            <a:ext cx="4423779" cy="2642461"/>
          </a:xfrm>
          <a:prstGeom prst="rect">
            <a:avLst/>
          </a:prstGeom>
        </p:spPr>
      </p:pic>
      <p:sp>
        <p:nvSpPr>
          <p:cNvPr id="5" name="TextBox 4">
            <a:extLst>
              <a:ext uri="{FF2B5EF4-FFF2-40B4-BE49-F238E27FC236}">
                <a16:creationId xmlns:a16="http://schemas.microsoft.com/office/drawing/2014/main" id="{2916F0AC-A4A0-3E4E-42F3-100EA91078D6}"/>
              </a:ext>
            </a:extLst>
          </p:cNvPr>
          <p:cNvSpPr txBox="1"/>
          <p:nvPr/>
        </p:nvSpPr>
        <p:spPr>
          <a:xfrm>
            <a:off x="7814816" y="3296072"/>
            <a:ext cx="4169328" cy="2893100"/>
          </a:xfrm>
          <a:prstGeom prst="rect">
            <a:avLst/>
          </a:prstGeom>
          <a:noFill/>
        </p:spPr>
        <p:txBody>
          <a:bodyPr wrap="square" rtlCol="0">
            <a:spAutoFit/>
          </a:bodyPr>
          <a:lstStyle/>
          <a:p>
            <a:r>
              <a:rPr lang="en-US" sz="1400" dirty="0">
                <a:latin typeface="Consolas" panose="020B0609020204030204" pitchFamily="49" charset="0"/>
              </a:rPr>
              <a:t>@gen (static) function </a:t>
            </a:r>
            <a:r>
              <a:rPr lang="en-US" sz="1400" dirty="0" err="1">
                <a:latin typeface="Consolas" panose="020B0609020204030204" pitchFamily="49" charset="0"/>
              </a:rPr>
              <a:t>Burglary_Model</a:t>
            </a:r>
            <a:r>
              <a:rPr lang="en-US" sz="1400" dirty="0">
                <a:latin typeface="Consolas" panose="020B0609020204030204" pitchFamily="49" charset="0"/>
              </a:rPr>
              <a:t>()</a:t>
            </a:r>
          </a:p>
          <a:p>
            <a:endParaRPr lang="en-US" sz="1400" dirty="0">
              <a:latin typeface="Consolas" panose="020B0609020204030204" pitchFamily="49" charset="0"/>
            </a:endParaRPr>
          </a:p>
          <a:p>
            <a:r>
              <a:rPr lang="en-US" sz="1400" dirty="0">
                <a:latin typeface="Consolas" panose="020B0609020204030204" pitchFamily="49" charset="0"/>
              </a:rPr>
              <a:t>   B ~ </a:t>
            </a:r>
            <a:r>
              <a:rPr lang="en-US" sz="1400" dirty="0" err="1">
                <a:latin typeface="Consolas" panose="020B0609020204030204" pitchFamily="49" charset="0"/>
              </a:rPr>
              <a:t>bernoulli</a:t>
            </a:r>
            <a:r>
              <a:rPr lang="en-US" sz="1400" dirty="0">
                <a:latin typeface="Consolas" panose="020B0609020204030204" pitchFamily="49" charset="0"/>
              </a:rPr>
              <a:t>(0.001)</a:t>
            </a:r>
          </a:p>
          <a:p>
            <a:r>
              <a:rPr lang="en-US" sz="1400" dirty="0">
                <a:latin typeface="Consolas" panose="020B0609020204030204" pitchFamily="49" charset="0"/>
              </a:rPr>
              <a:t>   E ~ </a:t>
            </a:r>
            <a:r>
              <a:rPr lang="en-US" sz="1400" dirty="0" err="1">
                <a:latin typeface="Consolas" panose="020B0609020204030204" pitchFamily="49" charset="0"/>
              </a:rPr>
              <a:t>bernoulli</a:t>
            </a:r>
            <a:r>
              <a:rPr lang="en-US" sz="1400" dirty="0">
                <a:latin typeface="Consolas" panose="020B0609020204030204" pitchFamily="49" charset="0"/>
              </a:rPr>
              <a:t>(0.002)</a:t>
            </a:r>
          </a:p>
          <a:p>
            <a:r>
              <a:rPr lang="en-US" sz="1400" dirty="0">
                <a:latin typeface="Consolas" panose="020B0609020204030204" pitchFamily="49" charset="0"/>
              </a:rPr>
              <a:t>   A ~ </a:t>
            </a:r>
            <a:r>
              <a:rPr lang="en-US" sz="1400" dirty="0" err="1">
                <a:latin typeface="Consolas" panose="020B0609020204030204" pitchFamily="49" charset="0"/>
              </a:rPr>
              <a:t>bernoulli</a:t>
            </a:r>
            <a:r>
              <a:rPr lang="en-US" sz="1400" dirty="0">
                <a:latin typeface="Consolas" panose="020B0609020204030204" pitchFamily="49" charset="0"/>
              </a:rPr>
              <a:t>(</a:t>
            </a:r>
            <a:r>
              <a:rPr lang="en-US" sz="1400" dirty="0" err="1">
                <a:latin typeface="Consolas" panose="020B0609020204030204" pitchFamily="49" charset="0"/>
              </a:rPr>
              <a:t>p_A</a:t>
            </a:r>
            <a:r>
              <a:rPr lang="en-US" sz="1400" dirty="0">
                <a:latin typeface="Consolas" panose="020B0609020204030204" pitchFamily="49" charset="0"/>
              </a:rPr>
              <a:t>(B,E))</a:t>
            </a:r>
          </a:p>
          <a:p>
            <a:r>
              <a:rPr lang="en-US" sz="1400" dirty="0">
                <a:latin typeface="Consolas" panose="020B0609020204030204" pitchFamily="49" charset="0"/>
              </a:rPr>
              <a:t>   J ~ </a:t>
            </a:r>
            <a:r>
              <a:rPr lang="en-US" sz="1400" dirty="0" err="1">
                <a:latin typeface="Consolas" panose="020B0609020204030204" pitchFamily="49" charset="0"/>
              </a:rPr>
              <a:t>bernoulli</a:t>
            </a:r>
            <a:r>
              <a:rPr lang="en-US" sz="1400" dirty="0">
                <a:latin typeface="Consolas" panose="020B0609020204030204" pitchFamily="49" charset="0"/>
              </a:rPr>
              <a:t>(</a:t>
            </a:r>
            <a:r>
              <a:rPr lang="en-US" sz="1400" dirty="0" err="1">
                <a:latin typeface="Consolas" panose="020B0609020204030204" pitchFamily="49" charset="0"/>
              </a:rPr>
              <a:t>p_J</a:t>
            </a:r>
            <a:r>
              <a:rPr lang="en-US" sz="1400" dirty="0">
                <a:latin typeface="Consolas" panose="020B0609020204030204" pitchFamily="49" charset="0"/>
              </a:rPr>
              <a:t>(A))</a:t>
            </a:r>
          </a:p>
          <a:p>
            <a:r>
              <a:rPr lang="en-US" sz="1400" dirty="0">
                <a:latin typeface="Consolas" panose="020B0609020204030204" pitchFamily="49" charset="0"/>
              </a:rPr>
              <a:t>   M ~ </a:t>
            </a:r>
            <a:r>
              <a:rPr lang="en-US" sz="1400" dirty="0" err="1">
                <a:latin typeface="Consolas" panose="020B0609020204030204" pitchFamily="49" charset="0"/>
              </a:rPr>
              <a:t>bernoulli</a:t>
            </a:r>
            <a:r>
              <a:rPr lang="en-US" sz="1400" dirty="0">
                <a:latin typeface="Consolas" panose="020B0609020204030204" pitchFamily="49" charset="0"/>
              </a:rPr>
              <a:t>(</a:t>
            </a:r>
            <a:r>
              <a:rPr lang="en-US" sz="1400" dirty="0" err="1">
                <a:latin typeface="Consolas" panose="020B0609020204030204" pitchFamily="49" charset="0"/>
              </a:rPr>
              <a:t>p_M</a:t>
            </a:r>
            <a:r>
              <a:rPr lang="en-US" sz="1400" dirty="0">
                <a:latin typeface="Consolas" panose="020B0609020204030204" pitchFamily="49" charset="0"/>
              </a:rPr>
              <a:t>(A))</a:t>
            </a:r>
          </a:p>
          <a:p>
            <a:endParaRPr lang="en-US" sz="1400" dirty="0">
              <a:latin typeface="Consolas" panose="020B0609020204030204" pitchFamily="49" charset="0"/>
            </a:endParaRPr>
          </a:p>
          <a:p>
            <a:r>
              <a:rPr lang="en-US" sz="1400" dirty="0">
                <a:latin typeface="Consolas" panose="020B0609020204030204" pitchFamily="49" charset="0"/>
              </a:rPr>
              <a:t>end</a:t>
            </a:r>
          </a:p>
          <a:p>
            <a:endParaRPr lang="en-US" sz="1400" dirty="0">
              <a:latin typeface="Consolas" panose="020B0609020204030204" pitchFamily="49" charset="0"/>
            </a:endParaRPr>
          </a:p>
          <a:p>
            <a:endParaRPr lang="en-US" sz="1400" dirty="0">
              <a:latin typeface="Consolas" panose="020B0609020204030204" pitchFamily="49" charset="0"/>
            </a:endParaRPr>
          </a:p>
          <a:p>
            <a:r>
              <a:rPr lang="en-US" sz="1400" dirty="0">
                <a:latin typeface="Consolas" panose="020B0609020204030204" pitchFamily="49" charset="0"/>
              </a:rPr>
              <a:t>Gen.@</a:t>
            </a:r>
            <a:r>
              <a:rPr lang="en-US" sz="1400" dirty="0" err="1">
                <a:latin typeface="Consolas" panose="020B0609020204030204" pitchFamily="49" charset="0"/>
              </a:rPr>
              <a:t>load_generated_functions</a:t>
            </a:r>
            <a:endParaRPr lang="en-US" sz="1400" dirty="0">
              <a:latin typeface="Consolas" panose="020B0609020204030204" pitchFamily="49" charset="0"/>
            </a:endParaRPr>
          </a:p>
          <a:p>
            <a:endParaRPr lang="en-US" sz="1400" dirty="0">
              <a:latin typeface="Consolas" panose="020B0609020204030204" pitchFamily="49" charset="0"/>
            </a:endParaRPr>
          </a:p>
        </p:txBody>
      </p:sp>
      <p:sp>
        <p:nvSpPr>
          <p:cNvPr id="2" name="TextBox 1">
            <a:extLst>
              <a:ext uri="{FF2B5EF4-FFF2-40B4-BE49-F238E27FC236}">
                <a16:creationId xmlns:a16="http://schemas.microsoft.com/office/drawing/2014/main" id="{7E37E75F-E2F5-129D-BD34-885B72722E93}"/>
              </a:ext>
            </a:extLst>
          </p:cNvPr>
          <p:cNvSpPr txBox="1"/>
          <p:nvPr/>
        </p:nvSpPr>
        <p:spPr>
          <a:xfrm>
            <a:off x="3706306" y="2371190"/>
            <a:ext cx="3103459" cy="4185761"/>
          </a:xfrm>
          <a:prstGeom prst="rect">
            <a:avLst/>
          </a:prstGeom>
          <a:noFill/>
        </p:spPr>
        <p:txBody>
          <a:bodyPr wrap="square" rtlCol="0">
            <a:spAutoFit/>
          </a:bodyPr>
          <a:lstStyle/>
          <a:p>
            <a:r>
              <a:rPr lang="en-US" sz="1400" dirty="0">
                <a:latin typeface="Consolas" panose="020B0609020204030204" pitchFamily="49" charset="0"/>
              </a:rPr>
              <a:t>function </a:t>
            </a:r>
            <a:r>
              <a:rPr lang="en-US" sz="1400" dirty="0" err="1">
                <a:latin typeface="Consolas" panose="020B0609020204030204" pitchFamily="49" charset="0"/>
              </a:rPr>
              <a:t>p_J</a:t>
            </a:r>
            <a:r>
              <a:rPr lang="en-US" sz="1400" dirty="0">
                <a:latin typeface="Consolas" panose="020B0609020204030204" pitchFamily="49" charset="0"/>
              </a:rPr>
              <a:t>(A)</a:t>
            </a:r>
          </a:p>
          <a:p>
            <a:r>
              <a:rPr lang="en-US" sz="1400" dirty="0">
                <a:latin typeface="Consolas" panose="020B0609020204030204" pitchFamily="49" charset="0"/>
              </a:rPr>
              <a:t>   if A</a:t>
            </a:r>
          </a:p>
          <a:p>
            <a:r>
              <a:rPr lang="en-US" sz="1400" dirty="0">
                <a:latin typeface="Consolas" panose="020B0609020204030204" pitchFamily="49" charset="0"/>
              </a:rPr>
              <a:t>      p = 0.9</a:t>
            </a:r>
          </a:p>
          <a:p>
            <a:r>
              <a:rPr lang="en-US" sz="1400" dirty="0">
                <a:latin typeface="Consolas" panose="020B0609020204030204" pitchFamily="49" charset="0"/>
              </a:rPr>
              <a:t>   else</a:t>
            </a:r>
          </a:p>
          <a:p>
            <a:r>
              <a:rPr lang="en-US" sz="1400" dirty="0">
                <a:latin typeface="Consolas" panose="020B0609020204030204" pitchFamily="49" charset="0"/>
              </a:rPr>
              <a:t>      p = 0.05</a:t>
            </a:r>
          </a:p>
          <a:p>
            <a:r>
              <a:rPr lang="en-US" sz="1400" dirty="0">
                <a:latin typeface="Consolas" panose="020B0609020204030204" pitchFamily="49" charset="0"/>
              </a:rPr>
              <a:t>   end</a:t>
            </a:r>
          </a:p>
          <a:p>
            <a:r>
              <a:rPr lang="en-US" sz="1400" dirty="0">
                <a:latin typeface="Consolas" panose="020B0609020204030204" pitchFamily="49" charset="0"/>
              </a:rPr>
              <a:t>   p</a:t>
            </a:r>
          </a:p>
          <a:p>
            <a:r>
              <a:rPr lang="en-US" sz="1400" dirty="0">
                <a:latin typeface="Consolas" panose="020B0609020204030204" pitchFamily="49" charset="0"/>
              </a:rPr>
              <a:t>end</a:t>
            </a:r>
          </a:p>
          <a:p>
            <a:endParaRPr lang="en-US" sz="1400" dirty="0">
              <a:latin typeface="Consolas" panose="020B0609020204030204" pitchFamily="49" charset="0"/>
            </a:endParaRPr>
          </a:p>
          <a:p>
            <a:endParaRPr lang="en-US" sz="1400" dirty="0">
              <a:latin typeface="Consolas" panose="020B0609020204030204" pitchFamily="49" charset="0"/>
            </a:endParaRPr>
          </a:p>
          <a:p>
            <a:r>
              <a:rPr lang="en-US" sz="1400" dirty="0">
                <a:latin typeface="Consolas" panose="020B0609020204030204" pitchFamily="49" charset="0"/>
              </a:rPr>
              <a:t>function </a:t>
            </a:r>
            <a:r>
              <a:rPr lang="en-US" sz="1400" dirty="0" err="1">
                <a:latin typeface="Consolas" panose="020B0609020204030204" pitchFamily="49" charset="0"/>
              </a:rPr>
              <a:t>p_M</a:t>
            </a:r>
            <a:r>
              <a:rPr lang="en-US" sz="1400" dirty="0">
                <a:latin typeface="Consolas" panose="020B0609020204030204" pitchFamily="49" charset="0"/>
              </a:rPr>
              <a:t>(A)</a:t>
            </a:r>
          </a:p>
          <a:p>
            <a:r>
              <a:rPr lang="en-US" sz="1400" dirty="0">
                <a:latin typeface="Consolas" panose="020B0609020204030204" pitchFamily="49" charset="0"/>
              </a:rPr>
              <a:t>   if A</a:t>
            </a:r>
          </a:p>
          <a:p>
            <a:r>
              <a:rPr lang="en-US" sz="1400" dirty="0">
                <a:latin typeface="Consolas" panose="020B0609020204030204" pitchFamily="49" charset="0"/>
              </a:rPr>
              <a:t>      p = 0.7</a:t>
            </a:r>
          </a:p>
          <a:p>
            <a:r>
              <a:rPr lang="en-US" sz="1400" dirty="0">
                <a:latin typeface="Consolas" panose="020B0609020204030204" pitchFamily="49" charset="0"/>
              </a:rPr>
              <a:t>   else</a:t>
            </a:r>
          </a:p>
          <a:p>
            <a:r>
              <a:rPr lang="en-US" sz="1400" dirty="0">
                <a:latin typeface="Consolas" panose="020B0609020204030204" pitchFamily="49" charset="0"/>
              </a:rPr>
              <a:t>      p = 0.01</a:t>
            </a:r>
          </a:p>
          <a:p>
            <a:r>
              <a:rPr lang="en-US" sz="1400" dirty="0">
                <a:latin typeface="Consolas" panose="020B0609020204030204" pitchFamily="49" charset="0"/>
              </a:rPr>
              <a:t>   end</a:t>
            </a:r>
          </a:p>
          <a:p>
            <a:r>
              <a:rPr lang="en-US" sz="1400" dirty="0">
                <a:latin typeface="Consolas" panose="020B0609020204030204" pitchFamily="49" charset="0"/>
              </a:rPr>
              <a:t>   p</a:t>
            </a:r>
          </a:p>
          <a:p>
            <a:r>
              <a:rPr lang="en-US" sz="1400" dirty="0">
                <a:latin typeface="Consolas" panose="020B0609020204030204" pitchFamily="49" charset="0"/>
              </a:rPr>
              <a:t>end</a:t>
            </a:r>
          </a:p>
          <a:p>
            <a:endParaRPr lang="en-US" sz="1400" dirty="0">
              <a:latin typeface="Consolas" panose="020B0609020204030204" pitchFamily="49" charset="0"/>
            </a:endParaRPr>
          </a:p>
        </p:txBody>
      </p:sp>
    </p:spTree>
    <p:extLst>
      <p:ext uri="{BB962C8B-B14F-4D97-AF65-F5344CB8AC3E}">
        <p14:creationId xmlns:p14="http://schemas.microsoft.com/office/powerpoint/2010/main" val="16549432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A5E800-CCF2-1472-2F98-E47809E3A6DA}"/>
              </a:ext>
            </a:extLst>
          </p:cNvPr>
          <p:cNvSpPr>
            <a:spLocks noGrp="1"/>
          </p:cNvSpPr>
          <p:nvPr>
            <p:ph type="title"/>
          </p:nvPr>
        </p:nvSpPr>
        <p:spPr/>
        <p:txBody>
          <a:bodyPr/>
          <a:lstStyle/>
          <a:p>
            <a:r>
              <a:rPr lang="en-US" dirty="0"/>
              <a:t>Static Computation Graph</a:t>
            </a:r>
          </a:p>
        </p:txBody>
      </p:sp>
      <p:sp>
        <p:nvSpPr>
          <p:cNvPr id="6" name="Content Placeholder 5">
            <a:extLst>
              <a:ext uri="{FF2B5EF4-FFF2-40B4-BE49-F238E27FC236}">
                <a16:creationId xmlns:a16="http://schemas.microsoft.com/office/drawing/2014/main" id="{49FC64BE-9DD0-4E4A-E285-3A431FCE1B7C}"/>
              </a:ext>
            </a:extLst>
          </p:cNvPr>
          <p:cNvSpPr>
            <a:spLocks noGrp="1"/>
          </p:cNvSpPr>
          <p:nvPr>
            <p:ph idx="1"/>
          </p:nvPr>
        </p:nvSpPr>
        <p:spPr>
          <a:xfrm>
            <a:off x="80481" y="2230676"/>
            <a:ext cx="4692855" cy="3636511"/>
          </a:xfrm>
        </p:spPr>
        <p:txBody>
          <a:bodyPr/>
          <a:lstStyle/>
          <a:p>
            <a:pPr marL="0" indent="0" algn="just">
              <a:buNone/>
            </a:pPr>
            <a:r>
              <a:rPr lang="en-US" dirty="0"/>
              <a:t>You can plot the graph for a function with the static annotation if you have </a:t>
            </a:r>
            <a:r>
              <a:rPr lang="en-US" dirty="0" err="1"/>
              <a:t>PyCall</a:t>
            </a:r>
            <a:r>
              <a:rPr lang="en-US" dirty="0"/>
              <a:t> installed, and a Python environment that contains the </a:t>
            </a:r>
            <a:r>
              <a:rPr lang="en-US" dirty="0" err="1"/>
              <a:t>graphviz</a:t>
            </a:r>
            <a:r>
              <a:rPr lang="en-US" dirty="0"/>
              <a:t> Python package:</a:t>
            </a:r>
          </a:p>
          <a:p>
            <a:pPr marL="0" indent="0">
              <a:buNone/>
            </a:pPr>
            <a:endParaRPr lang="en-US" dirty="0"/>
          </a:p>
          <a:p>
            <a:pPr marL="0" indent="0">
              <a:buNone/>
            </a:pPr>
            <a:r>
              <a:rPr lang="en-US" sz="1400" dirty="0">
                <a:latin typeface="Consolas" panose="020B0609020204030204" pitchFamily="49" charset="0"/>
              </a:rPr>
              <a:t>@pyimport </a:t>
            </a:r>
            <a:r>
              <a:rPr lang="en-US" sz="1400" dirty="0" err="1">
                <a:latin typeface="Consolas" panose="020B0609020204030204" pitchFamily="49" charset="0"/>
              </a:rPr>
              <a:t>graphviz</a:t>
            </a:r>
            <a:endParaRPr lang="en-US" sz="1400" dirty="0">
              <a:latin typeface="Consolas" panose="020B0609020204030204" pitchFamily="49" charset="0"/>
            </a:endParaRPr>
          </a:p>
          <a:p>
            <a:pPr marL="0" indent="0">
              <a:buNone/>
            </a:pPr>
            <a:r>
              <a:rPr lang="en-US" sz="1400" dirty="0">
                <a:latin typeface="Consolas" panose="020B0609020204030204" pitchFamily="49" charset="0"/>
              </a:rPr>
              <a:t>using Gen: </a:t>
            </a:r>
            <a:r>
              <a:rPr lang="en-US" sz="1400" dirty="0" err="1">
                <a:latin typeface="Consolas" panose="020B0609020204030204" pitchFamily="49" charset="0"/>
              </a:rPr>
              <a:t>draw_graph</a:t>
            </a:r>
            <a:endParaRPr lang="en-US" sz="1400" dirty="0">
              <a:latin typeface="Consolas" panose="020B0609020204030204" pitchFamily="49" charset="0"/>
            </a:endParaRPr>
          </a:p>
          <a:p>
            <a:pPr marL="0" indent="0">
              <a:buNone/>
            </a:pPr>
            <a:r>
              <a:rPr lang="en-US" sz="1400" dirty="0" err="1">
                <a:latin typeface="Consolas" panose="020B0609020204030204" pitchFamily="49" charset="0"/>
              </a:rPr>
              <a:t>draw_graph</a:t>
            </a:r>
            <a:r>
              <a:rPr lang="en-US" sz="1400" dirty="0">
                <a:latin typeface="Consolas" panose="020B0609020204030204" pitchFamily="49" charset="0"/>
              </a:rPr>
              <a:t>(</a:t>
            </a:r>
            <a:r>
              <a:rPr lang="en-US" sz="1400" dirty="0" err="1">
                <a:latin typeface="Consolas" panose="020B0609020204030204" pitchFamily="49" charset="0"/>
              </a:rPr>
              <a:t>Burglary_Model</a:t>
            </a:r>
            <a:r>
              <a:rPr lang="en-US" sz="1400" dirty="0">
                <a:latin typeface="Consolas" panose="020B0609020204030204" pitchFamily="49" charset="0"/>
              </a:rPr>
              <a:t>, </a:t>
            </a:r>
            <a:r>
              <a:rPr lang="en-US" sz="1400" dirty="0" err="1">
                <a:latin typeface="Consolas" panose="020B0609020204030204" pitchFamily="49" charset="0"/>
              </a:rPr>
              <a:t>graphviz</a:t>
            </a:r>
            <a:r>
              <a:rPr lang="en-US" sz="1400" dirty="0">
                <a:latin typeface="Consolas" panose="020B0609020204030204" pitchFamily="49" charset="0"/>
              </a:rPr>
              <a:t>, "graph")</a:t>
            </a:r>
          </a:p>
        </p:txBody>
      </p:sp>
      <p:pic>
        <p:nvPicPr>
          <p:cNvPr id="8" name="Picture 7">
            <a:extLst>
              <a:ext uri="{FF2B5EF4-FFF2-40B4-BE49-F238E27FC236}">
                <a16:creationId xmlns:a16="http://schemas.microsoft.com/office/drawing/2014/main" id="{6EA75544-B317-4070-CC8A-18137DF761F9}"/>
              </a:ext>
            </a:extLst>
          </p:cNvPr>
          <p:cNvPicPr>
            <a:picLocks noChangeAspect="1"/>
          </p:cNvPicPr>
          <p:nvPr/>
        </p:nvPicPr>
        <p:blipFill>
          <a:blip r:embed="rId2"/>
          <a:stretch>
            <a:fillRect/>
          </a:stretch>
        </p:blipFill>
        <p:spPr>
          <a:xfrm>
            <a:off x="5275097" y="2032899"/>
            <a:ext cx="5817716" cy="4807527"/>
          </a:xfrm>
          <a:prstGeom prst="rect">
            <a:avLst/>
          </a:prstGeom>
        </p:spPr>
      </p:pic>
    </p:spTree>
    <p:extLst>
      <p:ext uri="{BB962C8B-B14F-4D97-AF65-F5344CB8AC3E}">
        <p14:creationId xmlns:p14="http://schemas.microsoft.com/office/powerpoint/2010/main" val="25273120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C47A9A-35A7-C54F-B74D-A68B7687A542}"/>
              </a:ext>
            </a:extLst>
          </p:cNvPr>
          <p:cNvSpPr>
            <a:spLocks noGrp="1"/>
          </p:cNvSpPr>
          <p:nvPr>
            <p:ph type="title"/>
          </p:nvPr>
        </p:nvSpPr>
        <p:spPr/>
        <p:txBody>
          <a:bodyPr/>
          <a:lstStyle/>
          <a:p>
            <a:r>
              <a:rPr lang="en-US" dirty="0"/>
              <a:t>Burglar System in Gen (SML)</a:t>
            </a:r>
          </a:p>
        </p:txBody>
      </p:sp>
      <p:sp>
        <p:nvSpPr>
          <p:cNvPr id="6" name="Content Placeholder 5">
            <a:extLst>
              <a:ext uri="{FF2B5EF4-FFF2-40B4-BE49-F238E27FC236}">
                <a16:creationId xmlns:a16="http://schemas.microsoft.com/office/drawing/2014/main" id="{C4EAC341-C9F0-DC0A-F04A-D39298BB3397}"/>
              </a:ext>
            </a:extLst>
          </p:cNvPr>
          <p:cNvSpPr>
            <a:spLocks noGrp="1"/>
          </p:cNvSpPr>
          <p:nvPr>
            <p:ph idx="1"/>
          </p:nvPr>
        </p:nvSpPr>
        <p:spPr>
          <a:xfrm>
            <a:off x="0" y="2230676"/>
            <a:ext cx="4910969" cy="3636511"/>
          </a:xfrm>
        </p:spPr>
        <p:txBody>
          <a:bodyPr>
            <a:normAutofit fontScale="92500" lnSpcReduction="10000"/>
          </a:bodyPr>
          <a:lstStyle/>
          <a:p>
            <a:pPr marL="0" indent="0">
              <a:buNone/>
            </a:pPr>
            <a:r>
              <a:rPr lang="en-US" sz="1400" dirty="0">
                <a:latin typeface="Consolas" panose="020B0609020204030204" pitchFamily="49" charset="0"/>
              </a:rPr>
              <a:t>function </a:t>
            </a:r>
            <a:r>
              <a:rPr lang="en-US" sz="1400" dirty="0" err="1">
                <a:latin typeface="Consolas" panose="020B0609020204030204" pitchFamily="49" charset="0"/>
              </a:rPr>
              <a:t>make_constraints</a:t>
            </a:r>
            <a:r>
              <a:rPr lang="en-US" sz="1400" dirty="0">
                <a:latin typeface="Consolas" panose="020B0609020204030204" pitchFamily="49" charset="0"/>
              </a:rPr>
              <a:t>()</a:t>
            </a:r>
          </a:p>
          <a:p>
            <a:pPr marL="0" indent="0">
              <a:buNone/>
            </a:pPr>
            <a:r>
              <a:rPr lang="en-US" sz="1400" dirty="0">
                <a:latin typeface="Consolas" panose="020B0609020204030204" pitchFamily="49" charset="0"/>
              </a:rPr>
              <a:t>    constraints = </a:t>
            </a:r>
            <a:r>
              <a:rPr lang="en-US" sz="1400" dirty="0" err="1">
                <a:latin typeface="Consolas" panose="020B0609020204030204" pitchFamily="49" charset="0"/>
              </a:rPr>
              <a:t>Gen.choicemap</a:t>
            </a:r>
            <a:r>
              <a:rPr lang="en-US" sz="1400" dirty="0">
                <a:latin typeface="Consolas" panose="020B0609020204030204" pitchFamily="49" charset="0"/>
              </a:rPr>
              <a:t>()</a:t>
            </a:r>
          </a:p>
          <a:p>
            <a:pPr marL="0" indent="0">
              <a:buNone/>
            </a:pPr>
            <a:r>
              <a:rPr lang="en-US" sz="1400" dirty="0">
                <a:latin typeface="Consolas" panose="020B0609020204030204" pitchFamily="49" charset="0"/>
              </a:rPr>
              <a:t>    constraints[:J] = true</a:t>
            </a:r>
          </a:p>
          <a:p>
            <a:pPr marL="0" indent="0">
              <a:buNone/>
            </a:pPr>
            <a:r>
              <a:rPr lang="en-US" sz="1400" dirty="0">
                <a:latin typeface="Consolas" panose="020B0609020204030204" pitchFamily="49" charset="0"/>
              </a:rPr>
              <a:t>    constraints[:M] = true</a:t>
            </a:r>
          </a:p>
          <a:p>
            <a:pPr marL="0" indent="0">
              <a:buNone/>
            </a:pPr>
            <a:r>
              <a:rPr lang="en-US" sz="1400" dirty="0">
                <a:latin typeface="Consolas" panose="020B0609020204030204" pitchFamily="49" charset="0"/>
              </a:rPr>
              <a:t>    constraints</a:t>
            </a:r>
          </a:p>
          <a:p>
            <a:pPr marL="0" indent="0">
              <a:buNone/>
            </a:pPr>
            <a:r>
              <a:rPr lang="en-US" sz="1400" dirty="0">
                <a:latin typeface="Consolas" panose="020B0609020204030204" pitchFamily="49" charset="0"/>
              </a:rPr>
              <a:t>end;</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trs</a:t>
            </a:r>
            <a:r>
              <a:rPr lang="en-US" sz="1400" dirty="0">
                <a:latin typeface="Consolas" panose="020B0609020204030204" pitchFamily="49" charset="0"/>
              </a:rPr>
              <a:t> = </a:t>
            </a:r>
            <a:r>
              <a:rPr lang="en-US" sz="1400" dirty="0" err="1">
                <a:latin typeface="Consolas" panose="020B0609020204030204" pitchFamily="49" charset="0"/>
              </a:rPr>
              <a:t>block_resimulation_inference</a:t>
            </a:r>
            <a:r>
              <a:rPr lang="en-US" sz="1400" dirty="0">
                <a:latin typeface="Consolas" panose="020B0609020204030204" pitchFamily="49" charset="0"/>
              </a:rPr>
              <a:t>(100000, 1000000)</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B_samples</a:t>
            </a:r>
            <a:r>
              <a:rPr lang="en-US" sz="1400" dirty="0">
                <a:latin typeface="Consolas" panose="020B0609020204030204" pitchFamily="49" charset="0"/>
              </a:rPr>
              <a:t> = [</a:t>
            </a:r>
            <a:r>
              <a:rPr lang="en-US" sz="1400" dirty="0" err="1">
                <a:latin typeface="Consolas" panose="020B0609020204030204" pitchFamily="49" charset="0"/>
              </a:rPr>
              <a:t>trs</a:t>
            </a:r>
            <a:r>
              <a:rPr lang="en-US" sz="1400" dirty="0">
                <a:latin typeface="Consolas" panose="020B0609020204030204" pitchFamily="49" charset="0"/>
              </a:rPr>
              <a:t>[</a:t>
            </a:r>
            <a:r>
              <a:rPr lang="en-US" sz="1400" dirty="0" err="1">
                <a:latin typeface="Consolas" panose="020B0609020204030204" pitchFamily="49" charset="0"/>
              </a:rPr>
              <a:t>i</a:t>
            </a:r>
            <a:r>
              <a:rPr lang="en-US" sz="1400" dirty="0">
                <a:latin typeface="Consolas" panose="020B0609020204030204" pitchFamily="49" charset="0"/>
              </a:rPr>
              <a:t>][:B] for </a:t>
            </a:r>
            <a:r>
              <a:rPr lang="en-US" sz="1400" dirty="0" err="1">
                <a:latin typeface="Consolas" panose="020B0609020204030204" pitchFamily="49" charset="0"/>
              </a:rPr>
              <a:t>i</a:t>
            </a:r>
            <a:r>
              <a:rPr lang="en-US" sz="1400" dirty="0">
                <a:latin typeface="Consolas" panose="020B0609020204030204" pitchFamily="49" charset="0"/>
              </a:rPr>
              <a:t>=1:1000000]</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println</a:t>
            </a:r>
            <a:r>
              <a:rPr lang="en-US" sz="1400" dirty="0">
                <a:latin typeface="Consolas" panose="020B0609020204030204" pitchFamily="49" charset="0"/>
              </a:rPr>
              <a:t>(mean(</a:t>
            </a:r>
            <a:r>
              <a:rPr lang="en-US" sz="1400" dirty="0" err="1">
                <a:latin typeface="Consolas" panose="020B0609020204030204" pitchFamily="49" charset="0"/>
              </a:rPr>
              <a:t>B_samples</a:t>
            </a:r>
            <a:r>
              <a:rPr lang="en-US" sz="1400" dirty="0">
                <a:latin typeface="Consolas" panose="020B0609020204030204" pitchFamily="49" charset="0"/>
              </a:rPr>
              <a:t>))</a:t>
            </a:r>
          </a:p>
        </p:txBody>
      </p:sp>
      <p:pic>
        <p:nvPicPr>
          <p:cNvPr id="3" name="Picture 2">
            <a:extLst>
              <a:ext uri="{FF2B5EF4-FFF2-40B4-BE49-F238E27FC236}">
                <a16:creationId xmlns:a16="http://schemas.microsoft.com/office/drawing/2014/main" id="{FA9C4989-9468-A6E0-B9F6-83094D94CA47}"/>
              </a:ext>
            </a:extLst>
          </p:cNvPr>
          <p:cNvPicPr>
            <a:picLocks noChangeAspect="1"/>
          </p:cNvPicPr>
          <p:nvPr/>
        </p:nvPicPr>
        <p:blipFill>
          <a:blip r:embed="rId2"/>
          <a:stretch>
            <a:fillRect/>
          </a:stretch>
        </p:blipFill>
        <p:spPr>
          <a:xfrm>
            <a:off x="4974671" y="2230676"/>
            <a:ext cx="7070057" cy="3762858"/>
          </a:xfrm>
          <a:prstGeom prst="rect">
            <a:avLst/>
          </a:prstGeom>
        </p:spPr>
      </p:pic>
    </p:spTree>
    <p:extLst>
      <p:ext uri="{BB962C8B-B14F-4D97-AF65-F5344CB8AC3E}">
        <p14:creationId xmlns:p14="http://schemas.microsoft.com/office/powerpoint/2010/main" val="2521744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EDA798-713A-4AC2-965F-33F563F66F80}"/>
              </a:ext>
            </a:extLst>
          </p:cNvPr>
          <p:cNvPicPr>
            <a:picLocks noChangeAspect="1"/>
          </p:cNvPicPr>
          <p:nvPr/>
        </p:nvPicPr>
        <p:blipFill>
          <a:blip r:embed="rId2"/>
          <a:stretch>
            <a:fillRect/>
          </a:stretch>
        </p:blipFill>
        <p:spPr>
          <a:xfrm>
            <a:off x="101600" y="-1"/>
            <a:ext cx="11351172" cy="6858000"/>
          </a:xfrm>
          <a:prstGeom prst="rect">
            <a:avLst/>
          </a:prstGeom>
        </p:spPr>
      </p:pic>
      <p:pic>
        <p:nvPicPr>
          <p:cNvPr id="6" name="Picture 5">
            <a:extLst>
              <a:ext uri="{FF2B5EF4-FFF2-40B4-BE49-F238E27FC236}">
                <a16:creationId xmlns:a16="http://schemas.microsoft.com/office/drawing/2014/main" id="{6B265F65-449C-4FB9-A32F-F599D7D8D5B8}"/>
              </a:ext>
            </a:extLst>
          </p:cNvPr>
          <p:cNvPicPr>
            <a:picLocks noChangeAspect="1"/>
          </p:cNvPicPr>
          <p:nvPr/>
        </p:nvPicPr>
        <p:blipFill>
          <a:blip r:embed="rId3"/>
          <a:stretch>
            <a:fillRect/>
          </a:stretch>
        </p:blipFill>
        <p:spPr>
          <a:xfrm>
            <a:off x="8223160" y="-1"/>
            <a:ext cx="3968840" cy="4212701"/>
          </a:xfrm>
          <a:prstGeom prst="rect">
            <a:avLst/>
          </a:prstGeom>
        </p:spPr>
      </p:pic>
    </p:spTree>
    <p:extLst>
      <p:ext uri="{BB962C8B-B14F-4D97-AF65-F5344CB8AC3E}">
        <p14:creationId xmlns:p14="http://schemas.microsoft.com/office/powerpoint/2010/main" val="29255620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AD74062-8172-9DBD-4FA3-C88693BD9D70}"/>
              </a:ext>
            </a:extLst>
          </p:cNvPr>
          <p:cNvPicPr>
            <a:picLocks noChangeAspect="1"/>
          </p:cNvPicPr>
          <p:nvPr/>
        </p:nvPicPr>
        <p:blipFill>
          <a:blip r:embed="rId2"/>
          <a:stretch>
            <a:fillRect/>
          </a:stretch>
        </p:blipFill>
        <p:spPr>
          <a:xfrm>
            <a:off x="0" y="0"/>
            <a:ext cx="6093094" cy="6858000"/>
          </a:xfrm>
          <a:prstGeom prst="rect">
            <a:avLst/>
          </a:prstGeom>
        </p:spPr>
      </p:pic>
      <p:pic>
        <p:nvPicPr>
          <p:cNvPr id="11" name="Picture 10">
            <a:extLst>
              <a:ext uri="{FF2B5EF4-FFF2-40B4-BE49-F238E27FC236}">
                <a16:creationId xmlns:a16="http://schemas.microsoft.com/office/drawing/2014/main" id="{DA3B20D4-4EF6-453D-EA68-34CDF9F6FF11}"/>
              </a:ext>
            </a:extLst>
          </p:cNvPr>
          <p:cNvPicPr>
            <a:picLocks noChangeAspect="1"/>
          </p:cNvPicPr>
          <p:nvPr/>
        </p:nvPicPr>
        <p:blipFill>
          <a:blip r:embed="rId3"/>
          <a:stretch>
            <a:fillRect/>
          </a:stretch>
        </p:blipFill>
        <p:spPr>
          <a:xfrm>
            <a:off x="6098906" y="0"/>
            <a:ext cx="6093094" cy="6858000"/>
          </a:xfrm>
          <a:prstGeom prst="rect">
            <a:avLst/>
          </a:prstGeom>
        </p:spPr>
      </p:pic>
      <p:sp>
        <p:nvSpPr>
          <p:cNvPr id="12" name="Rectangle 11">
            <a:extLst>
              <a:ext uri="{FF2B5EF4-FFF2-40B4-BE49-F238E27FC236}">
                <a16:creationId xmlns:a16="http://schemas.microsoft.com/office/drawing/2014/main" id="{51A42D41-4197-2CD4-C32A-1F7A8B697B05}"/>
              </a:ext>
            </a:extLst>
          </p:cNvPr>
          <p:cNvSpPr/>
          <p:nvPr/>
        </p:nvSpPr>
        <p:spPr>
          <a:xfrm>
            <a:off x="6774068" y="3644974"/>
            <a:ext cx="3959604" cy="4697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94342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F4893-BF5C-7FF1-03B6-3EFC015E3A6E}"/>
              </a:ext>
            </a:extLst>
          </p:cNvPr>
          <p:cNvSpPr>
            <a:spLocks noGrp="1"/>
          </p:cNvSpPr>
          <p:nvPr>
            <p:ph type="title"/>
          </p:nvPr>
        </p:nvSpPr>
        <p:spPr/>
        <p:txBody>
          <a:bodyPr/>
          <a:lstStyle/>
          <a:p>
            <a:r>
              <a:rPr lang="en-US" dirty="0"/>
              <a:t>Variable Elimination</a:t>
            </a:r>
          </a:p>
        </p:txBody>
      </p:sp>
      <p:sp>
        <p:nvSpPr>
          <p:cNvPr id="3" name="Content Placeholder 2">
            <a:extLst>
              <a:ext uri="{FF2B5EF4-FFF2-40B4-BE49-F238E27FC236}">
                <a16:creationId xmlns:a16="http://schemas.microsoft.com/office/drawing/2014/main" id="{6C770046-9888-B759-BA38-8D50766972C6}"/>
              </a:ext>
            </a:extLst>
          </p:cNvPr>
          <p:cNvSpPr>
            <a:spLocks noGrp="1"/>
          </p:cNvSpPr>
          <p:nvPr>
            <p:ph idx="1"/>
          </p:nvPr>
        </p:nvSpPr>
        <p:spPr>
          <a:xfrm>
            <a:off x="818712" y="2222287"/>
            <a:ext cx="10554574" cy="2282601"/>
          </a:xfrm>
        </p:spPr>
        <p:txBody>
          <a:bodyPr/>
          <a:lstStyle/>
          <a:p>
            <a:pPr algn="just"/>
            <a:r>
              <a:rPr lang="en-US" dirty="0"/>
              <a:t>Any conditional probability can be computed by summing terms from the full joint distribution.</a:t>
            </a:r>
          </a:p>
          <a:p>
            <a:pPr algn="just"/>
            <a:r>
              <a:rPr lang="en-US" dirty="0"/>
              <a:t>To eliminate repeated calculations, do the calculation once and save the results for later use (a form of dynamic programming)</a:t>
            </a:r>
          </a:p>
          <a:p>
            <a:pPr algn="just"/>
            <a:r>
              <a:rPr lang="en-US" dirty="0"/>
              <a:t>This give a graphical model as a product of </a:t>
            </a:r>
            <a:r>
              <a:rPr lang="en-US" b="1" dirty="0"/>
              <a:t>factors</a:t>
            </a:r>
            <a:r>
              <a:rPr lang="en-US" dirty="0"/>
              <a:t>:</a:t>
            </a:r>
          </a:p>
          <a:p>
            <a:pPr algn="just"/>
            <a:endParaRPr lang="en-US" dirty="0"/>
          </a:p>
        </p:txBody>
      </p:sp>
      <p:pic>
        <p:nvPicPr>
          <p:cNvPr id="5" name="Picture 4">
            <a:extLst>
              <a:ext uri="{FF2B5EF4-FFF2-40B4-BE49-F238E27FC236}">
                <a16:creationId xmlns:a16="http://schemas.microsoft.com/office/drawing/2014/main" id="{55BDBACB-FE49-21A0-1C9F-9F90794DFA7C}"/>
              </a:ext>
            </a:extLst>
          </p:cNvPr>
          <p:cNvPicPr>
            <a:picLocks noChangeAspect="1"/>
          </p:cNvPicPr>
          <p:nvPr/>
        </p:nvPicPr>
        <p:blipFill>
          <a:blip r:embed="rId2"/>
          <a:stretch>
            <a:fillRect/>
          </a:stretch>
        </p:blipFill>
        <p:spPr>
          <a:xfrm>
            <a:off x="902667" y="4822975"/>
            <a:ext cx="9581322" cy="1043609"/>
          </a:xfrm>
          <a:prstGeom prst="rect">
            <a:avLst/>
          </a:prstGeom>
        </p:spPr>
      </p:pic>
    </p:spTree>
    <p:extLst>
      <p:ext uri="{BB962C8B-B14F-4D97-AF65-F5344CB8AC3E}">
        <p14:creationId xmlns:p14="http://schemas.microsoft.com/office/powerpoint/2010/main" val="12222451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1CF19-B008-AA77-322D-ED34AB67CE9B}"/>
              </a:ext>
            </a:extLst>
          </p:cNvPr>
          <p:cNvSpPr>
            <a:spLocks noGrp="1"/>
          </p:cNvSpPr>
          <p:nvPr>
            <p:ph type="title"/>
          </p:nvPr>
        </p:nvSpPr>
        <p:spPr/>
        <p:txBody>
          <a:bodyPr/>
          <a:lstStyle/>
          <a:p>
            <a:r>
              <a:rPr lang="en-US" dirty="0">
                <a:latin typeface="Consolas" panose="020B0609020204030204" pitchFamily="49" charset="0"/>
              </a:rPr>
              <a:t>using </a:t>
            </a:r>
            <a:r>
              <a:rPr lang="en-US" dirty="0" err="1">
                <a:latin typeface="Consolas" panose="020B0609020204030204" pitchFamily="49" charset="0"/>
              </a:rPr>
              <a:t>GenVariableElimination</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35400A1-B295-232E-4843-FAE97E139292}"/>
              </a:ext>
            </a:extLst>
          </p:cNvPr>
          <p:cNvSpPr>
            <a:spLocks noGrp="1"/>
          </p:cNvSpPr>
          <p:nvPr>
            <p:ph idx="1"/>
          </p:nvPr>
        </p:nvSpPr>
        <p:spPr>
          <a:xfrm>
            <a:off x="139204" y="2281010"/>
            <a:ext cx="4625743" cy="4635713"/>
          </a:xfrm>
        </p:spPr>
        <p:txBody>
          <a:bodyPr>
            <a:normAutofit/>
          </a:bodyPr>
          <a:lstStyle/>
          <a:p>
            <a:pPr marL="0" indent="0">
              <a:buNone/>
            </a:pPr>
            <a:r>
              <a:rPr lang="en-US" sz="1400" dirty="0" err="1">
                <a:latin typeface="Consolas" panose="020B0609020204030204" pitchFamily="49" charset="0"/>
              </a:rPr>
              <a:t>latents</a:t>
            </a:r>
            <a:r>
              <a:rPr lang="en-US" sz="1400" dirty="0">
                <a:latin typeface="Consolas" panose="020B0609020204030204" pitchFamily="49" charset="0"/>
              </a:rPr>
              <a:t> = </a:t>
            </a:r>
            <a:r>
              <a:rPr lang="en-US" sz="1400" dirty="0" err="1">
                <a:latin typeface="Consolas" panose="020B0609020204030204" pitchFamily="49" charset="0"/>
              </a:rPr>
              <a:t>Dict</a:t>
            </a:r>
            <a:r>
              <a:rPr lang="en-US" sz="1400" dirty="0">
                <a:latin typeface="Consolas" panose="020B0609020204030204" pitchFamily="49" charset="0"/>
              </a:rPr>
              <a:t>{</a:t>
            </a:r>
            <a:r>
              <a:rPr lang="en-US" sz="1400" dirty="0" err="1">
                <a:latin typeface="Consolas" panose="020B0609020204030204" pitchFamily="49" charset="0"/>
              </a:rPr>
              <a:t>Any,Latent</a:t>
            </a:r>
            <a:r>
              <a:rPr lang="en-US" sz="1400" dirty="0">
                <a:latin typeface="Consolas" panose="020B0609020204030204" pitchFamily="49" charset="0"/>
              </a:rPr>
              <a:t>}()</a:t>
            </a:r>
          </a:p>
          <a:p>
            <a:pPr marL="0" indent="0">
              <a:buNone/>
            </a:pPr>
            <a:r>
              <a:rPr lang="en-US" sz="1400" dirty="0" err="1">
                <a:latin typeface="Consolas" panose="020B0609020204030204" pitchFamily="49" charset="0"/>
              </a:rPr>
              <a:t>latents</a:t>
            </a:r>
            <a:r>
              <a:rPr lang="en-US" sz="1400" dirty="0">
                <a:latin typeface="Consolas" panose="020B0609020204030204" pitchFamily="49" charset="0"/>
              </a:rPr>
              <a:t>[:B] = Latent([true, false], [])</a:t>
            </a:r>
          </a:p>
          <a:p>
            <a:pPr marL="0" indent="0">
              <a:buNone/>
            </a:pPr>
            <a:r>
              <a:rPr lang="en-US" sz="1400" dirty="0" err="1">
                <a:latin typeface="Consolas" panose="020B0609020204030204" pitchFamily="49" charset="0"/>
              </a:rPr>
              <a:t>latents</a:t>
            </a:r>
            <a:r>
              <a:rPr lang="en-US" sz="1400" dirty="0">
                <a:latin typeface="Consolas" panose="020B0609020204030204" pitchFamily="49" charset="0"/>
              </a:rPr>
              <a:t>[:E] = Latent([true, false], [])</a:t>
            </a:r>
          </a:p>
          <a:p>
            <a:pPr marL="0" indent="0">
              <a:buNone/>
            </a:pPr>
            <a:r>
              <a:rPr lang="en-US" sz="1400" dirty="0" err="1">
                <a:latin typeface="Consolas" panose="020B0609020204030204" pitchFamily="49" charset="0"/>
              </a:rPr>
              <a:t>latents</a:t>
            </a:r>
            <a:r>
              <a:rPr lang="en-US" sz="1400" dirty="0">
                <a:latin typeface="Consolas" panose="020B0609020204030204" pitchFamily="49" charset="0"/>
              </a:rPr>
              <a:t>[:A] = Latent([true, false], [:B, :E])</a:t>
            </a:r>
          </a:p>
          <a:p>
            <a:pPr marL="0" indent="0">
              <a:buNone/>
            </a:pPr>
            <a:r>
              <a:rPr lang="en-US" sz="1400" dirty="0" err="1">
                <a:latin typeface="Consolas" panose="020B0609020204030204" pitchFamily="49" charset="0"/>
              </a:rPr>
              <a:t>latents</a:t>
            </a:r>
            <a:r>
              <a:rPr lang="en-US" sz="1400" dirty="0">
                <a:latin typeface="Consolas" panose="020B0609020204030204" pitchFamily="49" charset="0"/>
              </a:rPr>
              <a:t>[:J] = Latent([true, false], [:A])</a:t>
            </a:r>
          </a:p>
          <a:p>
            <a:pPr marL="0" indent="0">
              <a:buNone/>
            </a:pPr>
            <a:r>
              <a:rPr lang="en-US" sz="1400" dirty="0" err="1">
                <a:latin typeface="Consolas" panose="020B0609020204030204" pitchFamily="49" charset="0"/>
              </a:rPr>
              <a:t>latents</a:t>
            </a:r>
            <a:r>
              <a:rPr lang="en-US" sz="1400" dirty="0">
                <a:latin typeface="Consolas" panose="020B0609020204030204" pitchFamily="49" charset="0"/>
              </a:rPr>
              <a:t>[:M] = Latent([true, false], [:A])</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observations = </a:t>
            </a:r>
            <a:r>
              <a:rPr lang="en-US" sz="1400" dirty="0" err="1">
                <a:latin typeface="Consolas" panose="020B0609020204030204" pitchFamily="49" charset="0"/>
              </a:rPr>
              <a:t>Dict</a:t>
            </a:r>
            <a:r>
              <a:rPr lang="en-US" sz="1400" dirty="0">
                <a:latin typeface="Consolas" panose="020B0609020204030204" pitchFamily="49" charset="0"/>
              </a:rPr>
              <a:t>{</a:t>
            </a:r>
            <a:r>
              <a:rPr lang="en-US" sz="1400" dirty="0" err="1">
                <a:latin typeface="Consolas" panose="020B0609020204030204" pitchFamily="49" charset="0"/>
              </a:rPr>
              <a:t>Any,Observation</a:t>
            </a:r>
            <a:r>
              <a:rPr lang="en-US" sz="1400" dirty="0">
                <a:latin typeface="Consolas" panose="020B0609020204030204" pitchFamily="49" charset="0"/>
              </a:rPr>
              <a:t>}()</a:t>
            </a:r>
          </a:p>
          <a:p>
            <a:pPr marL="0" indent="0">
              <a:buNone/>
            </a:pPr>
            <a:r>
              <a:rPr lang="en-US" sz="1400" dirty="0">
                <a:latin typeface="Consolas" panose="020B0609020204030204" pitchFamily="49" charset="0"/>
              </a:rPr>
              <a:t>observations[:J] = Observation([:J])</a:t>
            </a:r>
          </a:p>
          <a:p>
            <a:pPr marL="0" indent="0">
              <a:buNone/>
            </a:pPr>
            <a:r>
              <a:rPr lang="en-US" sz="1400" dirty="0">
                <a:latin typeface="Consolas" panose="020B0609020204030204" pitchFamily="49" charset="0"/>
              </a:rPr>
              <a:t>observations[:M] = Observation([:M])</a:t>
            </a:r>
          </a:p>
          <a:p>
            <a:pPr marL="0" indent="0">
              <a:buNone/>
            </a:pPr>
            <a:endParaRPr lang="en-US" sz="1400" dirty="0">
              <a:latin typeface="Consolas" panose="020B0609020204030204" pitchFamily="49" charset="0"/>
            </a:endParaRPr>
          </a:p>
        </p:txBody>
      </p:sp>
      <p:sp>
        <p:nvSpPr>
          <p:cNvPr id="4" name="TextBox 3">
            <a:extLst>
              <a:ext uri="{FF2B5EF4-FFF2-40B4-BE49-F238E27FC236}">
                <a16:creationId xmlns:a16="http://schemas.microsoft.com/office/drawing/2014/main" id="{C6814713-DAEA-4981-CFD7-B5E83E2AFEE7}"/>
              </a:ext>
            </a:extLst>
          </p:cNvPr>
          <p:cNvSpPr txBox="1"/>
          <p:nvPr/>
        </p:nvSpPr>
        <p:spPr>
          <a:xfrm>
            <a:off x="5558493" y="2709644"/>
            <a:ext cx="6633507" cy="3323987"/>
          </a:xfrm>
          <a:prstGeom prst="rect">
            <a:avLst/>
          </a:prstGeom>
          <a:noFill/>
        </p:spPr>
        <p:txBody>
          <a:bodyPr wrap="square" rtlCol="0">
            <a:spAutoFit/>
          </a:bodyPr>
          <a:lstStyle/>
          <a:p>
            <a:r>
              <a:rPr lang="en-US" sz="1400" dirty="0">
                <a:latin typeface="Consolas" panose="020B0609020204030204" pitchFamily="49" charset="0"/>
              </a:rPr>
              <a:t>function </a:t>
            </a:r>
            <a:r>
              <a:rPr lang="en-US" sz="1400" dirty="0" err="1">
                <a:latin typeface="Consolas" panose="020B0609020204030204" pitchFamily="49" charset="0"/>
              </a:rPr>
              <a:t>make_constraints</a:t>
            </a:r>
            <a:r>
              <a:rPr lang="en-US" sz="1400" dirty="0">
                <a:latin typeface="Consolas" panose="020B0609020204030204" pitchFamily="49" charset="0"/>
              </a:rPr>
              <a:t>()</a:t>
            </a:r>
          </a:p>
          <a:p>
            <a:r>
              <a:rPr lang="en-US" sz="1400" dirty="0">
                <a:latin typeface="Consolas" panose="020B0609020204030204" pitchFamily="49" charset="0"/>
              </a:rPr>
              <a:t>    constraints = </a:t>
            </a:r>
            <a:r>
              <a:rPr lang="en-US" sz="1400" dirty="0" err="1">
                <a:latin typeface="Consolas" panose="020B0609020204030204" pitchFamily="49" charset="0"/>
              </a:rPr>
              <a:t>Gen.choicemap</a:t>
            </a:r>
            <a:r>
              <a:rPr lang="en-US" sz="1400" dirty="0">
                <a:latin typeface="Consolas" panose="020B0609020204030204" pitchFamily="49" charset="0"/>
              </a:rPr>
              <a:t>()</a:t>
            </a:r>
          </a:p>
          <a:p>
            <a:r>
              <a:rPr lang="en-US" sz="1400" dirty="0">
                <a:latin typeface="Consolas" panose="020B0609020204030204" pitchFamily="49" charset="0"/>
              </a:rPr>
              <a:t>    constraints[:J] = true</a:t>
            </a:r>
          </a:p>
          <a:p>
            <a:r>
              <a:rPr lang="en-US" sz="1400" dirty="0">
                <a:latin typeface="Consolas" panose="020B0609020204030204" pitchFamily="49" charset="0"/>
              </a:rPr>
              <a:t>    constraints[:M] = true</a:t>
            </a:r>
          </a:p>
          <a:p>
            <a:r>
              <a:rPr lang="en-US" sz="1400" dirty="0">
                <a:latin typeface="Consolas" panose="020B0609020204030204" pitchFamily="49" charset="0"/>
              </a:rPr>
              <a:t>    constraints</a:t>
            </a:r>
          </a:p>
          <a:p>
            <a:r>
              <a:rPr lang="en-US" sz="1400" dirty="0">
                <a:latin typeface="Consolas" panose="020B0609020204030204" pitchFamily="49" charset="0"/>
              </a:rPr>
              <a:t>end;</a:t>
            </a:r>
          </a:p>
          <a:p>
            <a:endParaRPr lang="en-US" sz="1400" dirty="0">
              <a:latin typeface="Consolas" panose="020B0609020204030204" pitchFamily="49" charset="0"/>
            </a:endParaRPr>
          </a:p>
          <a:p>
            <a:r>
              <a:rPr lang="en-US" sz="1400" dirty="0">
                <a:latin typeface="Consolas" panose="020B0609020204030204" pitchFamily="49" charset="0"/>
              </a:rPr>
              <a:t>(trace, _) = generate(</a:t>
            </a:r>
            <a:r>
              <a:rPr lang="en-US" sz="1400" dirty="0" err="1">
                <a:latin typeface="Consolas" panose="020B0609020204030204" pitchFamily="49" charset="0"/>
              </a:rPr>
              <a:t>Burglary_Model</a:t>
            </a:r>
            <a:r>
              <a:rPr lang="en-US" sz="1400" dirty="0">
                <a:latin typeface="Consolas" panose="020B0609020204030204" pitchFamily="49" charset="0"/>
              </a:rPr>
              <a:t>, (), </a:t>
            </a:r>
            <a:r>
              <a:rPr lang="en-US" sz="1400" dirty="0" err="1">
                <a:latin typeface="Consolas" panose="020B0609020204030204" pitchFamily="49" charset="0"/>
              </a:rPr>
              <a:t>make_constraints</a:t>
            </a:r>
            <a:r>
              <a:rPr lang="en-US" sz="1400" dirty="0">
                <a:latin typeface="Consolas" panose="020B0609020204030204" pitchFamily="49" charset="0"/>
              </a:rPr>
              <a:t>())</a:t>
            </a:r>
          </a:p>
          <a:p>
            <a:endParaRPr lang="en-US" sz="1400" dirty="0">
              <a:latin typeface="Consolas" panose="020B0609020204030204" pitchFamily="49" charset="0"/>
            </a:endParaRPr>
          </a:p>
          <a:p>
            <a:r>
              <a:rPr lang="en-US" sz="1400" dirty="0" err="1">
                <a:latin typeface="Consolas" panose="020B0609020204030204" pitchFamily="49" charset="0"/>
              </a:rPr>
              <a:t>factor_graph</a:t>
            </a:r>
            <a:r>
              <a:rPr lang="en-US" sz="1400" dirty="0">
                <a:latin typeface="Consolas" panose="020B0609020204030204" pitchFamily="49" charset="0"/>
              </a:rPr>
              <a:t> = </a:t>
            </a:r>
            <a:r>
              <a:rPr lang="en-US" sz="1400" dirty="0" err="1">
                <a:latin typeface="Consolas" panose="020B0609020204030204" pitchFamily="49" charset="0"/>
              </a:rPr>
              <a:t>compile_trace_to_factor_graph</a:t>
            </a:r>
            <a:r>
              <a:rPr lang="en-US" sz="1400" dirty="0">
                <a:latin typeface="Consolas" panose="020B0609020204030204" pitchFamily="49" charset="0"/>
              </a:rPr>
              <a:t>(trace, </a:t>
            </a:r>
            <a:r>
              <a:rPr lang="en-US" sz="1400" dirty="0" err="1">
                <a:latin typeface="Consolas" panose="020B0609020204030204" pitchFamily="49" charset="0"/>
              </a:rPr>
              <a:t>latents</a:t>
            </a:r>
            <a:r>
              <a:rPr lang="en-US" sz="1400" dirty="0">
                <a:latin typeface="Consolas" panose="020B0609020204030204" pitchFamily="49" charset="0"/>
              </a:rPr>
              <a:t>, observations)</a:t>
            </a:r>
          </a:p>
          <a:p>
            <a:endParaRPr lang="en-US" sz="1400" dirty="0">
              <a:latin typeface="Consolas" panose="020B0609020204030204" pitchFamily="49" charset="0"/>
            </a:endParaRPr>
          </a:p>
          <a:p>
            <a:r>
              <a:rPr lang="en-US" sz="1400" dirty="0">
                <a:latin typeface="Consolas" panose="020B0609020204030204" pitchFamily="49" charset="0"/>
              </a:rPr>
              <a:t>using </a:t>
            </a:r>
            <a:r>
              <a:rPr lang="en-US" sz="1400" dirty="0" err="1">
                <a:latin typeface="Consolas" panose="020B0609020204030204" pitchFamily="49" charset="0"/>
              </a:rPr>
              <a:t>PyCall</a:t>
            </a:r>
            <a:endParaRPr lang="en-US" sz="1400" dirty="0">
              <a:latin typeface="Consolas" panose="020B0609020204030204" pitchFamily="49" charset="0"/>
            </a:endParaRPr>
          </a:p>
          <a:p>
            <a:r>
              <a:rPr lang="en-US" sz="1400" dirty="0">
                <a:latin typeface="Consolas" panose="020B0609020204030204" pitchFamily="49" charset="0"/>
              </a:rPr>
              <a:t>@pyimport </a:t>
            </a:r>
            <a:r>
              <a:rPr lang="en-US" sz="1400" dirty="0" err="1">
                <a:latin typeface="Consolas" panose="020B0609020204030204" pitchFamily="49" charset="0"/>
              </a:rPr>
              <a:t>graphviz</a:t>
            </a:r>
            <a:endParaRPr lang="en-US" sz="1400" dirty="0">
              <a:latin typeface="Consolas" panose="020B0609020204030204" pitchFamily="49" charset="0"/>
            </a:endParaRPr>
          </a:p>
          <a:p>
            <a:r>
              <a:rPr lang="en-US" sz="1400" dirty="0" err="1">
                <a:latin typeface="Consolas" panose="020B0609020204030204" pitchFamily="49" charset="0"/>
              </a:rPr>
              <a:t>draw_factor_graph</a:t>
            </a:r>
            <a:r>
              <a:rPr lang="en-US" sz="1400" dirty="0">
                <a:latin typeface="Consolas" panose="020B0609020204030204" pitchFamily="49" charset="0"/>
              </a:rPr>
              <a:t>(</a:t>
            </a:r>
            <a:r>
              <a:rPr lang="en-US" sz="1400" dirty="0" err="1">
                <a:latin typeface="Consolas" panose="020B0609020204030204" pitchFamily="49" charset="0"/>
              </a:rPr>
              <a:t>factor_graph</a:t>
            </a:r>
            <a:r>
              <a:rPr lang="en-US" sz="1400" dirty="0">
                <a:latin typeface="Consolas" panose="020B0609020204030204" pitchFamily="49" charset="0"/>
              </a:rPr>
              <a:t>, </a:t>
            </a:r>
            <a:r>
              <a:rPr lang="en-US" sz="1400" dirty="0" err="1">
                <a:latin typeface="Consolas" panose="020B0609020204030204" pitchFamily="49" charset="0"/>
              </a:rPr>
              <a:t>graphviz</a:t>
            </a:r>
            <a:r>
              <a:rPr lang="en-US" sz="1400" dirty="0">
                <a:latin typeface="Consolas" panose="020B0609020204030204" pitchFamily="49" charset="0"/>
              </a:rPr>
              <a:t>, "graph2", String)</a:t>
            </a:r>
          </a:p>
        </p:txBody>
      </p:sp>
    </p:spTree>
    <p:extLst>
      <p:ext uri="{BB962C8B-B14F-4D97-AF65-F5344CB8AC3E}">
        <p14:creationId xmlns:p14="http://schemas.microsoft.com/office/powerpoint/2010/main" val="1807517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A732BF7-FA23-3963-25FA-C76065AF214F}"/>
              </a:ext>
            </a:extLst>
          </p:cNvPr>
          <p:cNvPicPr>
            <a:picLocks noChangeAspect="1"/>
          </p:cNvPicPr>
          <p:nvPr/>
        </p:nvPicPr>
        <p:blipFill>
          <a:blip r:embed="rId2"/>
          <a:stretch>
            <a:fillRect/>
          </a:stretch>
        </p:blipFill>
        <p:spPr>
          <a:xfrm>
            <a:off x="2614354" y="446723"/>
            <a:ext cx="9577646" cy="1048603"/>
          </a:xfrm>
          <a:prstGeom prst="rect">
            <a:avLst/>
          </a:prstGeom>
        </p:spPr>
      </p:pic>
      <p:pic>
        <p:nvPicPr>
          <p:cNvPr id="10" name="Picture 9">
            <a:extLst>
              <a:ext uri="{FF2B5EF4-FFF2-40B4-BE49-F238E27FC236}">
                <a16:creationId xmlns:a16="http://schemas.microsoft.com/office/drawing/2014/main" id="{CB9CA118-D466-0838-AACD-BF414E15EF00}"/>
              </a:ext>
            </a:extLst>
          </p:cNvPr>
          <p:cNvPicPr>
            <a:picLocks noChangeAspect="1"/>
          </p:cNvPicPr>
          <p:nvPr/>
        </p:nvPicPr>
        <p:blipFill>
          <a:blip r:embed="rId3"/>
          <a:stretch>
            <a:fillRect/>
          </a:stretch>
        </p:blipFill>
        <p:spPr>
          <a:xfrm>
            <a:off x="0" y="2070186"/>
            <a:ext cx="12192000" cy="4341091"/>
          </a:xfrm>
          <a:prstGeom prst="rect">
            <a:avLst/>
          </a:prstGeom>
        </p:spPr>
      </p:pic>
    </p:spTree>
    <p:extLst>
      <p:ext uri="{BB962C8B-B14F-4D97-AF65-F5344CB8AC3E}">
        <p14:creationId xmlns:p14="http://schemas.microsoft.com/office/powerpoint/2010/main" val="4175557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4F34-C99A-46EA-9615-752BEAC78156}"/>
              </a:ext>
            </a:extLst>
          </p:cNvPr>
          <p:cNvSpPr>
            <a:spLocks noGrp="1"/>
          </p:cNvSpPr>
          <p:nvPr>
            <p:ph type="title"/>
          </p:nvPr>
        </p:nvSpPr>
        <p:spPr/>
        <p:txBody>
          <a:bodyPr/>
          <a:lstStyle/>
          <a:p>
            <a:r>
              <a:rPr lang="en-US" dirty="0"/>
              <a:t>Bayesian Modeling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47F915-1603-4C8F-BB1D-F7377DC27D4A}"/>
                  </a:ext>
                </a:extLst>
              </p:cNvPr>
              <p:cNvSpPr>
                <a:spLocks noGrp="1"/>
              </p:cNvSpPr>
              <p:nvPr>
                <p:ph idx="1"/>
              </p:nvPr>
            </p:nvSpPr>
            <p:spPr>
              <a:xfrm>
                <a:off x="2949729" y="2601995"/>
                <a:ext cx="2466929" cy="2458201"/>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r>
                        <m:rPr>
                          <m:nor/>
                        </m:rPr>
                        <a:rPr lang="en-US" b="0" i="0" smtClean="0">
                          <a:latin typeface="Cambria Math" panose="02040503050406030204" pitchFamily="18" charset="0"/>
                        </a:rPr>
                        <m:t>observed</m:t>
                      </m:r>
                      <m:r>
                        <m:rPr>
                          <m:nor/>
                        </m:rPr>
                        <a:rPr lang="en-US" b="0" i="0" smtClean="0">
                          <a:latin typeface="Cambria Math" panose="02040503050406030204" pitchFamily="18" charset="0"/>
                        </a:rPr>
                        <m:t> </m:t>
                      </m:r>
                      <m:r>
                        <m:rPr>
                          <m:nor/>
                        </m:rPr>
                        <a:rPr lang="en-US" b="0" i="0" smtClean="0">
                          <a:latin typeface="Cambria Math" panose="02040503050406030204" pitchFamily="18" charset="0"/>
                        </a:rPr>
                        <m:t>data</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model</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parameters</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e>
                          <m:r>
                            <a:rPr lang="en-US" b="0" i="1" smtClean="0">
                              <a:latin typeface="Cambria Math" panose="02040503050406030204" pitchFamily="18" charset="0"/>
                              <a:ea typeface="Cambria Math" panose="02040503050406030204" pitchFamily="18" charset="0"/>
                            </a:rPr>
                            <m:t>𝐷</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𝐷</m:t>
                              </m:r>
                            </m:e>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m:t>
                          </m:r>
                        </m:den>
                      </m:f>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𝐷</m:t>
                          </m:r>
                        </m:e>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8147F915-1603-4C8F-BB1D-F7377DC27D4A}"/>
                  </a:ext>
                </a:extLst>
              </p:cNvPr>
              <p:cNvSpPr>
                <a:spLocks noGrp="1" noRot="1" noChangeAspect="1" noMove="1" noResize="1" noEditPoints="1" noAdjustHandles="1" noChangeArrowheads="1" noChangeShapeType="1" noTextEdit="1"/>
              </p:cNvSpPr>
              <p:nvPr>
                <p:ph idx="1"/>
              </p:nvPr>
            </p:nvSpPr>
            <p:spPr>
              <a:xfrm>
                <a:off x="2949729" y="2601995"/>
                <a:ext cx="2466929" cy="2458201"/>
              </a:xfrm>
              <a:blipFill>
                <a:blip r:embed="rId2"/>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D1275DE6-E87C-43E0-AF33-AC3339A0819B}"/>
              </a:ext>
            </a:extLst>
          </p:cNvPr>
          <p:cNvSpPr txBox="1"/>
          <p:nvPr/>
        </p:nvSpPr>
        <p:spPr>
          <a:xfrm>
            <a:off x="6927742" y="3138492"/>
            <a:ext cx="1936749" cy="369332"/>
          </a:xfrm>
          <a:prstGeom prst="rect">
            <a:avLst/>
          </a:prstGeom>
          <a:noFill/>
        </p:spPr>
        <p:txBody>
          <a:bodyPr wrap="none" rtlCol="0">
            <a:spAutoFit/>
          </a:bodyPr>
          <a:lstStyle/>
          <a:p>
            <a:r>
              <a:rPr lang="en-US" b="1" dirty="0"/>
              <a:t>Prior Distribution</a:t>
            </a:r>
          </a:p>
        </p:txBody>
      </p:sp>
      <p:cxnSp>
        <p:nvCxnSpPr>
          <p:cNvPr id="6" name="Straight Arrow Connector 5">
            <a:extLst>
              <a:ext uri="{FF2B5EF4-FFF2-40B4-BE49-F238E27FC236}">
                <a16:creationId xmlns:a16="http://schemas.microsoft.com/office/drawing/2014/main" id="{BD0CA68F-B7E1-4D91-BA78-4BCB1AB66620}"/>
              </a:ext>
            </a:extLst>
          </p:cNvPr>
          <p:cNvCxnSpPr>
            <a:cxnSpLocks/>
          </p:cNvCxnSpPr>
          <p:nvPr/>
        </p:nvCxnSpPr>
        <p:spPr>
          <a:xfrm flipH="1">
            <a:off x="4936212" y="3429000"/>
            <a:ext cx="2812941" cy="484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EAA06D7-3769-490B-87EC-595FF318CCFD}"/>
              </a:ext>
            </a:extLst>
          </p:cNvPr>
          <p:cNvSpPr txBox="1"/>
          <p:nvPr/>
        </p:nvSpPr>
        <p:spPr>
          <a:xfrm>
            <a:off x="650929" y="5625885"/>
            <a:ext cx="2406428" cy="369332"/>
          </a:xfrm>
          <a:prstGeom prst="rect">
            <a:avLst/>
          </a:prstGeom>
          <a:noFill/>
        </p:spPr>
        <p:txBody>
          <a:bodyPr wrap="none" rtlCol="0">
            <a:spAutoFit/>
          </a:bodyPr>
          <a:lstStyle/>
          <a:p>
            <a:r>
              <a:rPr lang="en-US" b="1" dirty="0"/>
              <a:t>Posterior Distribution</a:t>
            </a:r>
          </a:p>
        </p:txBody>
      </p:sp>
      <p:cxnSp>
        <p:nvCxnSpPr>
          <p:cNvPr id="11" name="Straight Arrow Connector 10">
            <a:extLst>
              <a:ext uri="{FF2B5EF4-FFF2-40B4-BE49-F238E27FC236}">
                <a16:creationId xmlns:a16="http://schemas.microsoft.com/office/drawing/2014/main" id="{02E60F1D-99B5-4192-A9A5-6FCAB9324C28}"/>
              </a:ext>
            </a:extLst>
          </p:cNvPr>
          <p:cNvCxnSpPr>
            <a:cxnSpLocks/>
          </p:cNvCxnSpPr>
          <p:nvPr/>
        </p:nvCxnSpPr>
        <p:spPr>
          <a:xfrm flipV="1">
            <a:off x="1549831" y="4258179"/>
            <a:ext cx="1670156" cy="1460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866A7D4-5E0D-4EBB-AB38-ED6F930261BC}"/>
              </a:ext>
            </a:extLst>
          </p:cNvPr>
          <p:cNvSpPr txBox="1"/>
          <p:nvPr/>
        </p:nvSpPr>
        <p:spPr>
          <a:xfrm>
            <a:off x="457448" y="3323158"/>
            <a:ext cx="1321196" cy="369332"/>
          </a:xfrm>
          <a:prstGeom prst="rect">
            <a:avLst/>
          </a:prstGeom>
          <a:noFill/>
        </p:spPr>
        <p:txBody>
          <a:bodyPr wrap="none" rtlCol="0">
            <a:spAutoFit/>
          </a:bodyPr>
          <a:lstStyle/>
          <a:p>
            <a:r>
              <a:rPr lang="en-US" b="1" dirty="0"/>
              <a:t>Likelihood</a:t>
            </a:r>
          </a:p>
        </p:txBody>
      </p:sp>
      <p:cxnSp>
        <p:nvCxnSpPr>
          <p:cNvPr id="17" name="Straight Arrow Connector 16">
            <a:extLst>
              <a:ext uri="{FF2B5EF4-FFF2-40B4-BE49-F238E27FC236}">
                <a16:creationId xmlns:a16="http://schemas.microsoft.com/office/drawing/2014/main" id="{064AB2CA-CD13-4D5B-B531-677A7AAE2698}"/>
              </a:ext>
            </a:extLst>
          </p:cNvPr>
          <p:cNvCxnSpPr>
            <a:cxnSpLocks/>
          </p:cNvCxnSpPr>
          <p:nvPr/>
        </p:nvCxnSpPr>
        <p:spPr>
          <a:xfrm>
            <a:off x="1039684" y="3618854"/>
            <a:ext cx="3067367" cy="385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8745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40B74-315E-5B30-C15E-59B38186CCE9}"/>
              </a:ext>
            </a:extLst>
          </p:cNvPr>
          <p:cNvSpPr>
            <a:spLocks noGrp="1"/>
          </p:cNvSpPr>
          <p:nvPr>
            <p:ph type="title"/>
          </p:nvPr>
        </p:nvSpPr>
        <p:spPr/>
        <p:txBody>
          <a:bodyPr/>
          <a:lstStyle/>
          <a:p>
            <a:r>
              <a:rPr lang="en-US" dirty="0"/>
              <a:t>Variable Elimination</a:t>
            </a:r>
          </a:p>
        </p:txBody>
      </p:sp>
      <p:sp>
        <p:nvSpPr>
          <p:cNvPr id="3" name="Content Placeholder 2">
            <a:extLst>
              <a:ext uri="{FF2B5EF4-FFF2-40B4-BE49-F238E27FC236}">
                <a16:creationId xmlns:a16="http://schemas.microsoft.com/office/drawing/2014/main" id="{272BD74E-7CEF-8422-1998-993795BCC2A5}"/>
              </a:ext>
            </a:extLst>
          </p:cNvPr>
          <p:cNvSpPr>
            <a:spLocks noGrp="1"/>
          </p:cNvSpPr>
          <p:nvPr>
            <p:ph idx="1"/>
          </p:nvPr>
        </p:nvSpPr>
        <p:spPr/>
        <p:txBody>
          <a:bodyPr/>
          <a:lstStyle/>
          <a:p>
            <a:pPr marL="0" indent="0" algn="just">
              <a:buNone/>
            </a:pPr>
            <a:r>
              <a:rPr lang="en-US" dirty="0"/>
              <a:t>The variable elimination algorithm requires an ordering over the variables according to which variables will be “eliminated.” Usually, we took the ordering implied by the DAG. It is important to note that:</a:t>
            </a:r>
          </a:p>
          <a:p>
            <a:pPr marL="0" indent="0" algn="just">
              <a:buNone/>
            </a:pPr>
            <a:endParaRPr lang="en-US" dirty="0"/>
          </a:p>
          <a:p>
            <a:pPr algn="just"/>
            <a:r>
              <a:rPr lang="en-US" dirty="0"/>
              <a:t>Different orderings may dramatically alter the running time of the variable elimination algorithm.</a:t>
            </a:r>
          </a:p>
          <a:p>
            <a:pPr algn="just"/>
            <a:r>
              <a:rPr lang="en-US" dirty="0"/>
              <a:t>It is NP-hard to find the best ordering.</a:t>
            </a:r>
          </a:p>
        </p:txBody>
      </p:sp>
    </p:spTree>
    <p:extLst>
      <p:ext uri="{BB962C8B-B14F-4D97-AF65-F5344CB8AC3E}">
        <p14:creationId xmlns:p14="http://schemas.microsoft.com/office/powerpoint/2010/main" val="24015346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BCE4A-3861-4292-38C4-4DE374E21E39}"/>
              </a:ext>
            </a:extLst>
          </p:cNvPr>
          <p:cNvSpPr>
            <a:spLocks noGrp="1"/>
          </p:cNvSpPr>
          <p:nvPr>
            <p:ph type="title"/>
          </p:nvPr>
        </p:nvSpPr>
        <p:spPr/>
        <p:txBody>
          <a:bodyPr/>
          <a:lstStyle/>
          <a:p>
            <a:r>
              <a:rPr lang="en-US" dirty="0">
                <a:latin typeface="Consolas" panose="020B0609020204030204" pitchFamily="49" charset="0"/>
              </a:rPr>
              <a:t>using </a:t>
            </a:r>
            <a:r>
              <a:rPr lang="en-US" dirty="0" err="1">
                <a:latin typeface="Consolas" panose="020B0609020204030204" pitchFamily="49" charset="0"/>
              </a:rPr>
              <a:t>GenVariableElimination</a:t>
            </a:r>
            <a:endParaRPr lang="en-US" dirty="0"/>
          </a:p>
        </p:txBody>
      </p:sp>
      <p:sp>
        <p:nvSpPr>
          <p:cNvPr id="3" name="Content Placeholder 2">
            <a:extLst>
              <a:ext uri="{FF2B5EF4-FFF2-40B4-BE49-F238E27FC236}">
                <a16:creationId xmlns:a16="http://schemas.microsoft.com/office/drawing/2014/main" id="{409FE835-D86C-BCB9-80BE-F4A8579B27F4}"/>
              </a:ext>
            </a:extLst>
          </p:cNvPr>
          <p:cNvSpPr>
            <a:spLocks noGrp="1"/>
          </p:cNvSpPr>
          <p:nvPr>
            <p:ph idx="1"/>
          </p:nvPr>
        </p:nvSpPr>
        <p:spPr>
          <a:xfrm>
            <a:off x="818712" y="2222287"/>
            <a:ext cx="10554574" cy="4635713"/>
          </a:xfrm>
        </p:spPr>
        <p:txBody>
          <a:bodyPr>
            <a:normAutofit/>
          </a:bodyPr>
          <a:lstStyle/>
          <a:p>
            <a:pPr marL="0" indent="0">
              <a:buNone/>
            </a:pPr>
            <a:r>
              <a:rPr lang="en-US" sz="1400" dirty="0" err="1">
                <a:latin typeface="Consolas" panose="020B0609020204030204" pitchFamily="49" charset="0"/>
              </a:rPr>
              <a:t>elimination_order</a:t>
            </a:r>
            <a:r>
              <a:rPr lang="en-US" sz="1400" dirty="0">
                <a:latin typeface="Consolas" panose="020B0609020204030204" pitchFamily="49" charset="0"/>
              </a:rPr>
              <a:t> = Any[]</a:t>
            </a:r>
          </a:p>
          <a:p>
            <a:pPr marL="0" indent="0">
              <a:buNone/>
            </a:pPr>
            <a:r>
              <a:rPr lang="en-US" sz="1400" dirty="0">
                <a:latin typeface="Consolas" panose="020B0609020204030204" pitchFamily="49" charset="0"/>
              </a:rPr>
              <a:t>push!(</a:t>
            </a:r>
            <a:r>
              <a:rPr lang="en-US" sz="1400" dirty="0" err="1">
                <a:latin typeface="Consolas" panose="020B0609020204030204" pitchFamily="49" charset="0"/>
              </a:rPr>
              <a:t>elimination_order</a:t>
            </a:r>
            <a:r>
              <a:rPr lang="en-US" sz="1400" dirty="0">
                <a:latin typeface="Consolas" panose="020B0609020204030204" pitchFamily="49" charset="0"/>
              </a:rPr>
              <a:t>, :B)</a:t>
            </a:r>
          </a:p>
          <a:p>
            <a:pPr marL="0" indent="0">
              <a:buNone/>
            </a:pPr>
            <a:r>
              <a:rPr lang="en-US" sz="1400" dirty="0">
                <a:latin typeface="Consolas" panose="020B0609020204030204" pitchFamily="49" charset="0"/>
              </a:rPr>
              <a:t>push!(</a:t>
            </a:r>
            <a:r>
              <a:rPr lang="en-US" sz="1400" dirty="0" err="1">
                <a:latin typeface="Consolas" panose="020B0609020204030204" pitchFamily="49" charset="0"/>
              </a:rPr>
              <a:t>elimination_order</a:t>
            </a:r>
            <a:r>
              <a:rPr lang="en-US" sz="1400" dirty="0">
                <a:latin typeface="Consolas" panose="020B0609020204030204" pitchFamily="49" charset="0"/>
              </a:rPr>
              <a:t>, :E)</a:t>
            </a:r>
          </a:p>
          <a:p>
            <a:pPr marL="0" indent="0">
              <a:buNone/>
            </a:pPr>
            <a:r>
              <a:rPr lang="en-US" sz="1400" dirty="0">
                <a:latin typeface="Consolas" panose="020B0609020204030204" pitchFamily="49" charset="0"/>
              </a:rPr>
              <a:t>push!(</a:t>
            </a:r>
            <a:r>
              <a:rPr lang="en-US" sz="1400" dirty="0" err="1">
                <a:latin typeface="Consolas" panose="020B0609020204030204" pitchFamily="49" charset="0"/>
              </a:rPr>
              <a:t>elimination_order</a:t>
            </a:r>
            <a:r>
              <a:rPr lang="en-US" sz="1400" dirty="0">
                <a:latin typeface="Consolas" panose="020B0609020204030204" pitchFamily="49" charset="0"/>
              </a:rPr>
              <a:t>, :A)</a:t>
            </a:r>
          </a:p>
          <a:p>
            <a:pPr marL="0" indent="0">
              <a:buNone/>
            </a:pPr>
            <a:r>
              <a:rPr lang="en-US" sz="1400" dirty="0">
                <a:latin typeface="Consolas" panose="020B0609020204030204" pitchFamily="49" charset="0"/>
              </a:rPr>
              <a:t>push!(</a:t>
            </a:r>
            <a:r>
              <a:rPr lang="en-US" sz="1400" dirty="0" err="1">
                <a:latin typeface="Consolas" panose="020B0609020204030204" pitchFamily="49" charset="0"/>
              </a:rPr>
              <a:t>elimination_order</a:t>
            </a:r>
            <a:r>
              <a:rPr lang="en-US" sz="1400" dirty="0">
                <a:latin typeface="Consolas" panose="020B0609020204030204" pitchFamily="49" charset="0"/>
              </a:rPr>
              <a:t>, :J)</a:t>
            </a:r>
          </a:p>
          <a:p>
            <a:pPr marL="0" indent="0">
              <a:buNone/>
            </a:pPr>
            <a:r>
              <a:rPr lang="en-US" sz="1400" dirty="0">
                <a:latin typeface="Consolas" panose="020B0609020204030204" pitchFamily="49" charset="0"/>
              </a:rPr>
              <a:t>push!(</a:t>
            </a:r>
            <a:r>
              <a:rPr lang="en-US" sz="1400" dirty="0" err="1">
                <a:latin typeface="Consolas" panose="020B0609020204030204" pitchFamily="49" charset="0"/>
              </a:rPr>
              <a:t>elimination_order</a:t>
            </a:r>
            <a:r>
              <a:rPr lang="en-US" sz="1400" dirty="0">
                <a:latin typeface="Consolas" panose="020B0609020204030204" pitchFamily="49" charset="0"/>
              </a:rPr>
              <a:t>, :M)</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elimination_result</a:t>
            </a:r>
            <a:r>
              <a:rPr lang="en-US" sz="1400" dirty="0">
                <a:latin typeface="Consolas" panose="020B0609020204030204" pitchFamily="49" charset="0"/>
              </a:rPr>
              <a:t> = </a:t>
            </a:r>
            <a:r>
              <a:rPr lang="en-US" sz="1400" dirty="0" err="1">
                <a:latin typeface="Consolas" panose="020B0609020204030204" pitchFamily="49" charset="0"/>
              </a:rPr>
              <a:t>variable_elimination</a:t>
            </a:r>
            <a:r>
              <a:rPr lang="en-US" sz="1400" dirty="0">
                <a:latin typeface="Consolas" panose="020B0609020204030204" pitchFamily="49" charset="0"/>
              </a:rPr>
              <a:t>(</a:t>
            </a:r>
            <a:r>
              <a:rPr lang="en-US" sz="1400" dirty="0" err="1">
                <a:latin typeface="Consolas" panose="020B0609020204030204" pitchFamily="49" charset="0"/>
              </a:rPr>
              <a:t>factor_graph</a:t>
            </a:r>
            <a:r>
              <a:rPr lang="en-US" sz="1400" dirty="0">
                <a:latin typeface="Consolas" panose="020B0609020204030204" pitchFamily="49" charset="0"/>
              </a:rPr>
              <a:t>, </a:t>
            </a:r>
            <a:r>
              <a:rPr lang="en-US" sz="1400" dirty="0" err="1">
                <a:latin typeface="Consolas" panose="020B0609020204030204" pitchFamily="49" charset="0"/>
              </a:rPr>
              <a:t>elimination_order</a:t>
            </a:r>
            <a:r>
              <a:rPr lang="en-US" sz="1400" dirty="0">
                <a:latin typeface="Consolas" panose="020B0609020204030204" pitchFamily="49" charset="0"/>
              </a:rPr>
              <a:t>)</a:t>
            </a:r>
          </a:p>
          <a:p>
            <a:pPr marL="0" indent="0">
              <a:buNone/>
            </a:pPr>
            <a:r>
              <a:rPr lang="en-US" sz="1400" dirty="0" err="1">
                <a:latin typeface="Consolas" panose="020B0609020204030204" pitchFamily="49" charset="0"/>
              </a:rPr>
              <a:t>println</a:t>
            </a:r>
            <a:r>
              <a:rPr lang="en-US" sz="1400" dirty="0">
                <a:latin typeface="Consolas" panose="020B0609020204030204" pitchFamily="49" charset="0"/>
              </a:rPr>
              <a:t>(</a:t>
            </a:r>
            <a:r>
              <a:rPr lang="en-US" sz="1400" dirty="0" err="1">
                <a:latin typeface="Consolas" panose="020B0609020204030204" pitchFamily="49" charset="0"/>
              </a:rPr>
              <a:t>elimination_result</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VariableEliminationResult</a:t>
            </a:r>
            <a:r>
              <a:rPr lang="en-US" sz="1400" dirty="0">
                <a:latin typeface="Consolas" panose="020B0609020204030204" pitchFamily="49" charset="0"/>
              </a:rPr>
              <a:t>{5}(Any[:B, :E, :A, :J, :M], </a:t>
            </a:r>
            <a:r>
              <a:rPr lang="en-US" sz="1400" dirty="0" err="1">
                <a:latin typeface="Consolas" panose="020B0609020204030204" pitchFamily="49" charset="0"/>
              </a:rPr>
              <a:t>FactorGraph</a:t>
            </a:r>
            <a:r>
              <a:rPr lang="en-US" sz="1400" dirty="0">
                <a:latin typeface="Consolas" panose="020B0609020204030204" pitchFamily="49" charset="0"/>
              </a:rPr>
              <a:t>{5}[</a:t>
            </a:r>
            <a:r>
              <a:rPr lang="en-US" sz="1400" dirty="0" err="1">
                <a:latin typeface="Consolas" panose="020B0609020204030204" pitchFamily="49" charset="0"/>
              </a:rPr>
              <a:t>FactorGraph</a:t>
            </a:r>
            <a:r>
              <a:rPr lang="en-US" sz="1400" dirty="0">
                <a:latin typeface="Consolas" panose="020B0609020204030204" pitchFamily="49" charset="0"/>
              </a:rPr>
              <a:t>{5}(11, </a:t>
            </a:r>
            <a:r>
              <a:rPr lang="en-US" sz="1400" dirty="0" err="1">
                <a:latin typeface="Consolas" panose="020B0609020204030204" pitchFamily="49" charset="0"/>
              </a:rPr>
              <a:t>FunctionalCollections.PersistentHashMap</a:t>
            </a:r>
            <a:r>
              <a:rPr lang="en-US" sz="1400" dirty="0">
                <a:latin typeface="Consolas" panose="020B0609020204030204" pitchFamily="49" charset="0"/>
              </a:rPr>
              <a:t>{Int64, </a:t>
            </a:r>
            <a:r>
              <a:rPr lang="en-US" sz="1400" dirty="0" err="1">
                <a:latin typeface="Consolas" panose="020B0609020204030204" pitchFamily="49" charset="0"/>
              </a:rPr>
              <a:t>GenVariableElimination.VarNode</a:t>
            </a:r>
            <a:r>
              <a:rPr lang="en-US" sz="1400" dirty="0">
                <a:latin typeface="Consolas" panose="020B0609020204030204" pitchFamily="49" charset="0"/>
              </a:rPr>
              <a:t>}(1 =&gt; </a:t>
            </a:r>
            <a:r>
              <a:rPr lang="en-US" sz="1400" dirty="0" err="1">
                <a:latin typeface="Consolas" panose="020B0609020204030204" pitchFamily="49" charset="0"/>
              </a:rPr>
              <a:t>GenVariableElimination.VarNode</a:t>
            </a:r>
            <a:r>
              <a:rPr lang="en-US" sz="1400" dirty="0">
                <a:latin typeface="Consolas" panose="020B0609020204030204" pitchFamily="49" charset="0"/>
              </a:rPr>
              <a:t>{</a:t>
            </a:r>
            <a:r>
              <a:rPr lang="en-US" sz="1400" dirty="0" err="1">
                <a:latin typeface="Consolas" panose="020B0609020204030204" pitchFamily="49" charset="0"/>
              </a:rPr>
              <a:t>GenVariableElimination.FactorNode</a:t>
            </a:r>
            <a:r>
              <a:rPr lang="en-US" sz="1400" dirty="0">
                <a:latin typeface="Consolas" panose="020B0609020204030204" pitchFamily="49" charset="0"/>
              </a:rPr>
              <a:t>{5}, Bool}(:M, </a:t>
            </a:r>
            <a:r>
              <a:rPr lang="en-US" sz="1400" dirty="0" err="1">
                <a:latin typeface="Consolas" panose="020B0609020204030204" pitchFamily="49" charset="0"/>
              </a:rPr>
              <a:t>PersistentSet</a:t>
            </a:r>
            <a:r>
              <a:rPr lang="en-US" sz="1400" dirty="0">
                <a:latin typeface="Consolas" panose="020B0609020204030204" pitchFamily="49" charset="0"/>
              </a:rPr>
              <a:t>{</a:t>
            </a:r>
            <a:r>
              <a:rPr lang="en-US" sz="1400" dirty="0" err="1">
                <a:latin typeface="Consolas" panose="020B0609020204030204" pitchFamily="49" charset="0"/>
              </a:rPr>
              <a:t>GenVariableElimination.FactorNode</a:t>
            </a:r>
            <a:r>
              <a:rPr lang="en-US" sz="1400" dirty="0">
                <a:latin typeface="Consolas" panose="020B0609020204030204" pitchFamily="49" charset="0"/>
              </a:rPr>
              <a:t>{5}}(</a:t>
            </a:r>
            <a:r>
              <a:rPr lang="en-US" sz="1400" dirty="0" err="1">
                <a:latin typeface="Consolas" panose="020B0609020204030204" pitchFamily="49" charset="0"/>
              </a:rPr>
              <a:t>GenVariableElimination.FactorNode</a:t>
            </a:r>
            <a:r>
              <a:rPr lang="en-US" sz="1400" dirty="0">
                <a:latin typeface="Consolas" panose="020B0609020204030204" pitchFamily="49" charset="0"/>
              </a:rPr>
              <a:t>{5}(11, [1], [-7.217653565789403; -2.7843944817664363;;;;;])), Bool[1, 0], …</a:t>
            </a:r>
          </a:p>
        </p:txBody>
      </p:sp>
    </p:spTree>
    <p:extLst>
      <p:ext uri="{BB962C8B-B14F-4D97-AF65-F5344CB8AC3E}">
        <p14:creationId xmlns:p14="http://schemas.microsoft.com/office/powerpoint/2010/main" val="696899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CE2A5-B2E3-6C5C-1279-F3AD12BA9770}"/>
              </a:ext>
            </a:extLst>
          </p:cNvPr>
          <p:cNvSpPr>
            <a:spLocks noGrp="1"/>
          </p:cNvSpPr>
          <p:nvPr>
            <p:ph type="title"/>
          </p:nvPr>
        </p:nvSpPr>
        <p:spPr>
          <a:xfrm>
            <a:off x="0" y="447188"/>
            <a:ext cx="12192000" cy="970450"/>
          </a:xfrm>
        </p:spPr>
        <p:txBody>
          <a:bodyPr/>
          <a:lstStyle/>
          <a:p>
            <a:r>
              <a:rPr lang="en-US" sz="3600" dirty="0" err="1">
                <a:latin typeface="Consolas" panose="020B0609020204030204" pitchFamily="49" charset="0"/>
              </a:rPr>
              <a:t>GenVariableElimination</a:t>
            </a:r>
            <a:r>
              <a:rPr lang="en-US" sz="3600" dirty="0">
                <a:latin typeface="Consolas" panose="020B0609020204030204" pitchFamily="49" charset="0"/>
              </a:rPr>
              <a:t>: s</a:t>
            </a:r>
            <a:r>
              <a:rPr lang="en-US" sz="3600" dirty="0"/>
              <a:t>ampling from the conditional distribution on selected random choices</a:t>
            </a:r>
          </a:p>
        </p:txBody>
      </p:sp>
      <p:sp>
        <p:nvSpPr>
          <p:cNvPr id="3" name="Content Placeholder 2">
            <a:extLst>
              <a:ext uri="{FF2B5EF4-FFF2-40B4-BE49-F238E27FC236}">
                <a16:creationId xmlns:a16="http://schemas.microsoft.com/office/drawing/2014/main" id="{DE71D8A3-424D-F27C-5ADC-115B10F933B8}"/>
              </a:ext>
            </a:extLst>
          </p:cNvPr>
          <p:cNvSpPr>
            <a:spLocks noGrp="1"/>
          </p:cNvSpPr>
          <p:nvPr>
            <p:ph idx="1"/>
          </p:nvPr>
        </p:nvSpPr>
        <p:spPr/>
        <p:txBody>
          <a:bodyPr/>
          <a:lstStyle/>
          <a:p>
            <a:pPr marL="0" indent="0" algn="just">
              <a:buNone/>
            </a:pPr>
            <a:r>
              <a:rPr lang="en-US" dirty="0"/>
              <a:t>The package provides functions that generate generative functions that sample from the exact conditional joint distribution on selected latent variables, at the same addresses as in the original source generative function. This makes it possible to employ this the sampler within the context of other Gen inference code algorithms, like MCMC</a:t>
            </a:r>
          </a:p>
        </p:txBody>
      </p:sp>
    </p:spTree>
    <p:extLst>
      <p:ext uri="{BB962C8B-B14F-4D97-AF65-F5344CB8AC3E}">
        <p14:creationId xmlns:p14="http://schemas.microsoft.com/office/powerpoint/2010/main" val="12329933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529FBF-3D14-AFC2-A7AF-54C954CB506D}"/>
              </a:ext>
            </a:extLst>
          </p:cNvPr>
          <p:cNvSpPr>
            <a:spLocks noGrp="1"/>
          </p:cNvSpPr>
          <p:nvPr>
            <p:ph type="title"/>
          </p:nvPr>
        </p:nvSpPr>
        <p:spPr/>
        <p:txBody>
          <a:bodyPr/>
          <a:lstStyle/>
          <a:p>
            <a:r>
              <a:rPr lang="en-US" dirty="0"/>
              <a:t>Standard vs. Custom Proposals</a:t>
            </a:r>
          </a:p>
        </p:txBody>
      </p:sp>
      <p:sp>
        <p:nvSpPr>
          <p:cNvPr id="5" name="Text Placeholder 4">
            <a:extLst>
              <a:ext uri="{FF2B5EF4-FFF2-40B4-BE49-F238E27FC236}">
                <a16:creationId xmlns:a16="http://schemas.microsoft.com/office/drawing/2014/main" id="{498B919E-EE7F-52E1-A993-2E6246E8C7FC}"/>
              </a:ext>
            </a:extLst>
          </p:cNvPr>
          <p:cNvSpPr>
            <a:spLocks noGrp="1"/>
          </p:cNvSpPr>
          <p:nvPr>
            <p:ph type="body" idx="1"/>
          </p:nvPr>
        </p:nvSpPr>
        <p:spPr/>
        <p:txBody>
          <a:bodyPr/>
          <a:lstStyle/>
          <a:p>
            <a:r>
              <a:rPr lang="en-US" dirty="0"/>
              <a:t>Standard Proposals</a:t>
            </a:r>
          </a:p>
        </p:txBody>
      </p:sp>
      <p:sp>
        <p:nvSpPr>
          <p:cNvPr id="6" name="Content Placeholder 5">
            <a:extLst>
              <a:ext uri="{FF2B5EF4-FFF2-40B4-BE49-F238E27FC236}">
                <a16:creationId xmlns:a16="http://schemas.microsoft.com/office/drawing/2014/main" id="{64FC51DA-522B-434A-BCBD-68301B25AF0E}"/>
              </a:ext>
            </a:extLst>
          </p:cNvPr>
          <p:cNvSpPr>
            <a:spLocks noGrp="1"/>
          </p:cNvSpPr>
          <p:nvPr>
            <p:ph sz="half" idx="2"/>
          </p:nvPr>
        </p:nvSpPr>
        <p:spPr>
          <a:xfrm>
            <a:off x="814729" y="2751138"/>
            <a:ext cx="5189856" cy="4106862"/>
          </a:xfrm>
        </p:spPr>
        <p:txBody>
          <a:bodyPr>
            <a:normAutofit fontScale="92500" lnSpcReduction="10000"/>
          </a:bodyPr>
          <a:lstStyle/>
          <a:p>
            <a:pPr marL="0" indent="0">
              <a:buNone/>
            </a:pPr>
            <a:r>
              <a:rPr lang="en-US" sz="1400" dirty="0">
                <a:latin typeface="Consolas" panose="020B0609020204030204" pitchFamily="49" charset="0"/>
              </a:rPr>
              <a:t>function </a:t>
            </a:r>
            <a:r>
              <a:rPr lang="en-US" sz="1400" dirty="0" err="1">
                <a:latin typeface="Consolas" panose="020B0609020204030204" pitchFamily="49" charset="0"/>
              </a:rPr>
              <a:t>block_resimulation_update</a:t>
            </a:r>
            <a:r>
              <a:rPr lang="en-US" sz="1400" dirty="0">
                <a:latin typeface="Consolas" panose="020B0609020204030204" pitchFamily="49" charset="0"/>
              </a:rPr>
              <a:t>(tr)</a:t>
            </a:r>
          </a:p>
          <a:p>
            <a:pPr marL="0" indent="0">
              <a:buNone/>
            </a:pPr>
            <a:r>
              <a:rPr lang="en-US" sz="1400" dirty="0">
                <a:latin typeface="Consolas" panose="020B0609020204030204" pitchFamily="49" charset="0"/>
              </a:rPr>
              <a:t>    # Block 1: Update B</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latent_variable</a:t>
            </a:r>
            <a:r>
              <a:rPr lang="en-US" sz="1400" dirty="0">
                <a:latin typeface="Consolas" panose="020B0609020204030204" pitchFamily="49" charset="0"/>
              </a:rPr>
              <a:t> = select(:B)</a:t>
            </a:r>
          </a:p>
          <a:p>
            <a:pPr marL="0" indent="0">
              <a:buNone/>
            </a:pPr>
            <a:r>
              <a:rPr lang="en-US" sz="1400" dirty="0">
                <a:latin typeface="Consolas" panose="020B0609020204030204" pitchFamily="49" charset="0"/>
              </a:rPr>
              <a:t>    (tr, _) = </a:t>
            </a:r>
            <a:r>
              <a:rPr lang="en-US" sz="1400" dirty="0" err="1">
                <a:latin typeface="Consolas" panose="020B0609020204030204" pitchFamily="49" charset="0"/>
              </a:rPr>
              <a:t>mh</a:t>
            </a:r>
            <a:r>
              <a:rPr lang="en-US" sz="1400" dirty="0">
                <a:latin typeface="Consolas" panose="020B0609020204030204" pitchFamily="49" charset="0"/>
              </a:rPr>
              <a:t>(tr, </a:t>
            </a:r>
            <a:r>
              <a:rPr lang="en-US" sz="1400" dirty="0" err="1">
                <a:latin typeface="Consolas" panose="020B0609020204030204" pitchFamily="49" charset="0"/>
              </a:rPr>
              <a:t>latent_variable</a:t>
            </a:r>
            <a:r>
              <a:rPr lang="en-US" sz="1400" dirty="0">
                <a:latin typeface="Consolas" panose="020B0609020204030204" pitchFamily="49" charset="0"/>
              </a:rPr>
              <a:t>)</a:t>
            </a:r>
          </a:p>
          <a:p>
            <a:pPr marL="0" indent="0">
              <a:buNone/>
            </a:pPr>
            <a:r>
              <a:rPr lang="en-US" sz="1400" dirty="0">
                <a:latin typeface="Consolas" panose="020B0609020204030204" pitchFamily="49" charset="0"/>
              </a:rPr>
              <a:t>    # Block 2: Update E</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latent_variable</a:t>
            </a:r>
            <a:r>
              <a:rPr lang="en-US" sz="1400" dirty="0">
                <a:latin typeface="Consolas" panose="020B0609020204030204" pitchFamily="49" charset="0"/>
              </a:rPr>
              <a:t> = select(:E)</a:t>
            </a:r>
          </a:p>
          <a:p>
            <a:pPr marL="0" indent="0">
              <a:buNone/>
            </a:pPr>
            <a:r>
              <a:rPr lang="en-US" sz="1400" dirty="0">
                <a:latin typeface="Consolas" panose="020B0609020204030204" pitchFamily="49" charset="0"/>
              </a:rPr>
              <a:t>    (tr, _) = </a:t>
            </a:r>
            <a:r>
              <a:rPr lang="en-US" sz="1400" dirty="0" err="1">
                <a:latin typeface="Consolas" panose="020B0609020204030204" pitchFamily="49" charset="0"/>
              </a:rPr>
              <a:t>mh</a:t>
            </a:r>
            <a:r>
              <a:rPr lang="en-US" sz="1400" dirty="0">
                <a:latin typeface="Consolas" panose="020B0609020204030204" pitchFamily="49" charset="0"/>
              </a:rPr>
              <a:t>(tr, </a:t>
            </a:r>
            <a:r>
              <a:rPr lang="en-US" sz="1400" dirty="0" err="1">
                <a:latin typeface="Consolas" panose="020B0609020204030204" pitchFamily="49" charset="0"/>
              </a:rPr>
              <a:t>latent_variable</a:t>
            </a:r>
            <a:r>
              <a:rPr lang="en-US" sz="1400" dirty="0">
                <a:latin typeface="Consolas" panose="020B0609020204030204" pitchFamily="49" charset="0"/>
              </a:rPr>
              <a:t>)</a:t>
            </a:r>
          </a:p>
          <a:p>
            <a:pPr marL="0" indent="0">
              <a:buNone/>
            </a:pPr>
            <a:r>
              <a:rPr lang="en-US" sz="1400" dirty="0">
                <a:latin typeface="Consolas" panose="020B0609020204030204" pitchFamily="49" charset="0"/>
              </a:rPr>
              <a:t>    # Block 3: Update A</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latent_variable</a:t>
            </a:r>
            <a:r>
              <a:rPr lang="en-US" sz="1400" dirty="0">
                <a:latin typeface="Consolas" panose="020B0609020204030204" pitchFamily="49" charset="0"/>
              </a:rPr>
              <a:t> = select(:A)</a:t>
            </a:r>
          </a:p>
          <a:p>
            <a:pPr marL="0" indent="0">
              <a:buNone/>
            </a:pPr>
            <a:r>
              <a:rPr lang="en-US" sz="1400" dirty="0">
                <a:latin typeface="Consolas" panose="020B0609020204030204" pitchFamily="49" charset="0"/>
              </a:rPr>
              <a:t>    (tr, _) = </a:t>
            </a:r>
            <a:r>
              <a:rPr lang="en-US" sz="1400" dirty="0" err="1">
                <a:latin typeface="Consolas" panose="020B0609020204030204" pitchFamily="49" charset="0"/>
              </a:rPr>
              <a:t>mh</a:t>
            </a:r>
            <a:r>
              <a:rPr lang="en-US" sz="1400" dirty="0">
                <a:latin typeface="Consolas" panose="020B0609020204030204" pitchFamily="49" charset="0"/>
              </a:rPr>
              <a:t>(tr, </a:t>
            </a:r>
            <a:r>
              <a:rPr lang="en-US" sz="1400" dirty="0" err="1">
                <a:latin typeface="Consolas" panose="020B0609020204030204" pitchFamily="49" charset="0"/>
              </a:rPr>
              <a:t>latent_variable</a:t>
            </a:r>
            <a:r>
              <a:rPr lang="en-US" sz="1400" dirty="0">
                <a:latin typeface="Consolas" panose="020B0609020204030204" pitchFamily="49" charset="0"/>
              </a:rPr>
              <a:t>)</a:t>
            </a:r>
          </a:p>
          <a:p>
            <a:pPr marL="0" indent="0">
              <a:buNone/>
            </a:pPr>
            <a:r>
              <a:rPr lang="en-US" sz="1400" dirty="0">
                <a:latin typeface="Consolas" panose="020B0609020204030204" pitchFamily="49" charset="0"/>
              </a:rPr>
              <a:t>    tr</a:t>
            </a:r>
          </a:p>
          <a:p>
            <a:pPr marL="0" indent="0">
              <a:buNone/>
            </a:pPr>
            <a:r>
              <a:rPr lang="en-US" sz="1400" dirty="0">
                <a:latin typeface="Consolas" panose="020B0609020204030204" pitchFamily="49" charset="0"/>
              </a:rPr>
              <a:t>End</a:t>
            </a:r>
          </a:p>
          <a:p>
            <a:pPr marL="0" indent="0">
              <a:buNone/>
            </a:pPr>
            <a:r>
              <a:rPr lang="en-US" sz="1400" dirty="0" err="1">
                <a:latin typeface="Consolas" panose="020B0609020204030204" pitchFamily="49" charset="0"/>
              </a:rPr>
              <a:t>trs</a:t>
            </a:r>
            <a:r>
              <a:rPr lang="en-US" sz="1400" dirty="0">
                <a:latin typeface="Consolas" panose="020B0609020204030204" pitchFamily="49" charset="0"/>
              </a:rPr>
              <a:t> = </a:t>
            </a:r>
            <a:r>
              <a:rPr lang="en-US" sz="1400" dirty="0" err="1">
                <a:latin typeface="Consolas" panose="020B0609020204030204" pitchFamily="49" charset="0"/>
              </a:rPr>
              <a:t>block_resimulation_inference</a:t>
            </a:r>
            <a:r>
              <a:rPr lang="en-US" sz="1400" dirty="0">
                <a:latin typeface="Consolas" panose="020B0609020204030204" pitchFamily="49" charset="0"/>
              </a:rPr>
              <a:t>(100000, 1000000)</a:t>
            </a:r>
          </a:p>
          <a:p>
            <a:pPr marL="0" indent="0">
              <a:buNone/>
            </a:pPr>
            <a:endParaRPr lang="en-US" sz="1400" dirty="0">
              <a:latin typeface="Consolas" panose="020B0609020204030204" pitchFamily="49" charset="0"/>
            </a:endParaRPr>
          </a:p>
        </p:txBody>
      </p:sp>
      <p:sp>
        <p:nvSpPr>
          <p:cNvPr id="7" name="Text Placeholder 6">
            <a:extLst>
              <a:ext uri="{FF2B5EF4-FFF2-40B4-BE49-F238E27FC236}">
                <a16:creationId xmlns:a16="http://schemas.microsoft.com/office/drawing/2014/main" id="{4F33A7E0-6D14-FC84-ED52-B17DDC427EA3}"/>
              </a:ext>
            </a:extLst>
          </p:cNvPr>
          <p:cNvSpPr>
            <a:spLocks noGrp="1"/>
          </p:cNvSpPr>
          <p:nvPr>
            <p:ph type="body" sz="quarter" idx="3"/>
          </p:nvPr>
        </p:nvSpPr>
        <p:spPr/>
        <p:txBody>
          <a:bodyPr/>
          <a:lstStyle/>
          <a:p>
            <a:r>
              <a:rPr lang="en-US"/>
              <a:t>Custom </a:t>
            </a:r>
            <a:r>
              <a:rPr lang="en-US" dirty="0"/>
              <a:t>Proposals</a:t>
            </a:r>
          </a:p>
        </p:txBody>
      </p:sp>
      <p:sp>
        <p:nvSpPr>
          <p:cNvPr id="8" name="Content Placeholder 7">
            <a:extLst>
              <a:ext uri="{FF2B5EF4-FFF2-40B4-BE49-F238E27FC236}">
                <a16:creationId xmlns:a16="http://schemas.microsoft.com/office/drawing/2014/main" id="{1E8D36D8-075F-FADA-43A0-D7F2B5542402}"/>
              </a:ext>
            </a:extLst>
          </p:cNvPr>
          <p:cNvSpPr>
            <a:spLocks noGrp="1"/>
          </p:cNvSpPr>
          <p:nvPr>
            <p:ph sz="quarter" idx="4"/>
          </p:nvPr>
        </p:nvSpPr>
        <p:spPr>
          <a:xfrm>
            <a:off x="6187415" y="2751138"/>
            <a:ext cx="5887354" cy="4106862"/>
          </a:xfrm>
        </p:spPr>
        <p:txBody>
          <a:bodyPr>
            <a:normAutofit fontScale="92500" lnSpcReduction="10000"/>
          </a:bodyPr>
          <a:lstStyle/>
          <a:p>
            <a:pPr marL="0" indent="0">
              <a:buNone/>
            </a:pPr>
            <a:r>
              <a:rPr lang="en-US" sz="1400" dirty="0">
                <a:latin typeface="Consolas" panose="020B0609020204030204" pitchFamily="49" charset="0"/>
              </a:rPr>
              <a:t>function </a:t>
            </a:r>
            <a:r>
              <a:rPr lang="en-US" sz="1400" dirty="0" err="1">
                <a:latin typeface="Consolas" panose="020B0609020204030204" pitchFamily="49" charset="0"/>
              </a:rPr>
              <a:t>block_resimulation_update</a:t>
            </a:r>
            <a:r>
              <a:rPr lang="en-US" sz="1400" dirty="0">
                <a:latin typeface="Consolas" panose="020B0609020204030204" pitchFamily="49" charset="0"/>
              </a:rPr>
              <a:t>(tr)</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a:t>
            </a:r>
            <a:r>
              <a:rPr lang="en-US" sz="1400" dirty="0" err="1">
                <a:latin typeface="Consolas" panose="020B0609020204030204" pitchFamily="49" charset="0"/>
              </a:rPr>
              <a:t>bn_proposal</a:t>
            </a:r>
            <a:r>
              <a:rPr lang="en-US" sz="1400" dirty="0">
                <a:latin typeface="Consolas" panose="020B0609020204030204" pitchFamily="49" charset="0"/>
              </a:rPr>
              <a:t> =     </a:t>
            </a:r>
            <a:r>
              <a:rPr lang="en-US" sz="1400" dirty="0" err="1">
                <a:latin typeface="Consolas" panose="020B0609020204030204" pitchFamily="49" charset="0"/>
              </a:rPr>
              <a:t>generate_backwards_sampler_fixed_structure</a:t>
            </a:r>
            <a:r>
              <a:rPr lang="en-US" sz="1400" dirty="0">
                <a:latin typeface="Consolas" panose="020B0609020204030204" pitchFamily="49" charset="0"/>
              </a:rPr>
              <a:t>(tr, [:B, :E, :A])</a:t>
            </a:r>
          </a:p>
          <a:p>
            <a:pPr marL="0" indent="0">
              <a:buNone/>
            </a:pPr>
            <a:r>
              <a:rPr lang="en-US" sz="1400" dirty="0">
                <a:latin typeface="Consolas" panose="020B0609020204030204" pitchFamily="49" charset="0"/>
              </a:rPr>
              <a:t>    (tr, _) = </a:t>
            </a:r>
            <a:r>
              <a:rPr lang="en-US" sz="1400" dirty="0" err="1">
                <a:latin typeface="Consolas" panose="020B0609020204030204" pitchFamily="49" charset="0"/>
              </a:rPr>
              <a:t>mh</a:t>
            </a:r>
            <a:r>
              <a:rPr lang="en-US" sz="1400" dirty="0">
                <a:latin typeface="Consolas" panose="020B0609020204030204" pitchFamily="49" charset="0"/>
              </a:rPr>
              <a:t>(tr, </a:t>
            </a:r>
            <a:r>
              <a:rPr lang="en-US" sz="1400" dirty="0" err="1">
                <a:latin typeface="Consolas" panose="020B0609020204030204" pitchFamily="49" charset="0"/>
              </a:rPr>
              <a:t>bn_proposal</a:t>
            </a:r>
            <a:r>
              <a:rPr lang="en-US" sz="1400" dirty="0">
                <a:latin typeface="Consolas" panose="020B0609020204030204" pitchFamily="49" charset="0"/>
              </a:rPr>
              <a:t>, ())</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tr</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End</a:t>
            </a:r>
          </a:p>
          <a:p>
            <a:pPr marL="0" indent="0">
              <a:buNone/>
            </a:pPr>
            <a:endParaRPr lang="en-US" sz="1400" dirty="0">
              <a:latin typeface="Consolas" panose="020B0609020204030204" pitchFamily="49" charset="0"/>
            </a:endParaRPr>
          </a:p>
          <a:p>
            <a:pPr marL="0" indent="0">
              <a:buNone/>
            </a:pPr>
            <a:endParaRPr lang="en-US" sz="1400" dirty="0">
              <a:latin typeface="Consolas" panose="020B0609020204030204" pitchFamily="49" charset="0"/>
            </a:endParaRP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trs</a:t>
            </a:r>
            <a:r>
              <a:rPr lang="en-US" sz="1400" dirty="0">
                <a:latin typeface="Consolas" panose="020B0609020204030204" pitchFamily="49" charset="0"/>
              </a:rPr>
              <a:t> = </a:t>
            </a:r>
            <a:r>
              <a:rPr lang="en-US" sz="1400" dirty="0" err="1">
                <a:latin typeface="Consolas" panose="020B0609020204030204" pitchFamily="49" charset="0"/>
              </a:rPr>
              <a:t>block_resimulation_inference</a:t>
            </a:r>
            <a:r>
              <a:rPr lang="en-US" sz="1400" dirty="0">
                <a:latin typeface="Consolas" panose="020B0609020204030204" pitchFamily="49" charset="0"/>
              </a:rPr>
              <a:t>(10000, 30000)</a:t>
            </a:r>
          </a:p>
        </p:txBody>
      </p:sp>
    </p:spTree>
    <p:extLst>
      <p:ext uri="{BB962C8B-B14F-4D97-AF65-F5344CB8AC3E}">
        <p14:creationId xmlns:p14="http://schemas.microsoft.com/office/powerpoint/2010/main" val="32733093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165BD9-46DE-F138-837F-838E8183AD26}"/>
              </a:ext>
            </a:extLst>
          </p:cNvPr>
          <p:cNvSpPr>
            <a:spLocks noGrp="1"/>
          </p:cNvSpPr>
          <p:nvPr>
            <p:ph type="title"/>
          </p:nvPr>
        </p:nvSpPr>
        <p:spPr/>
        <p:txBody>
          <a:bodyPr/>
          <a:lstStyle/>
          <a:p>
            <a:r>
              <a:rPr lang="en-US" dirty="0"/>
              <a:t>Results</a:t>
            </a:r>
          </a:p>
        </p:txBody>
      </p:sp>
      <p:pic>
        <p:nvPicPr>
          <p:cNvPr id="10" name="Picture 9">
            <a:extLst>
              <a:ext uri="{FF2B5EF4-FFF2-40B4-BE49-F238E27FC236}">
                <a16:creationId xmlns:a16="http://schemas.microsoft.com/office/drawing/2014/main" id="{1CB88C66-FBB9-706A-A177-E26A7CA81E49}"/>
              </a:ext>
            </a:extLst>
          </p:cNvPr>
          <p:cNvPicPr>
            <a:picLocks noChangeAspect="1"/>
          </p:cNvPicPr>
          <p:nvPr/>
        </p:nvPicPr>
        <p:blipFill>
          <a:blip r:embed="rId2"/>
          <a:stretch>
            <a:fillRect/>
          </a:stretch>
        </p:blipFill>
        <p:spPr>
          <a:xfrm>
            <a:off x="3574473" y="2008674"/>
            <a:ext cx="7865052" cy="4430225"/>
          </a:xfrm>
          <a:prstGeom prst="rect">
            <a:avLst/>
          </a:prstGeom>
        </p:spPr>
      </p:pic>
    </p:spTree>
    <p:extLst>
      <p:ext uri="{BB962C8B-B14F-4D97-AF65-F5344CB8AC3E}">
        <p14:creationId xmlns:p14="http://schemas.microsoft.com/office/powerpoint/2010/main" val="2589553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73DDA-B559-42DA-BC37-77BFE14DA7A6}"/>
              </a:ext>
            </a:extLst>
          </p:cNvPr>
          <p:cNvSpPr>
            <a:spLocks noGrp="1"/>
          </p:cNvSpPr>
          <p:nvPr>
            <p:ph type="title"/>
          </p:nvPr>
        </p:nvSpPr>
        <p:spPr/>
        <p:txBody>
          <a:bodyPr/>
          <a:lstStyle/>
          <a:p>
            <a:r>
              <a:rPr lang="en-US" dirty="0"/>
              <a:t>Generative Models</a:t>
            </a:r>
          </a:p>
        </p:txBody>
      </p:sp>
      <p:sp>
        <p:nvSpPr>
          <p:cNvPr id="3" name="Content Placeholder 2">
            <a:extLst>
              <a:ext uri="{FF2B5EF4-FFF2-40B4-BE49-F238E27FC236}">
                <a16:creationId xmlns:a16="http://schemas.microsoft.com/office/drawing/2014/main" id="{3499CCE7-10C9-4390-B151-B9797BF0900F}"/>
              </a:ext>
            </a:extLst>
          </p:cNvPr>
          <p:cNvSpPr>
            <a:spLocks noGrp="1"/>
          </p:cNvSpPr>
          <p:nvPr>
            <p:ph idx="1"/>
          </p:nvPr>
        </p:nvSpPr>
        <p:spPr>
          <a:xfrm>
            <a:off x="818712" y="2222287"/>
            <a:ext cx="10554574" cy="4635713"/>
          </a:xfrm>
        </p:spPr>
        <p:txBody>
          <a:bodyPr/>
          <a:lstStyle/>
          <a:p>
            <a:pPr marL="0" indent="0" algn="just">
              <a:buNone/>
            </a:pPr>
            <a:r>
              <a:rPr lang="en-US" dirty="0"/>
              <a:t>Generative models are statistical models that describe a joint distribution over three types of random variables:</a:t>
            </a:r>
          </a:p>
          <a:p>
            <a:pPr algn="just"/>
            <a:r>
              <a:rPr lang="en-US" dirty="0"/>
              <a:t>The “observed” random variables (often the “input space”), which are the random variables we have data for.</a:t>
            </a:r>
          </a:p>
          <a:p>
            <a:pPr algn="just"/>
            <a:r>
              <a:rPr lang="en-US" dirty="0"/>
              <a:t>The “latent” random variables, which are the random variables that play a role in the statistical model, but which are never observed (in the Bayesian setting, these are usually, at the very least, the parameters of the model).</a:t>
            </a:r>
          </a:p>
          <a:p>
            <a:pPr algn="just"/>
            <a:r>
              <a:rPr lang="en-US" dirty="0"/>
              <a:t>The “predicted” random variables, which are the random variables that represent the target predictions.</a:t>
            </a:r>
          </a:p>
          <a:p>
            <a:pPr algn="just"/>
            <a:endParaRPr lang="en-US" dirty="0"/>
          </a:p>
          <a:p>
            <a:pPr marL="0" indent="0" algn="just">
              <a:buNone/>
            </a:pPr>
            <a:r>
              <a:rPr lang="en-US" dirty="0"/>
              <a:t>This categorization for the random variables in the joint distribution is not mutually exclusive</a:t>
            </a:r>
          </a:p>
          <a:p>
            <a:pPr marL="0" indent="0" algn="just">
              <a:buNone/>
            </a:pPr>
            <a:r>
              <a:rPr lang="en-US" dirty="0"/>
              <a:t>(though observed random variables are never latent). For example, the predicted random</a:t>
            </a:r>
          </a:p>
          <a:p>
            <a:pPr marL="0" indent="0" algn="just">
              <a:buNone/>
            </a:pPr>
            <a:r>
              <a:rPr lang="en-US" dirty="0"/>
              <a:t>variables can be also latent, such as in the unsupervised setting</a:t>
            </a:r>
          </a:p>
        </p:txBody>
      </p:sp>
    </p:spTree>
    <p:extLst>
      <p:ext uri="{BB962C8B-B14F-4D97-AF65-F5344CB8AC3E}">
        <p14:creationId xmlns:p14="http://schemas.microsoft.com/office/powerpoint/2010/main" val="3909158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74328-B260-493F-B18A-8C6CE0161440}"/>
              </a:ext>
            </a:extLst>
          </p:cNvPr>
          <p:cNvSpPr>
            <a:spLocks noGrp="1"/>
          </p:cNvSpPr>
          <p:nvPr>
            <p:ph type="title"/>
          </p:nvPr>
        </p:nvSpPr>
        <p:spPr/>
        <p:txBody>
          <a:bodyPr/>
          <a:lstStyle/>
          <a:p>
            <a:r>
              <a:rPr lang="en-US" dirty="0"/>
              <a:t>The Switch Point Model</a:t>
            </a:r>
          </a:p>
        </p:txBody>
      </p:sp>
      <p:pic>
        <p:nvPicPr>
          <p:cNvPr id="4" name="Picture 3">
            <a:extLst>
              <a:ext uri="{FF2B5EF4-FFF2-40B4-BE49-F238E27FC236}">
                <a16:creationId xmlns:a16="http://schemas.microsoft.com/office/drawing/2014/main" id="{54E71915-98C0-47B1-96E0-210D3584C7C0}"/>
              </a:ext>
            </a:extLst>
          </p:cNvPr>
          <p:cNvPicPr>
            <a:picLocks noChangeAspect="1"/>
          </p:cNvPicPr>
          <p:nvPr/>
        </p:nvPicPr>
        <p:blipFill>
          <a:blip r:embed="rId2"/>
          <a:stretch>
            <a:fillRect/>
          </a:stretch>
        </p:blipFill>
        <p:spPr>
          <a:xfrm>
            <a:off x="432200" y="2153004"/>
            <a:ext cx="10163818" cy="3843353"/>
          </a:xfrm>
          <a:prstGeom prst="rect">
            <a:avLst/>
          </a:prstGeom>
        </p:spPr>
      </p:pic>
      <p:sp>
        <p:nvSpPr>
          <p:cNvPr id="3" name="Callout: Double Bent Line 2">
            <a:extLst>
              <a:ext uri="{FF2B5EF4-FFF2-40B4-BE49-F238E27FC236}">
                <a16:creationId xmlns:a16="http://schemas.microsoft.com/office/drawing/2014/main" id="{1EC48467-2526-49F3-BD94-9A66C850899B}"/>
              </a:ext>
            </a:extLst>
          </p:cNvPr>
          <p:cNvSpPr/>
          <p:nvPr/>
        </p:nvSpPr>
        <p:spPr>
          <a:xfrm>
            <a:off x="6315559" y="5517397"/>
            <a:ext cx="1518835" cy="612648"/>
          </a:xfrm>
          <a:prstGeom prst="borderCallout3">
            <a:avLst>
              <a:gd name="adj1" fmla="val 47394"/>
              <a:gd name="adj2" fmla="val -1036"/>
              <a:gd name="adj3" fmla="val 18750"/>
              <a:gd name="adj4" fmla="val -16667"/>
              <a:gd name="adj5" fmla="val 100000"/>
              <a:gd name="adj6" fmla="val -16667"/>
              <a:gd name="adj7" fmla="val 53514"/>
              <a:gd name="adj8" fmla="val -34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“observed”  variables</a:t>
            </a:r>
          </a:p>
        </p:txBody>
      </p:sp>
      <p:sp>
        <p:nvSpPr>
          <p:cNvPr id="7" name="Oval 6">
            <a:extLst>
              <a:ext uri="{FF2B5EF4-FFF2-40B4-BE49-F238E27FC236}">
                <a16:creationId xmlns:a16="http://schemas.microsoft.com/office/drawing/2014/main" id="{F13493F8-7CC0-477C-8BEB-EBDBC7440494}"/>
              </a:ext>
            </a:extLst>
          </p:cNvPr>
          <p:cNvSpPr/>
          <p:nvPr/>
        </p:nvSpPr>
        <p:spPr>
          <a:xfrm rot="654432">
            <a:off x="3598667" y="2789065"/>
            <a:ext cx="4947287" cy="22590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allout: Bent Line 8">
            <a:extLst>
              <a:ext uri="{FF2B5EF4-FFF2-40B4-BE49-F238E27FC236}">
                <a16:creationId xmlns:a16="http://schemas.microsoft.com/office/drawing/2014/main" id="{1D16D291-1790-4109-A2B1-0B3E752EB673}"/>
              </a:ext>
            </a:extLst>
          </p:cNvPr>
          <p:cNvSpPr/>
          <p:nvPr/>
        </p:nvSpPr>
        <p:spPr>
          <a:xfrm>
            <a:off x="2336801" y="5495743"/>
            <a:ext cx="2129148" cy="612648"/>
          </a:xfrm>
          <a:prstGeom prst="borderCallout2">
            <a:avLst>
              <a:gd name="adj1" fmla="val 47395"/>
              <a:gd name="adj2" fmla="val -524"/>
              <a:gd name="adj3" fmla="val 18750"/>
              <a:gd name="adj4" fmla="val -16667"/>
              <a:gd name="adj5" fmla="val -216159"/>
              <a:gd name="adj6" fmla="val 687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“latent” variables</a:t>
            </a:r>
          </a:p>
        </p:txBody>
      </p:sp>
      <p:sp>
        <p:nvSpPr>
          <p:cNvPr id="10" name="Callout: Double Bent Line 9">
            <a:extLst>
              <a:ext uri="{FF2B5EF4-FFF2-40B4-BE49-F238E27FC236}">
                <a16:creationId xmlns:a16="http://schemas.microsoft.com/office/drawing/2014/main" id="{93392978-3341-450B-B719-F3514B744ECD}"/>
              </a:ext>
            </a:extLst>
          </p:cNvPr>
          <p:cNvSpPr/>
          <p:nvPr/>
        </p:nvSpPr>
        <p:spPr>
          <a:xfrm>
            <a:off x="2974109" y="2057192"/>
            <a:ext cx="2540000" cy="612648"/>
          </a:xfrm>
          <a:prstGeom prst="borderCallout3">
            <a:avLst>
              <a:gd name="adj1" fmla="val 47395"/>
              <a:gd name="adj2" fmla="val -1060"/>
              <a:gd name="adj3" fmla="val 18750"/>
              <a:gd name="adj4" fmla="val -16667"/>
              <a:gd name="adj5" fmla="val 100000"/>
              <a:gd name="adj6" fmla="val -16667"/>
              <a:gd name="adj7" fmla="val 167237"/>
              <a:gd name="adj8" fmla="val 454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“predicted” variable</a:t>
            </a:r>
          </a:p>
        </p:txBody>
      </p:sp>
      <p:sp>
        <p:nvSpPr>
          <p:cNvPr id="11" name="Callout: Line 10">
            <a:extLst>
              <a:ext uri="{FF2B5EF4-FFF2-40B4-BE49-F238E27FC236}">
                <a16:creationId xmlns:a16="http://schemas.microsoft.com/office/drawing/2014/main" id="{9D48F433-18F7-4A9B-BD97-85AEF0F56941}"/>
              </a:ext>
            </a:extLst>
          </p:cNvPr>
          <p:cNvSpPr/>
          <p:nvPr/>
        </p:nvSpPr>
        <p:spPr>
          <a:xfrm>
            <a:off x="7377193" y="2057192"/>
            <a:ext cx="4311113" cy="970450"/>
          </a:xfrm>
          <a:prstGeom prst="borderCallout1">
            <a:avLst>
              <a:gd name="adj1" fmla="val 47395"/>
              <a:gd name="adj2" fmla="val -406"/>
              <a:gd name="adj3" fmla="val 67272"/>
              <a:gd name="adj4" fmla="val -72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“hyperparameter” (not random)</a:t>
            </a:r>
          </a:p>
          <a:p>
            <a:pPr algn="ctr"/>
            <a:r>
              <a:rPr lang="en-US" dirty="0"/>
              <a:t>usually estimated by maximum likelihood (</a:t>
            </a:r>
            <a:r>
              <a:rPr lang="en-US" i="1" dirty="0"/>
              <a:t>empirical Bayes</a:t>
            </a:r>
            <a:r>
              <a:rPr lang="en-US" dirty="0"/>
              <a:t>)</a:t>
            </a:r>
          </a:p>
        </p:txBody>
      </p:sp>
    </p:spTree>
    <p:extLst>
      <p:ext uri="{BB962C8B-B14F-4D97-AF65-F5344CB8AC3E}">
        <p14:creationId xmlns:p14="http://schemas.microsoft.com/office/powerpoint/2010/main" val="123929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2000"/>
                                        <p:tgtEl>
                                          <p:spTgt spid="7"/>
                                        </p:tgtEl>
                                      </p:cBhvr>
                                    </p:animEffect>
                                    <p:anim calcmode="lin" valueType="num">
                                      <p:cBhvr>
                                        <p:cTn id="15" dur="2000" fill="hold"/>
                                        <p:tgtEl>
                                          <p:spTgt spid="7"/>
                                        </p:tgtEl>
                                        <p:attrNameLst>
                                          <p:attrName>ppt_w</p:attrName>
                                        </p:attrNameLst>
                                      </p:cBhvr>
                                      <p:tavLst>
                                        <p:tav tm="0" fmla="#ppt_w*sin(2.5*pi*$)">
                                          <p:val>
                                            <p:fltVal val="0"/>
                                          </p:val>
                                        </p:tav>
                                        <p:tav tm="100000">
                                          <p:val>
                                            <p:fltVal val="1"/>
                                          </p:val>
                                        </p:tav>
                                      </p:tavLst>
                                    </p:anim>
                                    <p:anim calcmode="lin" valueType="num">
                                      <p:cBhvr>
                                        <p:cTn id="16"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ppt_w</p:attrName>
                                        </p:attrNameLst>
                                      </p:cBhvr>
                                      <p:tavLst>
                                        <p:tav tm="0">
                                          <p:val>
                                            <p:fltVal val="0"/>
                                          </p:val>
                                        </p:tav>
                                        <p:tav tm="100000">
                                          <p:val>
                                            <p:strVal val="#ppt_w"/>
                                          </p:val>
                                        </p:tav>
                                      </p:tavLst>
                                    </p:anim>
                                    <p:anim calcmode="lin" valueType="num">
                                      <p:cBhvr>
                                        <p:cTn id="36" dur="500" fill="hold"/>
                                        <p:tgtEl>
                                          <p:spTgt spid="11"/>
                                        </p:tgtEl>
                                        <p:attrNameLst>
                                          <p:attrName>ppt_h</p:attrName>
                                        </p:attrNameLst>
                                      </p:cBhvr>
                                      <p:tavLst>
                                        <p:tav tm="0">
                                          <p:val>
                                            <p:fltVal val="0"/>
                                          </p:val>
                                        </p:tav>
                                        <p:tav tm="100000">
                                          <p:val>
                                            <p:strVal val="#ppt_h"/>
                                          </p:val>
                                        </p:tav>
                                      </p:tavLst>
                                    </p:anim>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0FA4E-E39B-4DF4-B370-4FBE74A11C86}"/>
              </a:ext>
            </a:extLst>
          </p:cNvPr>
          <p:cNvSpPr>
            <a:spLocks noGrp="1"/>
          </p:cNvSpPr>
          <p:nvPr>
            <p:ph type="title" idx="4294967295"/>
          </p:nvPr>
        </p:nvSpPr>
        <p:spPr>
          <a:xfrm>
            <a:off x="0" y="447675"/>
            <a:ext cx="10572750" cy="969963"/>
          </a:xfrm>
        </p:spPr>
        <p:txBody>
          <a:bodyPr/>
          <a:lstStyle/>
          <a:p>
            <a:r>
              <a:rPr lang="en-US" dirty="0"/>
              <a:t>Learning from Data Scenarios</a:t>
            </a:r>
          </a:p>
        </p:txBody>
      </p:sp>
      <p:sp>
        <p:nvSpPr>
          <p:cNvPr id="3" name="Content Placeholder 2">
            <a:extLst>
              <a:ext uri="{FF2B5EF4-FFF2-40B4-BE49-F238E27FC236}">
                <a16:creationId xmlns:a16="http://schemas.microsoft.com/office/drawing/2014/main" id="{75C27095-16F0-46A6-B755-9C82843178F8}"/>
              </a:ext>
            </a:extLst>
          </p:cNvPr>
          <p:cNvSpPr>
            <a:spLocks noGrp="1"/>
          </p:cNvSpPr>
          <p:nvPr>
            <p:ph idx="4294967295"/>
          </p:nvPr>
        </p:nvSpPr>
        <p:spPr>
          <a:xfrm>
            <a:off x="1163782" y="6188364"/>
            <a:ext cx="9605818" cy="669636"/>
          </a:xfrm>
        </p:spPr>
        <p:txBody>
          <a:bodyPr>
            <a:normAutofit/>
          </a:bodyPr>
          <a:lstStyle/>
          <a:p>
            <a:pPr marL="0" indent="0">
              <a:buNone/>
            </a:pPr>
            <a:r>
              <a:rPr lang="en-US" sz="1400" dirty="0"/>
              <a:t>Common procedures for learning from data. Observed data comes from the X random variable distribution, target predictions from the Z random variable distribution (indexed as appropriately for different instances).</a:t>
            </a:r>
          </a:p>
        </p:txBody>
      </p:sp>
      <p:pic>
        <p:nvPicPr>
          <p:cNvPr id="4" name="Picture 3">
            <a:extLst>
              <a:ext uri="{FF2B5EF4-FFF2-40B4-BE49-F238E27FC236}">
                <a16:creationId xmlns:a16="http://schemas.microsoft.com/office/drawing/2014/main" id="{9410E25D-B669-4246-9FFB-7A2D35EFEB47}"/>
              </a:ext>
            </a:extLst>
          </p:cNvPr>
          <p:cNvPicPr>
            <a:picLocks noChangeAspect="1"/>
          </p:cNvPicPr>
          <p:nvPr/>
        </p:nvPicPr>
        <p:blipFill>
          <a:blip r:embed="rId2"/>
          <a:stretch>
            <a:fillRect/>
          </a:stretch>
        </p:blipFill>
        <p:spPr>
          <a:xfrm>
            <a:off x="1163782" y="910613"/>
            <a:ext cx="9845964" cy="5277751"/>
          </a:xfrm>
          <a:prstGeom prst="rect">
            <a:avLst/>
          </a:prstGeom>
        </p:spPr>
      </p:pic>
      <p:sp>
        <p:nvSpPr>
          <p:cNvPr id="5" name="Rectangle 4">
            <a:extLst>
              <a:ext uri="{FF2B5EF4-FFF2-40B4-BE49-F238E27FC236}">
                <a16:creationId xmlns:a16="http://schemas.microsoft.com/office/drawing/2014/main" id="{87683408-ECCB-42B7-B23B-715895BAAD6F}"/>
              </a:ext>
            </a:extLst>
          </p:cNvPr>
          <p:cNvSpPr/>
          <p:nvPr/>
        </p:nvSpPr>
        <p:spPr>
          <a:xfrm>
            <a:off x="1256772" y="114461"/>
            <a:ext cx="9638536" cy="714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Learning from Data Scenarios</a:t>
            </a:r>
          </a:p>
        </p:txBody>
      </p:sp>
    </p:spTree>
    <p:extLst>
      <p:ext uri="{BB962C8B-B14F-4D97-AF65-F5344CB8AC3E}">
        <p14:creationId xmlns:p14="http://schemas.microsoft.com/office/powerpoint/2010/main" val="988742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FC818-2AF6-42FB-A459-E3F6FA1A0711}"/>
              </a:ext>
            </a:extLst>
          </p:cNvPr>
          <p:cNvSpPr>
            <a:spLocks noGrp="1"/>
          </p:cNvSpPr>
          <p:nvPr>
            <p:ph type="title"/>
          </p:nvPr>
        </p:nvSpPr>
        <p:spPr/>
        <p:txBody>
          <a:bodyPr/>
          <a:lstStyle/>
          <a:p>
            <a:r>
              <a:rPr lang="en-US" dirty="0"/>
              <a:t>Learning from Data Scenarios</a:t>
            </a:r>
          </a:p>
        </p:txBody>
      </p:sp>
      <p:sp>
        <p:nvSpPr>
          <p:cNvPr id="3" name="Content Placeholder 2">
            <a:extLst>
              <a:ext uri="{FF2B5EF4-FFF2-40B4-BE49-F238E27FC236}">
                <a16:creationId xmlns:a16="http://schemas.microsoft.com/office/drawing/2014/main" id="{994EF8B8-8BBC-45AB-8AD5-0687EDB4EF5D}"/>
              </a:ext>
            </a:extLst>
          </p:cNvPr>
          <p:cNvSpPr>
            <a:spLocks noGrp="1"/>
          </p:cNvSpPr>
          <p:nvPr>
            <p:ph idx="1"/>
          </p:nvPr>
        </p:nvSpPr>
        <p:spPr/>
        <p:txBody>
          <a:bodyPr/>
          <a:lstStyle/>
          <a:p>
            <a:pPr marL="0" indent="0" algn="just">
              <a:buNone/>
            </a:pPr>
            <a:r>
              <a:rPr lang="en-US" dirty="0"/>
              <a:t>An important concept common to all of these learning settings is that of marginal likelihood. The marginal likelihood is a quantity that denotes the likelihood of the observed data according to the model. In the Bayesian setting, marginalization is done over the parameters (taking into account the prior) and the latent variables.</a:t>
            </a:r>
          </a:p>
        </p:txBody>
      </p:sp>
    </p:spTree>
    <p:extLst>
      <p:ext uri="{BB962C8B-B14F-4D97-AF65-F5344CB8AC3E}">
        <p14:creationId xmlns:p14="http://schemas.microsoft.com/office/powerpoint/2010/main" val="103525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84020-F1A1-45F3-90F3-45BF8E56B732}"/>
              </a:ext>
            </a:extLst>
          </p:cNvPr>
          <p:cNvSpPr>
            <a:spLocks noGrp="1"/>
          </p:cNvSpPr>
          <p:nvPr>
            <p:ph type="title"/>
          </p:nvPr>
        </p:nvSpPr>
        <p:spPr/>
        <p:txBody>
          <a:bodyPr/>
          <a:lstStyle/>
          <a:p>
            <a:r>
              <a:rPr lang="en-US" dirty="0"/>
              <a:t>Supervised Learning</a:t>
            </a:r>
          </a:p>
        </p:txBody>
      </p:sp>
      <p:pic>
        <p:nvPicPr>
          <p:cNvPr id="4" name="Picture 3">
            <a:extLst>
              <a:ext uri="{FF2B5EF4-FFF2-40B4-BE49-F238E27FC236}">
                <a16:creationId xmlns:a16="http://schemas.microsoft.com/office/drawing/2014/main" id="{68645320-3741-4EDC-A334-7005632AAC18}"/>
              </a:ext>
            </a:extLst>
          </p:cNvPr>
          <p:cNvPicPr>
            <a:picLocks noChangeAspect="1"/>
          </p:cNvPicPr>
          <p:nvPr/>
        </p:nvPicPr>
        <p:blipFill>
          <a:blip r:embed="rId2"/>
          <a:stretch>
            <a:fillRect/>
          </a:stretch>
        </p:blipFill>
        <p:spPr>
          <a:xfrm>
            <a:off x="0" y="3528348"/>
            <a:ext cx="12082352" cy="1389960"/>
          </a:xfrm>
          <a:prstGeom prst="rect">
            <a:avLst/>
          </a:prstGeom>
        </p:spPr>
      </p:pic>
    </p:spTree>
    <p:extLst>
      <p:ext uri="{BB962C8B-B14F-4D97-AF65-F5344CB8AC3E}">
        <p14:creationId xmlns:p14="http://schemas.microsoft.com/office/powerpoint/2010/main" val="7186569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Persuasive Speech Outline_SL_v5" id="{5581881B-4813-400F-8DBA-5A98066FCECE}" vid="{804D9012-1EE1-49D9-B1AB-A146B02984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920237B531BC7419D2AB85F93BEE318" ma:contentTypeVersion="2" ma:contentTypeDescription="Create a new document." ma:contentTypeScope="" ma:versionID="9c0710aa7c3920432dc4ca8ba253cdff">
  <xsd:schema xmlns:xsd="http://www.w3.org/2001/XMLSchema" xmlns:xs="http://www.w3.org/2001/XMLSchema" xmlns:p="http://schemas.microsoft.com/office/2006/metadata/properties" xmlns:ns2="fe186ba3-3946-4875-95d9-7970dbc824b8" targetNamespace="http://schemas.microsoft.com/office/2006/metadata/properties" ma:root="true" ma:fieldsID="44944a15f7674aad6c71ef91ea369a66" ns2:_="">
    <xsd:import namespace="fe186ba3-3946-4875-95d9-7970dbc824b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186ba3-3946-4875-95d9-7970dbc824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C75368-59C6-47C9-94A5-81D396CCE5D1}">
  <ds:schemaRefs>
    <ds:schemaRef ds:uri="http://schemas.microsoft.com/sharepoint/v3/contenttype/forms"/>
  </ds:schemaRefs>
</ds:datastoreItem>
</file>

<file path=customXml/itemProps2.xml><?xml version="1.0" encoding="utf-8"?>
<ds:datastoreItem xmlns:ds="http://schemas.openxmlformats.org/officeDocument/2006/customXml" ds:itemID="{9A1DE3E1-BE43-4468-8986-14BA0CF36A3F}">
  <ds:schemaRefs>
    <ds:schemaRef ds:uri="http://schemas.microsoft.com/office/2006/documentManagement/types"/>
    <ds:schemaRef ds:uri="http://purl.org/dc/elements/1.1/"/>
    <ds:schemaRef ds:uri="6dc4bcd6-49db-4c07-9060-8acfc67cef9f"/>
    <ds:schemaRef ds:uri="http://schemas.microsoft.com/office/2006/metadata/properties"/>
    <ds:schemaRef ds:uri="http://purl.org/dc/terms/"/>
    <ds:schemaRef ds:uri="http://purl.org/dc/dcmitype/"/>
    <ds:schemaRef ds:uri="http://schemas.microsoft.com/office/infopath/2007/PartnerControls"/>
    <ds:schemaRef ds:uri="http://schemas.microsoft.com/sharepoint/v3"/>
    <ds:schemaRef ds:uri="http://schemas.openxmlformats.org/package/2006/metadata/core-properties"/>
    <ds:schemaRef ds:uri="fb0879af-3eba-417a-a55a-ffe6dcd6ca77"/>
    <ds:schemaRef ds:uri="http://www.w3.org/XML/1998/namespace"/>
  </ds:schemaRefs>
</ds:datastoreItem>
</file>

<file path=customXml/itemProps3.xml><?xml version="1.0" encoding="utf-8"?>
<ds:datastoreItem xmlns:ds="http://schemas.openxmlformats.org/officeDocument/2006/customXml" ds:itemID="{2C6DF355-CCDB-498B-8DD5-07005A86C5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186ba3-3946-4875-95d9-7970dbc824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Persuasive speech outline </Template>
  <TotalTime>0</TotalTime>
  <Words>3093</Words>
  <Application>Microsoft Office PowerPoint</Application>
  <PresentationFormat>Widescreen</PresentationFormat>
  <Paragraphs>321</Paragraphs>
  <Slides>44</Slides>
  <Notes>1</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Quotable</vt:lpstr>
      <vt:lpstr>Probabilistic Programming</vt:lpstr>
      <vt:lpstr>Bayesian Modeling</vt:lpstr>
      <vt:lpstr>Bayes’ Theorem</vt:lpstr>
      <vt:lpstr>Bayesian Modeling</vt:lpstr>
      <vt:lpstr>Generative Models</vt:lpstr>
      <vt:lpstr>The Switch Point Model</vt:lpstr>
      <vt:lpstr>Learning from Data Scenarios</vt:lpstr>
      <vt:lpstr>Learning from Data Scenarios</vt:lpstr>
      <vt:lpstr>Supervised Learning</vt:lpstr>
      <vt:lpstr>Unsupervised Learning</vt:lpstr>
      <vt:lpstr>Transductive Learning</vt:lpstr>
      <vt:lpstr>Bayesian Modeling in Gen</vt:lpstr>
      <vt:lpstr>German Tank Problem</vt:lpstr>
      <vt:lpstr>German Tank Problem</vt:lpstr>
      <vt:lpstr>German Tank Problem: The Model</vt:lpstr>
      <vt:lpstr>German Tank Problem: Gen</vt:lpstr>
      <vt:lpstr>German Tank Problem: Results</vt:lpstr>
      <vt:lpstr>Graphical Models</vt:lpstr>
      <vt:lpstr>The Problem</vt:lpstr>
      <vt:lpstr>Chain Rule</vt:lpstr>
      <vt:lpstr>Conditional Independence</vt:lpstr>
      <vt:lpstr>Graphical Models</vt:lpstr>
      <vt:lpstr>Bayesian Networks</vt:lpstr>
      <vt:lpstr>A Typical Bayesian Network: Burglar System</vt:lpstr>
      <vt:lpstr>A Typical Bayesian Network: Burglar System</vt:lpstr>
      <vt:lpstr>The quick medical reference or QMR network models infectious diseases</vt:lpstr>
      <vt:lpstr>Inference in Bayesian Networks</vt:lpstr>
      <vt:lpstr>Inference in Burglar System</vt:lpstr>
      <vt:lpstr>Burglar System in Gen</vt:lpstr>
      <vt:lpstr>Burglar System in Gen</vt:lpstr>
      <vt:lpstr>Static Modeling Language</vt:lpstr>
      <vt:lpstr>Burglar System in Gen SML</vt:lpstr>
      <vt:lpstr>Static Computation Graph</vt:lpstr>
      <vt:lpstr>Burglar System in Gen (SML)</vt:lpstr>
      <vt:lpstr>PowerPoint Presentation</vt:lpstr>
      <vt:lpstr>PowerPoint Presentation</vt:lpstr>
      <vt:lpstr>Variable Elimination</vt:lpstr>
      <vt:lpstr>using GenVariableElimination</vt:lpstr>
      <vt:lpstr>PowerPoint Presentation</vt:lpstr>
      <vt:lpstr>Variable Elimination</vt:lpstr>
      <vt:lpstr>using GenVariableElimination</vt:lpstr>
      <vt:lpstr>GenVariableElimination: sampling from the conditional distribution on selected random choices</vt:lpstr>
      <vt:lpstr>Standard vs. Custom Proposals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Probabilistic Programming</dc:title>
  <dc:creator/>
  <cp:lastModifiedBy/>
  <cp:revision>3</cp:revision>
  <dcterms:created xsi:type="dcterms:W3CDTF">2018-09-08T07:39:54Z</dcterms:created>
  <dcterms:modified xsi:type="dcterms:W3CDTF">2022-11-12T14:48:37Z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0x0101005920237B531BC7419D2AB85F93BEE318</vt:lpwstr>
  </property>
</Properties>
</file>