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74"/>
  </p:notesMasterIdLst>
  <p:handoutMasterIdLst>
    <p:handoutMasterId r:id="rId75"/>
  </p:handoutMasterIdLst>
  <p:sldIdLst>
    <p:sldId id="256" r:id="rId5"/>
    <p:sldId id="257" r:id="rId6"/>
    <p:sldId id="260" r:id="rId7"/>
    <p:sldId id="268" r:id="rId8"/>
    <p:sldId id="272" r:id="rId9"/>
    <p:sldId id="270" r:id="rId10"/>
    <p:sldId id="271" r:id="rId11"/>
    <p:sldId id="314" r:id="rId12"/>
    <p:sldId id="315" r:id="rId13"/>
    <p:sldId id="325" r:id="rId14"/>
    <p:sldId id="326" r:id="rId15"/>
    <p:sldId id="327" r:id="rId16"/>
    <p:sldId id="328" r:id="rId17"/>
    <p:sldId id="329" r:id="rId18"/>
    <p:sldId id="330" r:id="rId19"/>
    <p:sldId id="258" r:id="rId20"/>
    <p:sldId id="332" r:id="rId21"/>
    <p:sldId id="259" r:id="rId22"/>
    <p:sldId id="261" r:id="rId23"/>
    <p:sldId id="333" r:id="rId24"/>
    <p:sldId id="334" r:id="rId25"/>
    <p:sldId id="335" r:id="rId26"/>
    <p:sldId id="336" r:id="rId27"/>
    <p:sldId id="337" r:id="rId28"/>
    <p:sldId id="338" r:id="rId29"/>
    <p:sldId id="339" r:id="rId30"/>
    <p:sldId id="340" r:id="rId31"/>
    <p:sldId id="341" r:id="rId32"/>
    <p:sldId id="342" r:id="rId33"/>
    <p:sldId id="343" r:id="rId34"/>
    <p:sldId id="319" r:id="rId35"/>
    <p:sldId id="320" r:id="rId36"/>
    <p:sldId id="321" r:id="rId37"/>
    <p:sldId id="322" r:id="rId38"/>
    <p:sldId id="323" r:id="rId39"/>
    <p:sldId id="324" r:id="rId40"/>
    <p:sldId id="273" r:id="rId41"/>
    <p:sldId id="302" r:id="rId42"/>
    <p:sldId id="344" r:id="rId43"/>
    <p:sldId id="345" r:id="rId44"/>
    <p:sldId id="346" r:id="rId45"/>
    <p:sldId id="347" r:id="rId46"/>
    <p:sldId id="348" r:id="rId47"/>
    <p:sldId id="349" r:id="rId48"/>
    <p:sldId id="350" r:id="rId49"/>
    <p:sldId id="352" r:id="rId50"/>
    <p:sldId id="353" r:id="rId51"/>
    <p:sldId id="354" r:id="rId52"/>
    <p:sldId id="355" r:id="rId53"/>
    <p:sldId id="356" r:id="rId54"/>
    <p:sldId id="357" r:id="rId55"/>
    <p:sldId id="358" r:id="rId56"/>
    <p:sldId id="359" r:id="rId57"/>
    <p:sldId id="361" r:id="rId58"/>
    <p:sldId id="360"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1F80E3-4C69-4FFE-B747-047639B5BF05}">
          <p14:sldIdLst>
            <p14:sldId id="256"/>
            <p14:sldId id="257"/>
            <p14:sldId id="260"/>
            <p14:sldId id="268"/>
            <p14:sldId id="272"/>
            <p14:sldId id="270"/>
            <p14:sldId id="271"/>
            <p14:sldId id="314"/>
            <p14:sldId id="315"/>
            <p14:sldId id="325"/>
            <p14:sldId id="326"/>
            <p14:sldId id="327"/>
            <p14:sldId id="328"/>
            <p14:sldId id="329"/>
            <p14:sldId id="330"/>
            <p14:sldId id="258"/>
            <p14:sldId id="332"/>
            <p14:sldId id="259"/>
            <p14:sldId id="261"/>
            <p14:sldId id="333"/>
            <p14:sldId id="334"/>
            <p14:sldId id="335"/>
            <p14:sldId id="336"/>
            <p14:sldId id="337"/>
            <p14:sldId id="338"/>
            <p14:sldId id="339"/>
            <p14:sldId id="340"/>
            <p14:sldId id="341"/>
            <p14:sldId id="342"/>
            <p14:sldId id="343"/>
            <p14:sldId id="319"/>
            <p14:sldId id="320"/>
            <p14:sldId id="321"/>
            <p14:sldId id="322"/>
            <p14:sldId id="323"/>
            <p14:sldId id="324"/>
            <p14:sldId id="273"/>
            <p14:sldId id="302"/>
            <p14:sldId id="344"/>
            <p14:sldId id="345"/>
            <p14:sldId id="346"/>
            <p14:sldId id="347"/>
            <p14:sldId id="348"/>
            <p14:sldId id="349"/>
            <p14:sldId id="350"/>
            <p14:sldId id="352"/>
            <p14:sldId id="353"/>
            <p14:sldId id="354"/>
            <p14:sldId id="355"/>
            <p14:sldId id="356"/>
            <p14:sldId id="357"/>
            <p14:sldId id="358"/>
            <p14:sldId id="359"/>
            <p14:sldId id="361"/>
            <p14:sldId id="360"/>
            <p14:sldId id="362"/>
            <p14:sldId id="363"/>
            <p14:sldId id="364"/>
            <p14:sldId id="365"/>
            <p14:sldId id="366"/>
            <p14:sldId id="367"/>
            <p14:sldId id="368"/>
            <p14:sldId id="369"/>
            <p14:sldId id="370"/>
            <p14:sldId id="371"/>
            <p14:sldId id="372"/>
            <p14:sldId id="373"/>
            <p14:sldId id="374"/>
            <p14:sldId id="375"/>
          </p14:sldIdLst>
        </p14:section>
        <p14:section name="Untitled Section" id="{0750A1CC-2F88-4545-B792-80A7550E5FDD}">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2" d="100"/>
          <a:sy n="122" d="100"/>
        </p:scale>
        <p:origin x="15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11/17/2022</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11/17/2022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11/17/2022</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11/17/2022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NUL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2022 - 2023</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E057-7257-494B-8E03-D487CC1C897E}"/>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AA6F4A1-FCA0-40E3-9D03-A00959237433}"/>
              </a:ext>
            </a:extLst>
          </p:cNvPr>
          <p:cNvSpPr>
            <a:spLocks noGrp="1"/>
          </p:cNvSpPr>
          <p:nvPr>
            <p:ph idx="1"/>
          </p:nvPr>
        </p:nvSpPr>
        <p:spPr>
          <a:xfrm>
            <a:off x="4855633" y="446088"/>
            <a:ext cx="7336367" cy="6411912"/>
          </a:xfrm>
        </p:spPr>
        <p:txBody>
          <a:bodyPr>
            <a:normAutofit fontScale="77500" lnSpcReduction="20000"/>
          </a:bodyPr>
          <a:lstStyle/>
          <a:p>
            <a:pPr marL="0" indent="0">
              <a:buNone/>
            </a:pPr>
            <a:r>
              <a:rPr lang="en-US" sz="1400" dirty="0" err="1">
                <a:latin typeface="Consolas" panose="020B0609020204030204" pitchFamily="49" charset="0"/>
              </a:rPr>
              <a:t>challenger_data</a:t>
            </a:r>
            <a:r>
              <a:rPr lang="en-US" sz="1400" dirty="0">
                <a:latin typeface="Consolas" panose="020B0609020204030204" pitchFamily="49" charset="0"/>
              </a:rPr>
              <a:t> = </a:t>
            </a:r>
            <a:r>
              <a:rPr lang="en-US" sz="1400" dirty="0" err="1">
                <a:latin typeface="Consolas" panose="020B0609020204030204" pitchFamily="49" charset="0"/>
              </a:rPr>
              <a:t>readdlm</a:t>
            </a:r>
            <a:r>
              <a:rPr lang="en-US" sz="1400" dirty="0">
                <a:latin typeface="Consolas" panose="020B0609020204030204" pitchFamily="49" charset="0"/>
              </a:rPr>
              <a:t>("challenger_clean_data.csv", ',', Int64, '\n')</a:t>
            </a:r>
          </a:p>
          <a:p>
            <a:pPr marL="0" indent="0">
              <a:buNone/>
            </a:pPr>
            <a:r>
              <a:rPr lang="en-US" sz="1400" dirty="0">
                <a:latin typeface="Consolas" panose="020B0609020204030204" pitchFamily="49" charset="0"/>
              </a:rPr>
              <a:t>temperature = </a:t>
            </a:r>
            <a:r>
              <a:rPr lang="en-US" sz="1400" dirty="0" err="1">
                <a:latin typeface="Consolas" panose="020B0609020204030204" pitchFamily="49" charset="0"/>
              </a:rPr>
              <a:t>challenger_data</a:t>
            </a:r>
            <a:r>
              <a:rPr lang="en-US" sz="1400" dirty="0">
                <a:latin typeface="Consolas" panose="020B0609020204030204" pitchFamily="49" charset="0"/>
              </a:rPr>
              <a:t>[:, 1]</a:t>
            </a:r>
          </a:p>
          <a:p>
            <a:pPr marL="0" indent="0">
              <a:buNone/>
            </a:pPr>
            <a:r>
              <a:rPr lang="en-US" sz="1400" dirty="0">
                <a:latin typeface="Consolas" panose="020B0609020204030204" pitchFamily="49" charset="0"/>
              </a:rPr>
              <a:t>D = </a:t>
            </a:r>
            <a:r>
              <a:rPr lang="en-US" sz="1400" dirty="0" err="1">
                <a:latin typeface="Consolas" panose="020B0609020204030204" pitchFamily="49" charset="0"/>
              </a:rPr>
              <a:t>challenger_data</a:t>
            </a:r>
            <a:r>
              <a:rPr lang="en-US" sz="1400" dirty="0">
                <a:latin typeface="Consolas" panose="020B0609020204030204" pitchFamily="49" charset="0"/>
              </a:rPr>
              <a:t>[:, 2]  # defect or not?</a:t>
            </a:r>
          </a:p>
          <a:p>
            <a:pPr marL="0" indent="0">
              <a:buNone/>
            </a:pPr>
            <a:r>
              <a:rPr lang="en-US" sz="1400" dirty="0" err="1">
                <a:latin typeface="Consolas" panose="020B0609020204030204" pitchFamily="49" charset="0"/>
              </a:rPr>
              <a:t>n_count_data</a:t>
            </a:r>
            <a:r>
              <a:rPr lang="en-US" sz="1400" dirty="0">
                <a:latin typeface="Consolas" panose="020B0609020204030204" pitchFamily="49" charset="0"/>
              </a:rPr>
              <a:t> = length(D)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logistic(x, beta, alpha)</a:t>
            </a:r>
          </a:p>
          <a:p>
            <a:pPr marL="0" indent="0">
              <a:buNone/>
            </a:pPr>
            <a:r>
              <a:rPr lang="en-US" sz="1400" dirty="0">
                <a:latin typeface="Consolas" panose="020B0609020204030204" pitchFamily="49" charset="0"/>
              </a:rPr>
              <a:t>    return 1.0 / (1.0 + exp(beta * x + alpha))</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logreg_model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beta ~ normal(0, 50)</a:t>
            </a:r>
          </a:p>
          <a:p>
            <a:pPr marL="0" indent="0">
              <a:buNone/>
            </a:pPr>
            <a:r>
              <a:rPr lang="en-US" sz="1400" dirty="0">
                <a:latin typeface="Consolas" panose="020B0609020204030204" pitchFamily="49" charset="0"/>
              </a:rPr>
              <a:t>    alpha ~ normal(0, 50)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Int64[]</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 1:n_count_data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push!(</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bernoulli</a:t>
            </a:r>
            <a:r>
              <a:rPr lang="en-US" sz="1400" dirty="0">
                <a:latin typeface="Consolas" panose="020B0609020204030204" pitchFamily="49" charset="0"/>
              </a:rPr>
              <a:t>(logistic(temperature[</a:t>
            </a:r>
            <a:r>
              <a:rPr lang="en-US" sz="1400" dirty="0" err="1">
                <a:latin typeface="Consolas" panose="020B0609020204030204" pitchFamily="49" charset="0"/>
              </a:rPr>
              <a:t>i</a:t>
            </a:r>
            <a:r>
              <a:rPr lang="en-US" sz="1400" dirty="0">
                <a:latin typeface="Consolas" panose="020B0609020204030204" pitchFamily="49" charset="0"/>
              </a:rPr>
              <a:t>], beta, alpha)))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B714D73-92E2-496A-A2A9-9D329B65E64D}"/>
                  </a:ext>
                </a:extLst>
              </p:cNvPr>
              <p:cNvSpPr>
                <a:spLocks noGrp="1"/>
              </p:cNvSpPr>
              <p:nvPr>
                <p:ph type="body" sz="half" idx="2"/>
              </p:nvPr>
            </p:nvSpPr>
            <p:spPr>
              <a:xfrm>
                <a:off x="743919" y="3022600"/>
                <a:ext cx="4006312" cy="3835400"/>
              </a:xfrm>
            </p:spPr>
            <p:txBody>
              <a:bodyPr>
                <a:normAutofit/>
              </a:bodyPr>
              <a:lstStyle/>
              <a:p>
                <a:pPr algn="just"/>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a:t> and </a:t>
                </a:r>
                <a14:m>
                  <m:oMath xmlns:m="http://schemas.openxmlformats.org/officeDocument/2006/math">
                    <m:r>
                      <a:rPr lang="en-US" sz="1800" i="1">
                        <a:latin typeface="Cambria Math" panose="02040503050406030204" pitchFamily="18" charset="0"/>
                        <a:ea typeface="Cambria Math" panose="02040503050406030204" pitchFamily="18" charset="0"/>
                      </a:rPr>
                      <m:t>𝛽</m:t>
                    </m:r>
                  </m:oMath>
                </a14:m>
                <a:r>
                  <a:rPr lang="en-US" sz="1800" dirty="0"/>
                  <a:t> are unknown parameters.</a:t>
                </a:r>
              </a:p>
              <a:p>
                <a:pPr algn="just"/>
                <a:r>
                  <a:rPr lang="en-US" sz="1800" dirty="0"/>
                  <a:t>The </a:t>
                </a:r>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a:t> and </a:t>
                </a:r>
                <a14:m>
                  <m:oMath xmlns:m="http://schemas.openxmlformats.org/officeDocument/2006/math">
                    <m:r>
                      <a:rPr lang="en-US" sz="1800" i="1">
                        <a:latin typeface="Cambria Math" panose="02040503050406030204" pitchFamily="18" charset="0"/>
                        <a:ea typeface="Cambria Math" panose="02040503050406030204" pitchFamily="18" charset="0"/>
                      </a:rPr>
                      <m:t>𝛽</m:t>
                    </m:r>
                  </m:oMath>
                </a14:m>
                <a:r>
                  <a:rPr lang="en-US" sz="1800" dirty="0"/>
                  <a:t> parameters have no reason to be positive, bounded or relatively large, so they are best modeled by a Normal random variable</a:t>
                </a:r>
              </a:p>
              <a:p>
                <a:pPr algn="just"/>
                <a:r>
                  <a:rPr lang="en-US" sz="1800" dirty="0"/>
                  <a:t>We have our probabilities, but how do we connect them to our observed data?</a:t>
                </a:r>
              </a:p>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𝐵𝑒𝑟</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𝑝</m:t>
                          </m:r>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𝑡</m:t>
                                  </m:r>
                                </m:e>
                                <m:sub>
                                  <m:r>
                                    <a:rPr lang="en-US" sz="1800" b="0" i="1" smtClean="0">
                                      <a:latin typeface="Cambria Math" panose="02040503050406030204" pitchFamily="18" charset="0"/>
                                      <a:ea typeface="Cambria Math" panose="02040503050406030204" pitchFamily="18" charset="0"/>
                                    </a:rPr>
                                    <m:t>𝑖</m:t>
                                  </m:r>
                                </m:sub>
                              </m:sSub>
                            </m:e>
                          </m:d>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𝑁</m:t>
                      </m:r>
                    </m:oMath>
                  </m:oMathPara>
                </a14:m>
                <a:endParaRPr lang="en-US" sz="1800" dirty="0"/>
              </a:p>
            </p:txBody>
          </p:sp>
        </mc:Choice>
        <mc:Fallback xmlns="">
          <p:sp>
            <p:nvSpPr>
              <p:cNvPr id="4" name="Text Placeholder 3">
                <a:extLst>
                  <a:ext uri="{FF2B5EF4-FFF2-40B4-BE49-F238E27FC236}">
                    <a16:creationId xmlns:a16="http://schemas.microsoft.com/office/drawing/2014/main" id="{EB714D73-92E2-496A-A2A9-9D329B65E64D}"/>
                  </a:ext>
                </a:extLst>
              </p:cNvPr>
              <p:cNvSpPr>
                <a:spLocks noGrp="1" noRot="1" noChangeAspect="1" noMove="1" noResize="1" noEditPoints="1" noAdjustHandles="1" noChangeArrowheads="1" noChangeShapeType="1" noTextEdit="1"/>
              </p:cNvSpPr>
              <p:nvPr>
                <p:ph type="body" sz="half" idx="2"/>
              </p:nvPr>
            </p:nvSpPr>
            <p:spPr>
              <a:xfrm>
                <a:off x="743919" y="3022600"/>
                <a:ext cx="4006312" cy="3835400"/>
              </a:xfrm>
              <a:blipFill>
                <a:blip r:embed="rId2"/>
                <a:stretch>
                  <a:fillRect l="-1218" r="-1370"/>
                </a:stretch>
              </a:blipFill>
            </p:spPr>
            <p:txBody>
              <a:bodyPr/>
              <a:lstStyle/>
              <a:p>
                <a:r>
                  <a:rPr lang="en-US">
                    <a:noFill/>
                  </a:rPr>
                  <a:t> </a:t>
                </a:r>
              </a:p>
            </p:txBody>
          </p:sp>
        </mc:Fallback>
      </mc:AlternateContent>
    </p:spTree>
    <p:extLst>
      <p:ext uri="{BB962C8B-B14F-4D97-AF65-F5344CB8AC3E}">
        <p14:creationId xmlns:p14="http://schemas.microsoft.com/office/powerpoint/2010/main" val="284647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E057-7257-494B-8E03-D487CC1C897E}"/>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id="{0AA6F4A1-FCA0-40E3-9D03-A00959237433}"/>
              </a:ext>
            </a:extLst>
          </p:cNvPr>
          <p:cNvSpPr>
            <a:spLocks noGrp="1"/>
          </p:cNvSpPr>
          <p:nvPr>
            <p:ph idx="1"/>
          </p:nvPr>
        </p:nvSpPr>
        <p:spPr>
          <a:xfrm>
            <a:off x="4949916" y="81878"/>
            <a:ext cx="7336367" cy="6776121"/>
          </a:xfrm>
        </p:spPr>
        <p:txBody>
          <a:bodyPr>
            <a:normAutofit fontScale="85000" lnSpcReduction="2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block_resimulation_inference</a:t>
            </a:r>
            <a:r>
              <a:rPr lang="en-US" sz="1400" dirty="0">
                <a:latin typeface="Consolas" panose="020B0609020204030204" pitchFamily="49" charset="0"/>
              </a:rPr>
              <a:t>(</a:t>
            </a:r>
            <a:r>
              <a:rPr lang="en-US" sz="1400" dirty="0" err="1">
                <a:latin typeface="Consolas" panose="020B0609020204030204" pitchFamily="49" charset="0"/>
              </a:rPr>
              <a:t>n_burnin</a:t>
            </a:r>
            <a:r>
              <a:rPr lang="en-US" sz="1400" dirty="0">
                <a:latin typeface="Consolas" panose="020B0609020204030204" pitchFamily="49" charset="0"/>
              </a:rPr>
              <a:t>, </a:t>
            </a:r>
            <a:r>
              <a:rPr lang="en-US" sz="1400" dirty="0" err="1">
                <a:latin typeface="Consolas" panose="020B0609020204030204" pitchFamily="49" charset="0"/>
              </a:rPr>
              <a:t>n_samples</a:t>
            </a:r>
            <a:r>
              <a:rPr lang="en-US" sz="1400" dirty="0">
                <a:latin typeface="Consolas" panose="020B0609020204030204" pitchFamily="49" charset="0"/>
              </a:rPr>
              <a:t>, thin)</a:t>
            </a:r>
          </a:p>
          <a:p>
            <a:pPr marL="0" indent="0">
              <a:buNone/>
            </a:pPr>
            <a:r>
              <a:rPr lang="en-US" sz="1400" dirty="0">
                <a:latin typeface="Consolas" panose="020B0609020204030204" pitchFamily="49" charset="0"/>
              </a:rPr>
              <a:t>    observations = </a:t>
            </a:r>
            <a:r>
              <a:rPr lang="en-US" sz="1400" dirty="0" err="1">
                <a:latin typeface="Consolas" panose="020B0609020204030204" pitchFamily="49" charset="0"/>
              </a:rPr>
              <a:t>make_constraints</a:t>
            </a:r>
            <a:r>
              <a:rPr lang="en-US" sz="1400" dirty="0">
                <a:latin typeface="Consolas" panose="020B0609020204030204" pitchFamily="49" charset="0"/>
              </a:rPr>
              <a:t>(D)</a:t>
            </a:r>
          </a:p>
          <a:p>
            <a:pPr marL="0" indent="0">
              <a:buNone/>
            </a:pPr>
            <a:r>
              <a:rPr lang="en-US" sz="1400" dirty="0">
                <a:latin typeface="Consolas" panose="020B0609020204030204" pitchFamily="49" charset="0"/>
              </a:rPr>
              <a:t>    (tr, _) = generate(</a:t>
            </a:r>
            <a:r>
              <a:rPr lang="en-US" sz="1400" dirty="0" err="1">
                <a:latin typeface="Consolas" panose="020B0609020204030204" pitchFamily="49" charset="0"/>
              </a:rPr>
              <a:t>logreg_model</a:t>
            </a:r>
            <a:r>
              <a:rPr lang="en-US" sz="1400" dirty="0">
                <a:latin typeface="Consolas" panose="020B0609020204030204" pitchFamily="49" charset="0"/>
              </a:rPr>
              <a:t>, (), observations)</a:t>
            </a:r>
          </a:p>
          <a:p>
            <a:pPr marL="0" indent="0">
              <a:buNone/>
            </a:pPr>
            <a:r>
              <a:rPr lang="en-US" sz="1400" dirty="0">
                <a:latin typeface="Consolas" panose="020B0609020204030204" pitchFamily="49" charset="0"/>
              </a:rPr>
              <a:t>    tr = </a:t>
            </a:r>
            <a:r>
              <a:rPr lang="en-US" sz="1400" dirty="0" err="1">
                <a:latin typeface="Consolas" panose="020B0609020204030204" pitchFamily="49" charset="0"/>
              </a:rPr>
              <a:t>map_optimize</a:t>
            </a:r>
            <a:r>
              <a:rPr lang="en-US" sz="1400" dirty="0">
                <a:latin typeface="Consolas" panose="020B0609020204030204" pitchFamily="49" charset="0"/>
              </a:rPr>
              <a:t>(tr, select(:beta, :alpha))</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iter</a:t>
            </a:r>
            <a:r>
              <a:rPr lang="en-US" sz="1400" dirty="0">
                <a:latin typeface="Consolas" panose="020B0609020204030204" pitchFamily="49" charset="0"/>
              </a:rPr>
              <a:t>=1:n_burnin</a:t>
            </a:r>
          </a:p>
          <a:p>
            <a:pPr marL="0" indent="0">
              <a:buNone/>
            </a:pPr>
            <a:r>
              <a:rPr lang="en-US" sz="1400" dirty="0">
                <a:latin typeface="Consolas" panose="020B0609020204030204" pitchFamily="49" charset="0"/>
              </a:rPr>
              <a:t>        tr =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println</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trs</a:t>
            </a:r>
            <a:r>
              <a:rPr lang="en-US" sz="1400" dirty="0">
                <a:latin typeface="Consolas" panose="020B0609020204030204" pitchFamily="49" charset="0"/>
              </a:rPr>
              <a:t> = []</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iter</a:t>
            </a:r>
            <a:r>
              <a:rPr lang="en-US" sz="1400" dirty="0">
                <a:latin typeface="Consolas" panose="020B0609020204030204" pitchFamily="49" charset="0"/>
              </a:rPr>
              <a:t>=1:n_samples</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itert</a:t>
            </a:r>
            <a:r>
              <a:rPr lang="en-US" sz="1400" dirty="0">
                <a:latin typeface="Consolas" panose="020B0609020204030204" pitchFamily="49" charset="0"/>
              </a:rPr>
              <a:t> = 1:thin</a:t>
            </a:r>
          </a:p>
          <a:p>
            <a:pPr marL="0" indent="0">
              <a:buNone/>
            </a:pPr>
            <a:r>
              <a:rPr lang="en-US" sz="1400" dirty="0">
                <a:latin typeface="Consolas" panose="020B0609020204030204" pitchFamily="49" charset="0"/>
              </a:rPr>
              <a:t>            tr =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push!(</a:t>
            </a:r>
            <a:r>
              <a:rPr lang="en-US" sz="1400" dirty="0" err="1">
                <a:latin typeface="Consolas" panose="020B0609020204030204" pitchFamily="49" charset="0"/>
              </a:rPr>
              <a:t>trs</a:t>
            </a:r>
            <a:r>
              <a:rPr lang="en-US" sz="1400" dirty="0">
                <a:latin typeface="Consolas" panose="020B0609020204030204" pitchFamily="49" charset="0"/>
              </a:rPr>
              <a:t>, tr)</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println</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a:t>
            </a:r>
          </a:p>
          <a:p>
            <a:pPr marL="0" indent="0">
              <a:buNone/>
            </a:pPr>
            <a:r>
              <a:rPr lang="en-US" sz="1400" dirty="0">
                <a:latin typeface="Consolas" panose="020B0609020204030204" pitchFamily="49" charset="0"/>
              </a:rPr>
              <a:t>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trs</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trs</a:t>
            </a:r>
            <a:r>
              <a:rPr lang="en-US" sz="1400" dirty="0">
                <a:latin typeface="Consolas" panose="020B0609020204030204" pitchFamily="49" charset="0"/>
              </a:rPr>
              <a:t> = </a:t>
            </a:r>
            <a:r>
              <a:rPr lang="en-US" sz="1400" dirty="0" err="1">
                <a:latin typeface="Consolas" panose="020B0609020204030204" pitchFamily="49" charset="0"/>
              </a:rPr>
              <a:t>block_resimulation_inference</a:t>
            </a:r>
            <a:r>
              <a:rPr lang="en-US" sz="1400" dirty="0">
                <a:latin typeface="Consolas" panose="020B0609020204030204" pitchFamily="49" charset="0"/>
              </a:rPr>
              <a:t>(120000, 50000, 2)</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beta_samples</a:t>
            </a:r>
            <a:r>
              <a:rPr lang="en-US" sz="1400" dirty="0">
                <a:latin typeface="Consolas" panose="020B0609020204030204" pitchFamily="49" charset="0"/>
              </a:rPr>
              <a:t> = [</a:t>
            </a:r>
            <a:r>
              <a:rPr lang="en-US" sz="1400" dirty="0" err="1">
                <a:latin typeface="Consolas" panose="020B0609020204030204" pitchFamily="49" charset="0"/>
              </a:rPr>
              <a:t>trs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][:beta] for </a:t>
            </a:r>
            <a:r>
              <a:rPr lang="en-US" sz="1400" dirty="0" err="1">
                <a:latin typeface="Consolas" panose="020B0609020204030204" pitchFamily="49" charset="0"/>
              </a:rPr>
              <a:t>i</a:t>
            </a:r>
            <a:r>
              <a:rPr lang="en-US" sz="1400" dirty="0">
                <a:latin typeface="Consolas" panose="020B0609020204030204" pitchFamily="49" charset="0"/>
              </a:rPr>
              <a:t>=1:50000]</a:t>
            </a:r>
          </a:p>
          <a:p>
            <a:pPr marL="0" indent="0">
              <a:buNone/>
            </a:pPr>
            <a:r>
              <a:rPr lang="en-US" sz="1400" dirty="0" err="1">
                <a:latin typeface="Consolas" panose="020B0609020204030204" pitchFamily="49" charset="0"/>
              </a:rPr>
              <a:t>alpha_samples</a:t>
            </a:r>
            <a:r>
              <a:rPr lang="en-US" sz="1400" dirty="0">
                <a:latin typeface="Consolas" panose="020B0609020204030204" pitchFamily="49" charset="0"/>
              </a:rPr>
              <a:t> = [</a:t>
            </a:r>
            <a:r>
              <a:rPr lang="en-US" sz="1400" dirty="0" err="1">
                <a:latin typeface="Consolas" panose="020B0609020204030204" pitchFamily="49" charset="0"/>
              </a:rPr>
              <a:t>trs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][:alpha] for </a:t>
            </a:r>
            <a:r>
              <a:rPr lang="en-US" sz="1400" dirty="0" err="1">
                <a:latin typeface="Consolas" panose="020B0609020204030204" pitchFamily="49" charset="0"/>
              </a:rPr>
              <a:t>i</a:t>
            </a:r>
            <a:r>
              <a:rPr lang="en-US" sz="1400" dirty="0">
                <a:latin typeface="Consolas" panose="020B0609020204030204" pitchFamily="49" charset="0"/>
              </a:rPr>
              <a:t>=1:50000]</a:t>
            </a:r>
          </a:p>
        </p:txBody>
      </p:sp>
      <p:sp>
        <p:nvSpPr>
          <p:cNvPr id="4" name="Text Placeholder 3">
            <a:extLst>
              <a:ext uri="{FF2B5EF4-FFF2-40B4-BE49-F238E27FC236}">
                <a16:creationId xmlns:a16="http://schemas.microsoft.com/office/drawing/2014/main" id="{EB714D73-92E2-496A-A2A9-9D329B65E64D}"/>
              </a:ext>
            </a:extLst>
          </p:cNvPr>
          <p:cNvSpPr>
            <a:spLocks noGrp="1"/>
          </p:cNvSpPr>
          <p:nvPr>
            <p:ph type="body" sz="half" idx="2"/>
          </p:nvPr>
        </p:nvSpPr>
        <p:spPr>
          <a:xfrm>
            <a:off x="184558" y="3022600"/>
            <a:ext cx="4565673" cy="3835400"/>
          </a:xfrm>
        </p:spPr>
        <p:txBody>
          <a:bodyPr>
            <a:normAutofit fontScale="62500" lnSpcReduction="20000"/>
          </a:bodyPr>
          <a:lstStyle/>
          <a:p>
            <a:pPr algn="just"/>
            <a:r>
              <a:rPr lang="en-US" sz="1400" dirty="0">
                <a:latin typeface="Consolas" panose="020B0609020204030204" pitchFamily="49" charset="0"/>
              </a:rPr>
              <a:t>function </a:t>
            </a:r>
            <a:r>
              <a:rPr lang="en-US" sz="1400" dirty="0" err="1">
                <a:latin typeface="Consolas" panose="020B0609020204030204" pitchFamily="49" charset="0"/>
              </a:rPr>
              <a:t>make_constraints</a:t>
            </a:r>
            <a:r>
              <a:rPr lang="en-US" sz="1400" dirty="0">
                <a:latin typeface="Consolas" panose="020B0609020204030204" pitchFamily="49" charset="0"/>
              </a:rPr>
              <a:t>(</a:t>
            </a:r>
            <a:r>
              <a:rPr lang="en-US" sz="1400" dirty="0" err="1">
                <a:latin typeface="Consolas" panose="020B0609020204030204" pitchFamily="49" charset="0"/>
              </a:rPr>
              <a:t>ys</a:t>
            </a:r>
            <a:r>
              <a:rPr lang="en-US" sz="1400" dirty="0">
                <a:latin typeface="Consolas" panose="020B0609020204030204" pitchFamily="49" charset="0"/>
              </a:rPr>
              <a:t>::Vector{Int64})</a:t>
            </a:r>
          </a:p>
          <a:p>
            <a:pPr algn="just"/>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algn="just"/>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=1:length(</a:t>
            </a:r>
            <a:r>
              <a:rPr lang="en-US" sz="1400" dirty="0" err="1">
                <a:latin typeface="Consolas" panose="020B0609020204030204" pitchFamily="49" charset="0"/>
              </a:rPr>
              <a:t>ys</a:t>
            </a:r>
            <a:r>
              <a:rPr lang="en-US" sz="1400" dirty="0">
                <a:latin typeface="Consolas" panose="020B0609020204030204" pitchFamily="49" charset="0"/>
              </a:rPr>
              <a:t>)</a:t>
            </a:r>
          </a:p>
          <a:p>
            <a:pPr algn="just"/>
            <a:r>
              <a:rPr lang="en-US" sz="1400" dirty="0">
                <a:latin typeface="Consolas" panose="020B0609020204030204" pitchFamily="49" charset="0"/>
              </a:rPr>
              <a:t>        constraints[(:</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D[</a:t>
            </a:r>
            <a:r>
              <a:rPr lang="en-US" sz="1400" dirty="0" err="1">
                <a:latin typeface="Consolas" panose="020B0609020204030204" pitchFamily="49" charset="0"/>
              </a:rPr>
              <a:t>i</a:t>
            </a:r>
            <a:r>
              <a:rPr lang="en-US" sz="1400" dirty="0">
                <a:latin typeface="Consolas" panose="020B0609020204030204" pitchFamily="49" charset="0"/>
              </a:rPr>
              <a:t>]</a:t>
            </a:r>
          </a:p>
          <a:p>
            <a:pPr algn="just"/>
            <a:r>
              <a:rPr lang="en-US" sz="1400" dirty="0">
                <a:latin typeface="Consolas" panose="020B0609020204030204" pitchFamily="49" charset="0"/>
              </a:rPr>
              <a:t>    end</a:t>
            </a:r>
          </a:p>
          <a:p>
            <a:pPr algn="just"/>
            <a:r>
              <a:rPr lang="en-US" sz="1400" dirty="0">
                <a:latin typeface="Consolas" panose="020B0609020204030204" pitchFamily="49" charset="0"/>
              </a:rPr>
              <a:t>    constraints</a:t>
            </a:r>
          </a:p>
          <a:p>
            <a:pPr algn="just"/>
            <a:r>
              <a:rPr lang="en-US" sz="1400" dirty="0">
                <a:latin typeface="Consolas" panose="020B0609020204030204" pitchFamily="49" charset="0"/>
              </a:rPr>
              <a:t>end;</a:t>
            </a:r>
          </a:p>
          <a:p>
            <a:pPr algn="just"/>
            <a:endParaRPr lang="en-US" sz="1400" dirty="0">
              <a:latin typeface="Consolas" panose="020B0609020204030204" pitchFamily="49" charset="0"/>
            </a:endParaRPr>
          </a:p>
          <a:p>
            <a:pPr algn="just"/>
            <a:r>
              <a:rPr lang="en-US" sz="1400" dirty="0">
                <a:latin typeface="Consolas" panose="020B0609020204030204" pitchFamily="49" charset="0"/>
              </a:rPr>
              <a:t>function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algn="just"/>
            <a:r>
              <a:rPr lang="en-US" sz="1400" dirty="0">
                <a:latin typeface="Consolas" panose="020B0609020204030204" pitchFamily="49" charset="0"/>
              </a:rPr>
              <a:t>    # Block 1: Update beta</a:t>
            </a:r>
          </a:p>
          <a:p>
            <a:pPr algn="just"/>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select(:beta)</a:t>
            </a:r>
          </a:p>
          <a:p>
            <a:pPr algn="just"/>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algn="just"/>
            <a:r>
              <a:rPr lang="en-US" sz="1400" dirty="0">
                <a:latin typeface="Consolas" panose="020B0609020204030204" pitchFamily="49" charset="0"/>
              </a:rPr>
              <a:t>    # Block 2: Update alpha</a:t>
            </a:r>
          </a:p>
          <a:p>
            <a:pPr algn="just"/>
            <a:r>
              <a:rPr lang="en-US" sz="1400" dirty="0">
                <a:latin typeface="Consolas" panose="020B0609020204030204" pitchFamily="49" charset="0"/>
              </a:rPr>
              <a:t>    </a:t>
            </a:r>
            <a:r>
              <a:rPr lang="en-US" sz="1400" dirty="0" err="1">
                <a:latin typeface="Consolas" panose="020B0609020204030204" pitchFamily="49" charset="0"/>
              </a:rPr>
              <a:t>latent_variable</a:t>
            </a:r>
            <a:r>
              <a:rPr lang="en-US" sz="1400" dirty="0">
                <a:latin typeface="Consolas" panose="020B0609020204030204" pitchFamily="49" charset="0"/>
              </a:rPr>
              <a:t> = select(:alpha)</a:t>
            </a:r>
          </a:p>
          <a:p>
            <a:pPr algn="just"/>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latent_variable</a:t>
            </a:r>
            <a:r>
              <a:rPr lang="en-US" sz="1400" dirty="0">
                <a:latin typeface="Consolas" panose="020B0609020204030204" pitchFamily="49" charset="0"/>
              </a:rPr>
              <a:t>)</a:t>
            </a:r>
          </a:p>
          <a:p>
            <a:pPr algn="just"/>
            <a:r>
              <a:rPr lang="en-US" sz="1400" dirty="0">
                <a:latin typeface="Consolas" panose="020B0609020204030204" pitchFamily="49" charset="0"/>
              </a:rPr>
              <a:t>    tr</a:t>
            </a:r>
          </a:p>
          <a:p>
            <a:pPr algn="just"/>
            <a:r>
              <a:rPr lang="en-US" sz="1400" dirty="0">
                <a:latin typeface="Consolas" panose="020B0609020204030204" pitchFamily="49" charset="0"/>
              </a:rPr>
              <a:t>end</a:t>
            </a:r>
          </a:p>
        </p:txBody>
      </p:sp>
    </p:spTree>
    <p:extLst>
      <p:ext uri="{BB962C8B-B14F-4D97-AF65-F5344CB8AC3E}">
        <p14:creationId xmlns:p14="http://schemas.microsoft.com/office/powerpoint/2010/main" val="255107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p:txBody>
          <a:bodyPr/>
          <a:lstStyle/>
          <a:p>
            <a:r>
              <a:rPr lang="en-US" dirty="0"/>
              <a:t>The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855633" y="1"/>
                <a:ext cx="7336367" cy="3022599"/>
              </a:xfrm>
            </p:spPr>
            <p:txBody>
              <a:bodyPr>
                <a:normAutofit/>
              </a:bodyPr>
              <a:lstStyle/>
              <a:p>
                <a:pPr marL="0" indent="0" algn="just">
                  <a:buNone/>
                </a:pPr>
                <a:r>
                  <a:rPr lang="en-US" sz="1600" dirty="0"/>
                  <a:t>All samples of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are greater than 0. If instead the posterior was centered around 0, we may suspect that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=0</m:t>
                    </m:r>
                  </m:oMath>
                </a14:m>
                <a:r>
                  <a:rPr lang="en-US" sz="1600" dirty="0"/>
                  <a:t>, implying that temperature has no effect on the probability of defect.</a:t>
                </a:r>
              </a:p>
              <a:p>
                <a:pPr marL="0" indent="0" algn="just">
                  <a:buNone/>
                </a:pPr>
                <a:r>
                  <a:rPr lang="en-US" sz="1600" dirty="0"/>
                  <a:t>Similarly, all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 posterior values are negative and far away from 0, implying that it is correct to believe that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 is significantly less than 0.</a:t>
                </a:r>
              </a:p>
              <a:p>
                <a:pPr marL="0" indent="0" algn="just">
                  <a:buNone/>
                </a:pPr>
                <a:r>
                  <a:rPr lang="en-US" sz="1600" dirty="0"/>
                  <a:t>Regarding the spread of the data, we are very uncertain about what the true parameters might be (though considering the low sample size and the large overlap of defects-to-</a:t>
                </a:r>
                <a:r>
                  <a:rPr lang="en-US" sz="1600" dirty="0" err="1"/>
                  <a:t>nondefects</a:t>
                </a:r>
                <a:r>
                  <a:rPr lang="en-US" sz="1600" dirty="0"/>
                  <a:t> this </a:t>
                </a:r>
                <a:r>
                  <a:rPr lang="en-US" sz="1600" dirty="0" err="1"/>
                  <a:t>behaviour</a:t>
                </a:r>
                <a:r>
                  <a:rPr lang="en-US" sz="1600" dirty="0"/>
                  <a:t> is perhaps expected).</a:t>
                </a:r>
              </a:p>
            </p:txBody>
          </p:sp>
        </mc:Choice>
        <mc:Fallback xmlns="">
          <p:sp>
            <p:nvSpPr>
              <p:cNvPr id="3" name="Content Placeholder 2">
                <a:extLst>
                  <a:ext uri="{FF2B5EF4-FFF2-40B4-BE49-F238E27FC236}">
                    <a16:creationId xmlns:a16="http://schemas.microsoft.com/office/drawing/2014/main" id="{410C387E-661E-4C72-812C-B83BF6AF1AFC}"/>
                  </a:ext>
                </a:extLst>
              </p:cNvPr>
              <p:cNvSpPr>
                <a:spLocks noGrp="1" noRot="1" noChangeAspect="1" noMove="1" noResize="1" noEditPoints="1" noAdjustHandles="1" noChangeArrowheads="1" noChangeShapeType="1" noTextEdit="1"/>
              </p:cNvSpPr>
              <p:nvPr>
                <p:ph idx="1"/>
              </p:nvPr>
            </p:nvSpPr>
            <p:spPr>
              <a:xfrm>
                <a:off x="4855633" y="1"/>
                <a:ext cx="7336367" cy="3022599"/>
              </a:xfrm>
              <a:blipFill>
                <a:blip r:embed="rId2"/>
                <a:stretch>
                  <a:fillRect l="-499" r="-416"/>
                </a:stretch>
              </a:blipFill>
            </p:spPr>
            <p:txBody>
              <a:bodyPr/>
              <a:lstStyle/>
              <a:p>
                <a:r>
                  <a:rPr lang="en-US">
                    <a:noFill/>
                  </a:rPr>
                  <a:t> </a:t>
                </a:r>
              </a:p>
            </p:txBody>
          </p:sp>
        </mc:Fallback>
      </mc:AlternateContent>
      <p:pic>
        <p:nvPicPr>
          <p:cNvPr id="6" name="Picture 5" descr="A close up of a map&#10;&#10;Description automatically generated">
            <a:extLst>
              <a:ext uri="{FF2B5EF4-FFF2-40B4-BE49-F238E27FC236}">
                <a16:creationId xmlns:a16="http://schemas.microsoft.com/office/drawing/2014/main" id="{E89013DF-72F8-4272-B264-46756C745994}"/>
              </a:ext>
            </a:extLst>
          </p:cNvPr>
          <p:cNvPicPr>
            <a:picLocks noChangeAspect="1"/>
          </p:cNvPicPr>
          <p:nvPr/>
        </p:nvPicPr>
        <p:blipFill>
          <a:blip r:embed="rId3"/>
          <a:stretch>
            <a:fillRect/>
          </a:stretch>
        </p:blipFill>
        <p:spPr>
          <a:xfrm>
            <a:off x="2303579" y="3065890"/>
            <a:ext cx="7336367" cy="3780277"/>
          </a:xfrm>
          <a:prstGeom prst="rect">
            <a:avLst/>
          </a:prstGeom>
        </p:spPr>
      </p:pic>
    </p:spTree>
    <p:extLst>
      <p:ext uri="{BB962C8B-B14F-4D97-AF65-F5344CB8AC3E}">
        <p14:creationId xmlns:p14="http://schemas.microsoft.com/office/powerpoint/2010/main" val="66883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p:txBody>
          <a:bodyPr/>
          <a:lstStyle/>
          <a:p>
            <a:r>
              <a:rPr lang="en-US" dirty="0"/>
              <a:t>The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855633" y="1"/>
                <a:ext cx="7336367" cy="3022599"/>
              </a:xfrm>
            </p:spPr>
            <p:txBody>
              <a:bodyPr>
                <a:normAutofit/>
              </a:bodyPr>
              <a:lstStyle/>
              <a:p>
                <a:pPr marL="0" indent="0" algn="just">
                  <a:buNone/>
                </a:pPr>
                <a:r>
                  <a:rPr lang="en-US" sz="1600" dirty="0"/>
                  <a:t>The expected probability for a specific value of the temperature. That is, we average over all samples from the posterior to get a likely value </a:t>
                </a:r>
                <a14:m>
                  <m:oMath xmlns:m="http://schemas.openxmlformats.org/officeDocument/2006/math">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𝑖</m:t>
                            </m:r>
                          </m:sub>
                        </m:sSub>
                      </m:e>
                    </m:d>
                  </m:oMath>
                </a14:m>
                <a:r>
                  <a:rPr lang="en-US" sz="1600" b="0" dirty="0"/>
                  <a:t>.</a:t>
                </a:r>
              </a:p>
              <a:p>
                <a:pPr marL="0" indent="0" algn="just">
                  <a:buNone/>
                </a:pPr>
                <a:r>
                  <a:rPr lang="en-US" sz="1600" dirty="0"/>
                  <a:t>We also plotted two possible realizations of what the actual underlying system might be. Both are equally likely as any other draw. The blue line is what occurs when we average all the 20000 possible dotted lines together.</a:t>
                </a:r>
              </a:p>
            </p:txBody>
          </p:sp>
        </mc:Choice>
        <mc:Fallback xmlns="">
          <p:sp>
            <p:nvSpPr>
              <p:cNvPr id="3" name="Content Placeholder 2">
                <a:extLst>
                  <a:ext uri="{FF2B5EF4-FFF2-40B4-BE49-F238E27FC236}">
                    <a16:creationId xmlns:a16="http://schemas.microsoft.com/office/drawing/2014/main" id="{410C387E-661E-4C72-812C-B83BF6AF1AFC}"/>
                  </a:ext>
                </a:extLst>
              </p:cNvPr>
              <p:cNvSpPr>
                <a:spLocks noGrp="1" noRot="1" noChangeAspect="1" noMove="1" noResize="1" noEditPoints="1" noAdjustHandles="1" noChangeArrowheads="1" noChangeShapeType="1" noTextEdit="1"/>
              </p:cNvSpPr>
              <p:nvPr>
                <p:ph idx="1"/>
              </p:nvPr>
            </p:nvSpPr>
            <p:spPr>
              <a:xfrm>
                <a:off x="4855633" y="1"/>
                <a:ext cx="7336367" cy="3022599"/>
              </a:xfrm>
              <a:blipFill>
                <a:blip r:embed="rId2"/>
                <a:stretch>
                  <a:fillRect l="-499" r="-416"/>
                </a:stretch>
              </a:blipFill>
            </p:spPr>
            <p:txBody>
              <a:bodyPr/>
              <a:lstStyle/>
              <a:p>
                <a:r>
                  <a:rPr lang="en-US">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E19E53B4-4CEE-4C15-8AD6-E62476D972D0}"/>
              </a:ext>
            </a:extLst>
          </p:cNvPr>
          <p:cNvPicPr>
            <a:picLocks noChangeAspect="1"/>
          </p:cNvPicPr>
          <p:nvPr/>
        </p:nvPicPr>
        <p:blipFill>
          <a:blip r:embed="rId3"/>
          <a:stretch>
            <a:fillRect/>
          </a:stretch>
        </p:blipFill>
        <p:spPr>
          <a:xfrm>
            <a:off x="2015264" y="3202337"/>
            <a:ext cx="9277350" cy="3429000"/>
          </a:xfrm>
          <a:prstGeom prst="rect">
            <a:avLst/>
          </a:prstGeom>
        </p:spPr>
      </p:pic>
    </p:spTree>
    <p:extLst>
      <p:ext uri="{BB962C8B-B14F-4D97-AF65-F5344CB8AC3E}">
        <p14:creationId xmlns:p14="http://schemas.microsoft.com/office/powerpoint/2010/main" val="28024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855633" y="1"/>
            <a:ext cx="7336367" cy="3022599"/>
          </a:xfrm>
        </p:spPr>
        <p:txBody>
          <a:bodyPr>
            <a:normAutofit/>
          </a:bodyPr>
          <a:lstStyle/>
          <a:p>
            <a:pPr marL="0" indent="0" algn="just">
              <a:buNone/>
            </a:pPr>
            <a:r>
              <a:rPr lang="en-US" sz="1600" dirty="0"/>
              <a:t>An interesting question to ask is for what temperatures are we most uncertain about the defect-probability? Below we plot the expected value line and the associated 95% intervals for each temperature.</a:t>
            </a:r>
          </a:p>
          <a:p>
            <a:pPr marL="0" indent="0" algn="just">
              <a:buNone/>
            </a:pPr>
            <a:r>
              <a:rPr lang="en-US" sz="1600" dirty="0"/>
              <a:t>The 95% credible interval, or 95% CI, painted in purple, represents the interval, for each temperature, that contains 95% of the distribution. For example, at 65 degrees, we can be 95% sure that the probability of defect lies between 0.25 and 0.75.</a:t>
            </a:r>
            <a:endParaRPr lang="en-US" sz="1600" b="0" dirty="0"/>
          </a:p>
        </p:txBody>
      </p:sp>
      <p:pic>
        <p:nvPicPr>
          <p:cNvPr id="6" name="Picture 5" descr="A close up of a map&#10;&#10;Description automatically generated">
            <a:extLst>
              <a:ext uri="{FF2B5EF4-FFF2-40B4-BE49-F238E27FC236}">
                <a16:creationId xmlns:a16="http://schemas.microsoft.com/office/drawing/2014/main" id="{F6466171-029A-4981-AFAB-A135A231E6C0}"/>
              </a:ext>
            </a:extLst>
          </p:cNvPr>
          <p:cNvPicPr>
            <a:picLocks noChangeAspect="1"/>
          </p:cNvPicPr>
          <p:nvPr/>
        </p:nvPicPr>
        <p:blipFill>
          <a:blip r:embed="rId2"/>
          <a:stretch>
            <a:fillRect/>
          </a:stretch>
        </p:blipFill>
        <p:spPr>
          <a:xfrm>
            <a:off x="2129644" y="3171987"/>
            <a:ext cx="9172575" cy="3505200"/>
          </a:xfrm>
          <a:prstGeom prst="rect">
            <a:avLst/>
          </a:prstGeom>
        </p:spPr>
      </p:pic>
    </p:spTree>
    <p:extLst>
      <p:ext uri="{BB962C8B-B14F-4D97-AF65-F5344CB8AC3E}">
        <p14:creationId xmlns:p14="http://schemas.microsoft.com/office/powerpoint/2010/main" val="409851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a:xfrm>
            <a:off x="972412" y="446088"/>
            <a:ext cx="3715825" cy="2576512"/>
          </a:xfrm>
        </p:spPr>
        <p:txBody>
          <a:bodyPr/>
          <a:lstStyle/>
          <a:p>
            <a:pPr algn="ctr"/>
            <a:r>
              <a:rPr lang="en-US" dirty="0"/>
              <a:t>What about the day of the Challenger disaster?</a:t>
            </a:r>
          </a:p>
        </p:txBody>
      </p:sp>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587499" y="1"/>
            <a:ext cx="7604502" cy="3022599"/>
          </a:xfrm>
        </p:spPr>
        <p:txBody>
          <a:bodyPr>
            <a:normAutofit lnSpcReduction="10000"/>
          </a:bodyPr>
          <a:lstStyle/>
          <a:p>
            <a:pPr marL="0" indent="0" algn="just">
              <a:buNone/>
            </a:pPr>
            <a:r>
              <a:rPr lang="en-US" sz="1400" b="0" dirty="0">
                <a:latin typeface="Consolas" panose="020B0609020204030204" pitchFamily="49" charset="0"/>
              </a:rPr>
              <a:t>prob_31 = [logistic(31, </a:t>
            </a:r>
            <a:r>
              <a:rPr lang="en-US" sz="1400" b="0" dirty="0" err="1">
                <a:latin typeface="Consolas" panose="020B0609020204030204" pitchFamily="49" charset="0"/>
              </a:rPr>
              <a:t>beta_samples</a:t>
            </a:r>
            <a:r>
              <a:rPr lang="en-US" sz="1400" b="0" dirty="0">
                <a:latin typeface="Consolas" panose="020B0609020204030204" pitchFamily="49" charset="0"/>
              </a:rPr>
              <a:t>[</a:t>
            </a:r>
            <a:r>
              <a:rPr lang="en-US" sz="1400" b="0" dirty="0" err="1">
                <a:latin typeface="Consolas" panose="020B0609020204030204" pitchFamily="49" charset="0"/>
              </a:rPr>
              <a:t>i</a:t>
            </a:r>
            <a:r>
              <a:rPr lang="en-US" sz="1400" b="0" dirty="0">
                <a:latin typeface="Consolas" panose="020B0609020204030204" pitchFamily="49" charset="0"/>
              </a:rPr>
              <a:t>], </a:t>
            </a:r>
            <a:r>
              <a:rPr lang="en-US" sz="1400" b="0" dirty="0" err="1">
                <a:latin typeface="Consolas" panose="020B0609020204030204" pitchFamily="49" charset="0"/>
              </a:rPr>
              <a:t>alpha_samples</a:t>
            </a:r>
            <a:r>
              <a:rPr lang="en-US" sz="1400" b="0" dirty="0">
                <a:latin typeface="Consolas" panose="020B0609020204030204" pitchFamily="49" charset="0"/>
              </a:rPr>
              <a:t>[</a:t>
            </a:r>
            <a:r>
              <a:rPr lang="en-US" sz="1400" b="0" dirty="0" err="1">
                <a:latin typeface="Consolas" panose="020B0609020204030204" pitchFamily="49" charset="0"/>
              </a:rPr>
              <a:t>i</a:t>
            </a: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1:50000]</a:t>
            </a:r>
          </a:p>
          <a:p>
            <a:pPr marL="0" indent="0" algn="just">
              <a:buNone/>
            </a:pPr>
            <a:endParaRPr lang="en-US" sz="1400" b="0" dirty="0">
              <a:latin typeface="Consolas" panose="020B0609020204030204" pitchFamily="49" charset="0"/>
            </a:endParaRPr>
          </a:p>
          <a:p>
            <a:pPr marL="0" indent="0" algn="just">
              <a:buNone/>
            </a:pPr>
            <a:r>
              <a:rPr lang="en-US" sz="1400" b="0" dirty="0" err="1">
                <a:latin typeface="Consolas" panose="020B0609020204030204" pitchFamily="49" charset="0"/>
              </a:rPr>
              <a:t>println</a:t>
            </a:r>
            <a:r>
              <a:rPr lang="en-US" sz="1400" b="0" dirty="0">
                <a:latin typeface="Consolas" panose="020B0609020204030204" pitchFamily="49" charset="0"/>
              </a:rPr>
              <a:t>(prob_31[1:10])</a:t>
            </a:r>
          </a:p>
          <a:p>
            <a:pPr marL="0" indent="0" algn="just">
              <a:buNone/>
            </a:pPr>
            <a:endParaRPr lang="en-US" sz="1400" b="0" dirty="0">
              <a:latin typeface="Consolas" panose="020B0609020204030204" pitchFamily="49" charset="0"/>
            </a:endParaRPr>
          </a:p>
          <a:p>
            <a:pPr marL="0" indent="0" algn="just">
              <a:buNone/>
            </a:pPr>
            <a:r>
              <a:rPr lang="en-US" sz="1400" b="0" dirty="0" err="1">
                <a:latin typeface="Consolas" panose="020B0609020204030204" pitchFamily="49" charset="0"/>
              </a:rPr>
              <a:t>plt.xlim</a:t>
            </a:r>
            <a:r>
              <a:rPr lang="en-US" sz="1400" b="0" dirty="0">
                <a:latin typeface="Consolas" panose="020B0609020204030204" pitchFamily="49" charset="0"/>
              </a:rPr>
              <a:t>(0.9, 1.1)</a:t>
            </a:r>
          </a:p>
          <a:p>
            <a:pPr marL="0" indent="0" algn="just">
              <a:buNone/>
            </a:pPr>
            <a:r>
              <a:rPr lang="en-US" sz="1400" b="0" dirty="0" err="1">
                <a:latin typeface="Consolas" panose="020B0609020204030204" pitchFamily="49" charset="0"/>
              </a:rPr>
              <a:t>plt.hist</a:t>
            </a:r>
            <a:r>
              <a:rPr lang="en-US" sz="1400" b="0" dirty="0">
                <a:latin typeface="Consolas" panose="020B0609020204030204" pitchFamily="49" charset="0"/>
              </a:rPr>
              <a:t>(prob_31, bins=50, </a:t>
            </a:r>
            <a:r>
              <a:rPr lang="en-US" sz="1400" b="0" dirty="0" err="1">
                <a:latin typeface="Consolas" panose="020B0609020204030204" pitchFamily="49" charset="0"/>
              </a:rPr>
              <a:t>histtype</a:t>
            </a:r>
            <a:r>
              <a:rPr lang="en-US" sz="1400" b="0" dirty="0">
                <a:latin typeface="Consolas" panose="020B0609020204030204" pitchFamily="49" charset="0"/>
              </a:rPr>
              <a:t>="</a:t>
            </a:r>
            <a:r>
              <a:rPr lang="en-US" sz="1400" b="0" dirty="0" err="1">
                <a:latin typeface="Consolas" panose="020B0609020204030204" pitchFamily="49" charset="0"/>
              </a:rPr>
              <a:t>stepfilled</a:t>
            </a:r>
            <a:r>
              <a:rPr lang="en-US" sz="1400" b="0" dirty="0">
                <a:latin typeface="Consolas" panose="020B0609020204030204" pitchFamily="49" charset="0"/>
              </a:rPr>
              <a:t>", density=true)</a:t>
            </a:r>
          </a:p>
          <a:p>
            <a:pPr marL="0" indent="0" algn="just">
              <a:buNone/>
            </a:pPr>
            <a:r>
              <a:rPr lang="en-US" sz="1400" b="0" dirty="0" err="1">
                <a:latin typeface="Consolas" panose="020B0609020204030204" pitchFamily="49" charset="0"/>
              </a:rPr>
              <a:t>plt.title</a:t>
            </a:r>
            <a:r>
              <a:rPr lang="en-US" sz="1400" b="0" dirty="0">
                <a:latin typeface="Consolas" panose="020B0609020204030204" pitchFamily="49" charset="0"/>
              </a:rPr>
              <a:t>("Posterior distribution of probability of defect, given \$t = 31\$")</a:t>
            </a:r>
          </a:p>
          <a:p>
            <a:pPr marL="0" indent="0" algn="just">
              <a:buNone/>
            </a:pPr>
            <a:r>
              <a:rPr lang="en-US" sz="1400" b="0" dirty="0" err="1">
                <a:latin typeface="Consolas" panose="020B0609020204030204" pitchFamily="49" charset="0"/>
              </a:rPr>
              <a:t>plt.xlabel</a:t>
            </a:r>
            <a:r>
              <a:rPr lang="en-US" sz="1400" b="0" dirty="0">
                <a:latin typeface="Consolas" panose="020B0609020204030204" pitchFamily="49" charset="0"/>
              </a:rPr>
              <a:t>("probability of defect occurring in O-ring")</a:t>
            </a:r>
          </a:p>
          <a:p>
            <a:pPr marL="0" indent="0" algn="just">
              <a:buNone/>
            </a:pPr>
            <a:r>
              <a:rPr lang="en-US" sz="1400" b="0" dirty="0" err="1">
                <a:latin typeface="Consolas" panose="020B0609020204030204" pitchFamily="49" charset="0"/>
              </a:rPr>
              <a:t>plt.show</a:t>
            </a:r>
            <a:r>
              <a:rPr lang="en-US" sz="1400" b="0" dirty="0">
                <a:latin typeface="Consolas" panose="020B0609020204030204" pitchFamily="49" charset="0"/>
              </a:rPr>
              <a:t>()</a:t>
            </a:r>
          </a:p>
        </p:txBody>
      </p:sp>
      <p:pic>
        <p:nvPicPr>
          <p:cNvPr id="5" name="Picture 4" descr="A screenshot of a social media post&#10;&#10;Description automatically generated">
            <a:extLst>
              <a:ext uri="{FF2B5EF4-FFF2-40B4-BE49-F238E27FC236}">
                <a16:creationId xmlns:a16="http://schemas.microsoft.com/office/drawing/2014/main" id="{84DCB7E5-4440-4837-B36F-411A4FAA61CD}"/>
              </a:ext>
            </a:extLst>
          </p:cNvPr>
          <p:cNvPicPr>
            <a:picLocks noChangeAspect="1"/>
          </p:cNvPicPr>
          <p:nvPr/>
        </p:nvPicPr>
        <p:blipFill>
          <a:blip r:embed="rId2"/>
          <a:stretch>
            <a:fillRect/>
          </a:stretch>
        </p:blipFill>
        <p:spPr>
          <a:xfrm>
            <a:off x="1476375" y="3583902"/>
            <a:ext cx="9239250" cy="2619375"/>
          </a:xfrm>
          <a:prstGeom prst="rect">
            <a:avLst/>
          </a:prstGeom>
        </p:spPr>
      </p:pic>
    </p:spTree>
    <p:extLst>
      <p:ext uri="{BB962C8B-B14F-4D97-AF65-F5344CB8AC3E}">
        <p14:creationId xmlns:p14="http://schemas.microsoft.com/office/powerpoint/2010/main" val="266736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4F73-976F-4D55-BC67-922797366877}"/>
              </a:ext>
            </a:extLst>
          </p:cNvPr>
          <p:cNvSpPr>
            <a:spLocks noGrp="1"/>
          </p:cNvSpPr>
          <p:nvPr>
            <p:ph type="title"/>
          </p:nvPr>
        </p:nvSpPr>
        <p:spPr/>
        <p:txBody>
          <a:bodyPr/>
          <a:lstStyle/>
          <a:p>
            <a:r>
              <a:rPr lang="en-US" dirty="0"/>
              <a:t>Bayesian Linear Regression</a:t>
            </a:r>
          </a:p>
        </p:txBody>
      </p:sp>
      <p:sp>
        <p:nvSpPr>
          <p:cNvPr id="3" name="Text Placeholder 2">
            <a:extLst>
              <a:ext uri="{FF2B5EF4-FFF2-40B4-BE49-F238E27FC236}">
                <a16:creationId xmlns:a16="http://schemas.microsoft.com/office/drawing/2014/main" id="{A9BB76AE-4375-4979-B526-A347F05A1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308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E98773-1AC7-8193-FF67-62219CB3266D}"/>
              </a:ext>
            </a:extLst>
          </p:cNvPr>
          <p:cNvSpPr>
            <a:spLocks noGrp="1"/>
          </p:cNvSpPr>
          <p:nvPr>
            <p:ph type="title"/>
          </p:nvPr>
        </p:nvSpPr>
        <p:spPr/>
        <p:txBody>
          <a:bodyPr/>
          <a:lstStyle/>
          <a:p>
            <a:r>
              <a:rPr lang="en-US" sz="3200" dirty="0"/>
              <a:t>Based on Three Tutorials from: https://www.gen.dev/tutorials/</a:t>
            </a:r>
          </a:p>
        </p:txBody>
      </p:sp>
      <p:sp>
        <p:nvSpPr>
          <p:cNvPr id="6" name="Text Placeholder 5">
            <a:extLst>
              <a:ext uri="{FF2B5EF4-FFF2-40B4-BE49-F238E27FC236}">
                <a16:creationId xmlns:a16="http://schemas.microsoft.com/office/drawing/2014/main" id="{5C445A74-C95C-58DF-1D5C-CDE8EDA2A7F9}"/>
              </a:ext>
            </a:extLst>
          </p:cNvPr>
          <p:cNvSpPr>
            <a:spLocks noGrp="1"/>
          </p:cNvSpPr>
          <p:nvPr>
            <p:ph type="body" sz="half" idx="2"/>
          </p:nvPr>
        </p:nvSpPr>
        <p:spPr>
          <a:xfrm>
            <a:off x="1" y="3162650"/>
            <a:ext cx="4620684" cy="2698399"/>
          </a:xfrm>
        </p:spPr>
        <p:txBody>
          <a:bodyPr>
            <a:normAutofit/>
          </a:bodyPr>
          <a:lstStyle/>
          <a:p>
            <a:pPr marL="342900" indent="-342900">
              <a:buFont typeface="Arial" panose="020B0604020202020204" pitchFamily="34" charset="0"/>
              <a:buChar char="•"/>
            </a:pPr>
            <a:r>
              <a:rPr lang="en-US" sz="1800" dirty="0"/>
              <a:t>Introduction to Modeling in Gen</a:t>
            </a:r>
          </a:p>
          <a:p>
            <a:pPr marL="342900" indent="-342900">
              <a:buFont typeface="Arial" panose="020B0604020202020204" pitchFamily="34" charset="0"/>
              <a:buChar char="•"/>
            </a:pPr>
            <a:r>
              <a:rPr lang="en-US" sz="1800" dirty="0"/>
              <a:t>Basics of Iterative Inference in Gen</a:t>
            </a:r>
          </a:p>
          <a:p>
            <a:pPr marL="342900" indent="-342900">
              <a:buFont typeface="Arial" panose="020B0604020202020204" pitchFamily="34" charset="0"/>
              <a:buChar char="•"/>
            </a:pPr>
            <a:r>
              <a:rPr lang="en-US" sz="1800" dirty="0"/>
              <a:t>Scaling with Combinators and the Static Modeling Language</a:t>
            </a:r>
          </a:p>
          <a:p>
            <a:endParaRPr lang="en-US" sz="2000" dirty="0"/>
          </a:p>
        </p:txBody>
      </p:sp>
      <p:pic>
        <p:nvPicPr>
          <p:cNvPr id="10" name="Picture 9">
            <a:extLst>
              <a:ext uri="{FF2B5EF4-FFF2-40B4-BE49-F238E27FC236}">
                <a16:creationId xmlns:a16="http://schemas.microsoft.com/office/drawing/2014/main" id="{BB602579-9717-F660-97C7-E916999C84EE}"/>
              </a:ext>
            </a:extLst>
          </p:cNvPr>
          <p:cNvPicPr>
            <a:picLocks noChangeAspect="1"/>
          </p:cNvPicPr>
          <p:nvPr/>
        </p:nvPicPr>
        <p:blipFill>
          <a:blip r:embed="rId2"/>
          <a:stretch>
            <a:fillRect/>
          </a:stretch>
        </p:blipFill>
        <p:spPr>
          <a:xfrm>
            <a:off x="5283016" y="0"/>
            <a:ext cx="6558694" cy="6858000"/>
          </a:xfrm>
          <a:prstGeom prst="rect">
            <a:avLst/>
          </a:prstGeom>
        </p:spPr>
      </p:pic>
    </p:spTree>
    <p:extLst>
      <p:ext uri="{BB962C8B-B14F-4D97-AF65-F5344CB8AC3E}">
        <p14:creationId xmlns:p14="http://schemas.microsoft.com/office/powerpoint/2010/main" val="69585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41D1E2-0623-4F7F-BC1E-6A886EBA976F}"/>
              </a:ext>
            </a:extLst>
          </p:cNvPr>
          <p:cNvPicPr>
            <a:picLocks noChangeAspect="1"/>
          </p:cNvPicPr>
          <p:nvPr/>
        </p:nvPicPr>
        <p:blipFill>
          <a:blip r:embed="rId2"/>
          <a:stretch>
            <a:fillRect/>
          </a:stretch>
        </p:blipFill>
        <p:spPr>
          <a:xfrm>
            <a:off x="1623224" y="3262393"/>
            <a:ext cx="9105702" cy="3551870"/>
          </a:xfrm>
          <a:prstGeom prst="rect">
            <a:avLst/>
          </a:prstGeom>
        </p:spPr>
      </p:pic>
      <p:sp>
        <p:nvSpPr>
          <p:cNvPr id="6" name="Title 5">
            <a:extLst>
              <a:ext uri="{FF2B5EF4-FFF2-40B4-BE49-F238E27FC236}">
                <a16:creationId xmlns:a16="http://schemas.microsoft.com/office/drawing/2014/main" id="{985DAF5E-7427-42D7-B62F-03751B9E1E79}"/>
              </a:ext>
            </a:extLst>
          </p:cNvPr>
          <p:cNvSpPr>
            <a:spLocks noGrp="1"/>
          </p:cNvSpPr>
          <p:nvPr>
            <p:ph type="title"/>
          </p:nvPr>
        </p:nvSpPr>
        <p:spPr>
          <a:xfrm>
            <a:off x="0" y="286719"/>
            <a:ext cx="6176075" cy="1139895"/>
          </a:xfrm>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A1DBFB7A-884D-4952-9911-833C9FAFB0DC}"/>
                  </a:ext>
                </a:extLst>
              </p:cNvPr>
              <p:cNvSpPr>
                <a:spLocks noGrp="1"/>
              </p:cNvSpPr>
              <p:nvPr>
                <p:ph sz="quarter" idx="13"/>
              </p:nvPr>
            </p:nvSpPr>
            <p:spPr>
              <a:xfrm>
                <a:off x="6176075" y="1"/>
                <a:ext cx="5780867" cy="3262392"/>
              </a:xfrm>
            </p:spPr>
            <p:txBody>
              <a:bodyPr>
                <a:normAutofit fontScale="92500" lnSpcReduction="10000"/>
              </a:bodyPr>
              <a:lstStyle/>
              <a:p>
                <a:pPr marL="0" indent="0">
                  <a:buNone/>
                </a:pPr>
                <a:r>
                  <a:rPr lang="en-US" sz="1800" dirty="0"/>
                  <a:t>Let's assume we have a one-dimensional dataset:</a:t>
                </a:r>
              </a:p>
              <a:p>
                <a:pPr marL="0" indent="0">
                  <a:buNone/>
                </a:pPr>
                <a14:m>
                  <m:oMathPara xmlns:m="http://schemas.openxmlformats.org/officeDocument/2006/math">
                    <m:oMathParaPr>
                      <m:jc m:val="centerGroup"/>
                    </m:oMathParaPr>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 …,</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𝑛</m:t>
                              </m:r>
                            </m:sub>
                          </m:sSub>
                        </m:e>
                      </m:d>
                    </m:oMath>
                  </m:oMathPara>
                </a14:m>
                <a:endParaRPr lang="en-US" sz="1800" dirty="0"/>
              </a:p>
              <a:p>
                <a:pPr marL="0" indent="0">
                  <a:buNone/>
                </a:pPr>
                <a:r>
                  <a:rPr lang="en-US" sz="1800" dirty="0"/>
                  <a:t>The goal is to predict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dirty="0"/>
                  <a:t> as a function of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endParaRPr lang="en-US" sz="1800" dirty="0"/>
              </a:p>
              <a:p>
                <a:pPr marL="0" indent="0">
                  <a:buNone/>
                </a:pPr>
                <a:r>
                  <a:rPr lang="en-US" sz="1800" dirty="0"/>
                  <a:t>Our model describing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dirty="0"/>
                  <a:t> is:</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𝛼</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𝑖</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𝛽</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oMath>
                  </m:oMathPara>
                </a14:m>
                <a:endParaRPr lang="en-US" sz="1800" b="0" dirty="0">
                  <a:ea typeface="Cambria Math" panose="02040503050406030204" pitchFamily="18" charset="0"/>
                </a:endParaRPr>
              </a:p>
              <a:p>
                <a:pPr marL="0" indent="0">
                  <a:buNone/>
                </a:pPr>
                <a:r>
                  <a:rPr lang="en-US" sz="1800" dirty="0"/>
                  <a:t>where </a:t>
                </a:r>
                <a14:m>
                  <m:oMath xmlns:m="http://schemas.openxmlformats.org/officeDocument/2006/math">
                    <m:r>
                      <a:rPr lang="en-US" sz="1800" i="1" smtClean="0">
                        <a:latin typeface="Cambria Math" panose="02040503050406030204" pitchFamily="18" charset="0"/>
                        <a:ea typeface="Cambria Math" panose="02040503050406030204" pitchFamily="18" charset="0"/>
                      </a:rPr>
                      <m:t>𝛼</m:t>
                    </m:r>
                  </m:oMath>
                </a14:m>
                <a:r>
                  <a:rPr lang="en-US" sz="1800" dirty="0"/>
                  <a:t> and </a:t>
                </a:r>
                <a14:m>
                  <m:oMath xmlns:m="http://schemas.openxmlformats.org/officeDocument/2006/math">
                    <m:r>
                      <a:rPr lang="en-US" sz="1800" i="1" smtClean="0">
                        <a:latin typeface="Cambria Math" panose="02040503050406030204" pitchFamily="18" charset="0"/>
                        <a:ea typeface="Cambria Math" panose="02040503050406030204" pitchFamily="18" charset="0"/>
                      </a:rPr>
                      <m:t>𝛽</m:t>
                    </m:r>
                  </m:oMath>
                </a14:m>
                <a:r>
                  <a:rPr lang="en-US" sz="1800" dirty="0"/>
                  <a:t> are unknown parameters, and </a:t>
                </a:r>
                <a14:m>
                  <m:oMath xmlns:m="http://schemas.openxmlformats.org/officeDocument/2006/math">
                    <m:r>
                      <a:rPr lang="en-US" sz="1800" i="1" smtClean="0">
                        <a:latin typeface="Cambria Math" panose="02040503050406030204" pitchFamily="18" charset="0"/>
                        <a:ea typeface="Cambria Math" panose="02040503050406030204" pitchFamily="18" charset="0"/>
                      </a:rPr>
                      <m:t>𝜀</m:t>
                    </m:r>
                  </m:oMath>
                </a14:m>
                <a:r>
                  <a:rPr lang="en-US" sz="1800" dirty="0"/>
                  <a:t> is the statistical noise (a random variable)</a:t>
                </a:r>
              </a:p>
              <a:p>
                <a:pPr marL="0" indent="0">
                  <a:buNone/>
                </a:pPr>
                <a:r>
                  <a:rPr lang="en-US" sz="1800" dirty="0"/>
                  <a:t>Our goal will be to compute a </a:t>
                </a:r>
                <a:r>
                  <a:rPr lang="en-US" sz="1800" i="1" dirty="0"/>
                  <a:t>posterior</a:t>
                </a:r>
                <a:r>
                  <a:rPr lang="en-US" sz="1800" dirty="0"/>
                  <a:t> on </a:t>
                </a:r>
                <a14:m>
                  <m:oMath xmlns:m="http://schemas.openxmlformats.org/officeDocument/2006/math">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𝛽</m:t>
                        </m:r>
                      </m:e>
                    </m:d>
                  </m:oMath>
                </a14:m>
                <a:r>
                  <a:rPr lang="en-US" sz="1800" dirty="0"/>
                  <a:t> that represents our degree of belief that any particular </a:t>
                </a:r>
                <a14:m>
                  <m:oMath xmlns:m="http://schemas.openxmlformats.org/officeDocument/2006/math">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𝛽</m:t>
                        </m:r>
                      </m:e>
                    </m:d>
                  </m:oMath>
                </a14:m>
                <a:r>
                  <a:rPr lang="en-US" sz="1800" dirty="0"/>
                  <a:t> is the "correct" one</a:t>
                </a:r>
              </a:p>
            </p:txBody>
          </p:sp>
        </mc:Choice>
        <mc:Fallback xmlns="">
          <p:sp>
            <p:nvSpPr>
              <p:cNvPr id="8" name="Content Placeholder 7">
                <a:extLst>
                  <a:ext uri="{FF2B5EF4-FFF2-40B4-BE49-F238E27FC236}">
                    <a16:creationId xmlns:a16="http://schemas.microsoft.com/office/drawing/2014/main" id="{A1DBFB7A-884D-4952-9911-833C9FAFB0DC}"/>
                  </a:ext>
                </a:extLst>
              </p:cNvPr>
              <p:cNvSpPr>
                <a:spLocks noGrp="1" noRot="1" noChangeAspect="1" noMove="1" noResize="1" noEditPoints="1" noAdjustHandles="1" noChangeArrowheads="1" noChangeShapeType="1" noTextEdit="1"/>
              </p:cNvSpPr>
              <p:nvPr>
                <p:ph sz="quarter" idx="13"/>
              </p:nvPr>
            </p:nvSpPr>
            <p:spPr>
              <a:xfrm>
                <a:off x="6176075" y="1"/>
                <a:ext cx="5780867" cy="3262392"/>
              </a:xfrm>
              <a:blipFill>
                <a:blip r:embed="rId3"/>
                <a:stretch>
                  <a:fillRect l="-633" t="-1308" r="-738"/>
                </a:stretch>
              </a:blipFill>
            </p:spPr>
            <p:txBody>
              <a:bodyPr/>
              <a:lstStyle/>
              <a:p>
                <a:r>
                  <a:rPr lang="en-US">
                    <a:noFill/>
                  </a:rPr>
                  <a:t> </a:t>
                </a:r>
              </a:p>
            </p:txBody>
          </p:sp>
        </mc:Fallback>
      </mc:AlternateContent>
    </p:spTree>
    <p:extLst>
      <p:ext uri="{BB962C8B-B14F-4D97-AF65-F5344CB8AC3E}">
        <p14:creationId xmlns:p14="http://schemas.microsoft.com/office/powerpoint/2010/main" val="105816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8761-25CF-4816-A3D7-DC03231FDCB4}"/>
              </a:ext>
            </a:extLst>
          </p:cNvPr>
          <p:cNvSpPr>
            <a:spLocks noGrp="1"/>
          </p:cNvSpPr>
          <p:nvPr>
            <p:ph type="title"/>
          </p:nvPr>
        </p:nvSpPr>
        <p:spPr>
          <a:xfrm>
            <a:off x="0" y="375313"/>
            <a:ext cx="6168325" cy="1139895"/>
          </a:xfrm>
        </p:spPr>
        <p:txBody>
          <a:bodyPr/>
          <a:lstStyle/>
          <a:p>
            <a:r>
              <a:rPr lang="en-US" dirty="0"/>
              <a:t>Simple Linear Regression</a:t>
            </a:r>
          </a:p>
        </p:txBody>
      </p:sp>
      <p:sp>
        <p:nvSpPr>
          <p:cNvPr id="4" name="Content Placeholder 3">
            <a:extLst>
              <a:ext uri="{FF2B5EF4-FFF2-40B4-BE49-F238E27FC236}">
                <a16:creationId xmlns:a16="http://schemas.microsoft.com/office/drawing/2014/main" id="{AD355FE2-F074-45AB-BAE7-8F8EDBD61CAE}"/>
              </a:ext>
            </a:extLst>
          </p:cNvPr>
          <p:cNvSpPr>
            <a:spLocks noGrp="1"/>
          </p:cNvSpPr>
          <p:nvPr>
            <p:ph sz="quarter" idx="13"/>
          </p:nvPr>
        </p:nvSpPr>
        <p:spPr>
          <a:xfrm>
            <a:off x="6096001" y="0"/>
            <a:ext cx="6096000" cy="6858000"/>
          </a:xfrm>
        </p:spPr>
        <p:txBody>
          <a:bodyPr>
            <a:normAutofit fontScale="62500" lnSpcReduction="20000"/>
          </a:bodyPr>
          <a:lstStyle/>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line_model</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::Vector{Float64})</a:t>
            </a:r>
          </a:p>
          <a:p>
            <a:pPr marL="0" indent="0">
              <a:buNone/>
            </a:pPr>
            <a:r>
              <a:rPr lang="en-US" sz="1400" dirty="0">
                <a:latin typeface="Consolas" panose="020B0609020204030204" pitchFamily="49" charset="0"/>
              </a:rPr>
              <a:t>    # We begin by sampling a slope and intercept for the line.</a:t>
            </a:r>
          </a:p>
          <a:p>
            <a:pPr marL="0" indent="0">
              <a:buNone/>
            </a:pPr>
            <a:r>
              <a:rPr lang="en-US" sz="1400" dirty="0">
                <a:latin typeface="Consolas" panose="020B0609020204030204" pitchFamily="49" charset="0"/>
              </a:rPr>
              <a:t>    # Before we have seen the data, we don't know the values of</a:t>
            </a:r>
          </a:p>
          <a:p>
            <a:pPr marL="0" indent="0">
              <a:buNone/>
            </a:pPr>
            <a:r>
              <a:rPr lang="en-US" sz="1400" dirty="0">
                <a:latin typeface="Consolas" panose="020B0609020204030204" pitchFamily="49" charset="0"/>
              </a:rPr>
              <a:t>    # these parameters, so we treat them as random choices. The</a:t>
            </a:r>
          </a:p>
          <a:p>
            <a:pPr marL="0" indent="0">
              <a:buNone/>
            </a:pPr>
            <a:r>
              <a:rPr lang="en-US" sz="1400" dirty="0">
                <a:latin typeface="Consolas" panose="020B0609020204030204" pitchFamily="49" charset="0"/>
              </a:rPr>
              <a:t>    # distributions they are drawn from represent our prior beliefs</a:t>
            </a:r>
          </a:p>
          <a:p>
            <a:pPr marL="0" indent="0">
              <a:buNone/>
            </a:pPr>
            <a:r>
              <a:rPr lang="en-US" sz="1400" dirty="0">
                <a:latin typeface="Consolas" panose="020B0609020204030204" pitchFamily="49" charset="0"/>
              </a:rPr>
              <a:t>    # about the parameters: in this case, that neither the slope nor the</a:t>
            </a:r>
          </a:p>
          <a:p>
            <a:pPr marL="0" indent="0">
              <a:buNone/>
            </a:pPr>
            <a:r>
              <a:rPr lang="en-US" sz="1400" dirty="0">
                <a:latin typeface="Consolas" panose="020B0609020204030204" pitchFamily="49" charset="0"/>
              </a:rPr>
              <a:t>    # intercept will be more than a couple points away from 0.</a:t>
            </a:r>
          </a:p>
          <a:p>
            <a:pPr marL="0" indent="0">
              <a:buNone/>
            </a:pPr>
            <a:r>
              <a:rPr lang="en-US" sz="1400" dirty="0">
                <a:latin typeface="Consolas" panose="020B0609020204030204" pitchFamily="49" charset="0"/>
              </a:rPr>
              <a:t>    slope = ({:slope} ~ normal(0, 1))          # alpha</a:t>
            </a:r>
          </a:p>
          <a:p>
            <a:pPr marL="0" indent="0">
              <a:buNone/>
            </a:pPr>
            <a:r>
              <a:rPr lang="en-US" sz="1400" dirty="0">
                <a:latin typeface="Consolas" panose="020B0609020204030204" pitchFamily="49" charset="0"/>
              </a:rPr>
              <a:t>    intercept = ({:intercept} ~ normal(0, 2))  # beta</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We define a function to compute y for a given x</a:t>
            </a:r>
          </a:p>
          <a:p>
            <a:pPr marL="0" indent="0">
              <a:buNone/>
            </a:pPr>
            <a:r>
              <a:rPr lang="en-US" sz="1400" dirty="0">
                <a:latin typeface="Consolas" panose="020B0609020204030204" pitchFamily="49" charset="0"/>
              </a:rPr>
              <a:t>    function y(x)</a:t>
            </a:r>
          </a:p>
          <a:p>
            <a:pPr marL="0" indent="0">
              <a:buNone/>
            </a:pPr>
            <a:r>
              <a:rPr lang="en-US" sz="1400" dirty="0">
                <a:latin typeface="Consolas" panose="020B0609020204030204" pitchFamily="49" charset="0"/>
              </a:rPr>
              <a:t>        return slope * x + intercept</a:t>
            </a:r>
          </a:p>
          <a:p>
            <a:pPr marL="0" indent="0">
              <a:buNone/>
            </a:pPr>
            <a:r>
              <a:rPr lang="en-US" sz="1400" dirty="0">
                <a:latin typeface="Consolas" panose="020B0609020204030204" pitchFamily="49" charset="0"/>
              </a:rPr>
              <a:t>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Given the slope and intercept, we can sample y coordinates</a:t>
            </a:r>
          </a:p>
          <a:p>
            <a:pPr marL="0" indent="0">
              <a:buNone/>
            </a:pPr>
            <a:r>
              <a:rPr lang="en-US" sz="1400" dirty="0">
                <a:latin typeface="Consolas" panose="020B0609020204030204" pitchFamily="49" charset="0"/>
              </a:rPr>
              <a:t>    # for each of the x coordinates in our input vector.</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x) in enumerate(</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 Note that we name each random choice in this loop</a:t>
            </a:r>
          </a:p>
          <a:p>
            <a:pPr marL="0" indent="0">
              <a:buNone/>
            </a:pPr>
            <a:r>
              <a:rPr lang="en-US" sz="1400" dirty="0">
                <a:latin typeface="Consolas" panose="020B0609020204030204" pitchFamily="49" charset="0"/>
              </a:rPr>
              <a:t>        # slightly differently: the first time through,</a:t>
            </a:r>
          </a:p>
          <a:p>
            <a:pPr marL="0" indent="0">
              <a:buNone/>
            </a:pPr>
            <a:r>
              <a:rPr lang="en-US" sz="1400" dirty="0">
                <a:latin typeface="Consolas" panose="020B0609020204030204" pitchFamily="49" charset="0"/>
              </a:rPr>
              <a:t>        # the name (:y, 1) will be used, then (:y, 2) for</a:t>
            </a:r>
          </a:p>
          <a:p>
            <a:pPr marL="0" indent="0">
              <a:buNone/>
            </a:pPr>
            <a:r>
              <a:rPr lang="en-US" sz="1400" dirty="0">
                <a:latin typeface="Consolas" panose="020B0609020204030204" pitchFamily="49" charset="0"/>
              </a:rPr>
              <a:t>        # the second point, and so on.</a:t>
            </a:r>
          </a:p>
          <a:p>
            <a:pPr marL="0" indent="0">
              <a:buNone/>
            </a:pPr>
            <a:r>
              <a:rPr lang="en-US" sz="1400" dirty="0">
                <a:latin typeface="Consolas" panose="020B0609020204030204" pitchFamily="49" charset="0"/>
              </a:rPr>
              <a:t>        ({(:y, </a:t>
            </a:r>
            <a:r>
              <a:rPr lang="en-US" sz="1400" dirty="0" err="1">
                <a:latin typeface="Consolas" panose="020B0609020204030204" pitchFamily="49" charset="0"/>
              </a:rPr>
              <a:t>i</a:t>
            </a:r>
            <a:r>
              <a:rPr lang="en-US" sz="1400" dirty="0">
                <a:latin typeface="Consolas" panose="020B0609020204030204" pitchFamily="49" charset="0"/>
              </a:rPr>
              <a:t>)} ~ normal(y(x), 0.1))</a:t>
            </a:r>
          </a:p>
          <a:p>
            <a:pPr marL="0" indent="0">
              <a:buNone/>
            </a:pPr>
            <a:r>
              <a:rPr lang="en-US" sz="1400" dirty="0">
                <a:latin typeface="Consolas" panose="020B0609020204030204" pitchFamily="49" charset="0"/>
              </a:rPr>
              <a:t>    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Most of the time, we don't care about the return</a:t>
            </a:r>
          </a:p>
          <a:p>
            <a:pPr marL="0" indent="0">
              <a:buNone/>
            </a:pPr>
            <a:r>
              <a:rPr lang="en-US" sz="1400" dirty="0">
                <a:latin typeface="Consolas" panose="020B0609020204030204" pitchFamily="49" charset="0"/>
              </a:rPr>
              <a:t>    # value of a model, only the random choices it makes.</a:t>
            </a:r>
          </a:p>
          <a:p>
            <a:pPr marL="0" indent="0">
              <a:buNone/>
            </a:pPr>
            <a:r>
              <a:rPr lang="en-US" sz="1400" dirty="0">
                <a:latin typeface="Consolas" panose="020B0609020204030204" pitchFamily="49" charset="0"/>
              </a:rPr>
              <a:t>    # It can </a:t>
            </a:r>
            <a:r>
              <a:rPr lang="en-US" sz="1400" dirty="0" err="1">
                <a:latin typeface="Consolas" panose="020B0609020204030204" pitchFamily="49" charset="0"/>
              </a:rPr>
              <a:t>sometimems</a:t>
            </a:r>
            <a:r>
              <a:rPr lang="en-US" sz="1400" dirty="0">
                <a:latin typeface="Consolas" panose="020B0609020204030204" pitchFamily="49" charset="0"/>
              </a:rPr>
              <a:t> be useful to return something</a:t>
            </a:r>
          </a:p>
          <a:p>
            <a:pPr marL="0" indent="0">
              <a:buNone/>
            </a:pPr>
            <a:r>
              <a:rPr lang="en-US" sz="1400" dirty="0">
                <a:latin typeface="Consolas" panose="020B0609020204030204" pitchFamily="49" charset="0"/>
              </a:rPr>
              <a:t>    # meaningful, however; here, we return the function `y`.</a:t>
            </a:r>
          </a:p>
          <a:p>
            <a:pPr marL="0" indent="0">
              <a:buNone/>
            </a:pPr>
            <a:r>
              <a:rPr lang="en-US" sz="1400" dirty="0">
                <a:latin typeface="Consolas" panose="020B0609020204030204" pitchFamily="49" charset="0"/>
              </a:rPr>
              <a:t>    return y</a:t>
            </a:r>
          </a:p>
          <a:p>
            <a:pPr marL="0" indent="0">
              <a:buNone/>
            </a:pPr>
            <a:r>
              <a:rPr lang="en-US" sz="1400" dirty="0">
                <a:latin typeface="Consolas" panose="020B0609020204030204" pitchFamily="49" charset="0"/>
              </a:rPr>
              <a:t>end;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A5BC80-815E-4BBF-B770-D1C9BF6E56DE}"/>
                  </a:ext>
                </a:extLst>
              </p:cNvPr>
              <p:cNvSpPr txBox="1"/>
              <p:nvPr/>
            </p:nvSpPr>
            <p:spPr>
              <a:xfrm>
                <a:off x="340963" y="2518015"/>
                <a:ext cx="5114017" cy="2585323"/>
              </a:xfrm>
              <a:prstGeom prst="rect">
                <a:avLst/>
              </a:prstGeom>
              <a:noFill/>
            </p:spPr>
            <p:txBody>
              <a:bodyPr wrap="square" rtlCol="0">
                <a:spAutoFit/>
              </a:bodyPr>
              <a:lstStyle/>
              <a:p>
                <a:pPr algn="just"/>
                <a:r>
                  <a:rPr lang="en-US" dirty="0"/>
                  <a:t>Our model:</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m:oMathPara>
                </a14:m>
                <a:endParaRPr lang="en-US" dirty="0">
                  <a:ea typeface="Cambria Math" panose="02040503050406030204" pitchFamily="18" charset="0"/>
                </a:endParaRPr>
              </a:p>
              <a:p>
                <a:pPr algn="just"/>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are unknown parameters, and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dirty="0">
                        <a:latin typeface="Cambria Math" panose="02040503050406030204" pitchFamily="18" charset="0"/>
                      </a:rPr>
                      <m:t>∼</m:t>
                    </m:r>
                    <m:r>
                      <m:rPr>
                        <m:sty m:val="p"/>
                      </m:rPr>
                      <a:rPr lang="en-US" b="0" i="0" dirty="0" smtClean="0">
                        <a:latin typeface="Cambria Math" panose="02040503050406030204" pitchFamily="18" charset="0"/>
                      </a:rPr>
                      <m:t>N</m:t>
                    </m:r>
                    <m:r>
                      <a:rPr lang="en-US" b="0" i="0" dirty="0" smtClean="0">
                        <a:latin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𝜎</m:t>
                    </m:r>
                    <m:r>
                      <a:rPr lang="en-US" b="0" i="1" dirty="0" smtClean="0">
                        <a:latin typeface="Cambria Math" panose="02040503050406030204" pitchFamily="18" charset="0"/>
                      </a:rPr>
                      <m:t>)</m:t>
                    </m:r>
                  </m:oMath>
                </a14:m>
                <a:r>
                  <a:rPr lang="en-US" dirty="0"/>
                  <a:t>.</a:t>
                </a:r>
              </a:p>
              <a:p>
                <a:pPr algn="just"/>
                <a:endParaRPr lang="en-US" dirty="0"/>
              </a:p>
              <a:p>
                <a:pPr algn="just"/>
                <a:r>
                  <a:rPr lang="en-US" dirty="0"/>
                  <a:t>The most common priors on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are Normal priors.</a:t>
                </a:r>
              </a:p>
              <a:p>
                <a:pPr algn="just"/>
                <a:endParaRPr lang="en-US" dirty="0"/>
              </a:p>
              <a:p>
                <a:pPr algn="just"/>
                <a:r>
                  <a:rPr lang="en-US" dirty="0"/>
                  <a:t>Latter we will also assign a prior on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5" name="TextBox 4">
                <a:extLst>
                  <a:ext uri="{FF2B5EF4-FFF2-40B4-BE49-F238E27FC236}">
                    <a16:creationId xmlns:a16="http://schemas.microsoft.com/office/drawing/2014/main" id="{5DA5BC80-815E-4BBF-B770-D1C9BF6E56DE}"/>
                  </a:ext>
                </a:extLst>
              </p:cNvPr>
              <p:cNvSpPr txBox="1">
                <a:spLocks noRot="1" noChangeAspect="1" noMove="1" noResize="1" noEditPoints="1" noAdjustHandles="1" noChangeArrowheads="1" noChangeShapeType="1" noTextEdit="1"/>
              </p:cNvSpPr>
              <p:nvPr/>
            </p:nvSpPr>
            <p:spPr>
              <a:xfrm>
                <a:off x="340963" y="2518015"/>
                <a:ext cx="5114017" cy="2585323"/>
              </a:xfrm>
              <a:prstGeom prst="rect">
                <a:avLst/>
              </a:prstGeom>
              <a:blipFill>
                <a:blip r:embed="rId2"/>
                <a:stretch>
                  <a:fillRect l="-1073" t="-1179" r="-954" b="-2830"/>
                </a:stretch>
              </a:blipFill>
            </p:spPr>
            <p:txBody>
              <a:bodyPr/>
              <a:lstStyle/>
              <a:p>
                <a:r>
                  <a:rPr lang="en-US">
                    <a:noFill/>
                  </a:rPr>
                  <a:t> </a:t>
                </a:r>
              </a:p>
            </p:txBody>
          </p:sp>
        </mc:Fallback>
      </mc:AlternateContent>
    </p:spTree>
    <p:extLst>
      <p:ext uri="{BB962C8B-B14F-4D97-AF65-F5344CB8AC3E}">
        <p14:creationId xmlns:p14="http://schemas.microsoft.com/office/powerpoint/2010/main" val="318365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96FD28-7DF8-45D5-8171-7829E0CA9C6C}"/>
              </a:ext>
            </a:extLst>
          </p:cNvPr>
          <p:cNvSpPr>
            <a:spLocks noGrp="1"/>
          </p:cNvSpPr>
          <p:nvPr>
            <p:ph type="title"/>
          </p:nvPr>
        </p:nvSpPr>
        <p:spPr/>
        <p:txBody>
          <a:bodyPr/>
          <a:lstStyle/>
          <a:p>
            <a:r>
              <a:rPr lang="en-US" dirty="0"/>
              <a:t>Bayesian Regression with Gen</a:t>
            </a:r>
          </a:p>
        </p:txBody>
      </p:sp>
      <p:sp>
        <p:nvSpPr>
          <p:cNvPr id="6" name="Text Placeholder 5">
            <a:extLst>
              <a:ext uri="{FF2B5EF4-FFF2-40B4-BE49-F238E27FC236}">
                <a16:creationId xmlns:a16="http://schemas.microsoft.com/office/drawing/2014/main" id="{8B1921B6-0916-4D1C-95EB-46BFADED66E8}"/>
              </a:ext>
            </a:extLst>
          </p:cNvPr>
          <p:cNvSpPr>
            <a:spLocks noGrp="1"/>
          </p:cNvSpPr>
          <p:nvPr>
            <p:ph type="body" idx="1"/>
          </p:nvPr>
        </p:nvSpPr>
        <p:spPr/>
        <p:txBody>
          <a:bodyPr/>
          <a:lstStyle/>
          <a:p>
            <a:r>
              <a:rPr lang="en-US" dirty="0"/>
              <a:t>Logistic | Linear | Ridge | LASSO</a:t>
            </a:r>
          </a:p>
        </p:txBody>
      </p:sp>
    </p:spTree>
    <p:extLst>
      <p:ext uri="{BB962C8B-B14F-4D97-AF65-F5344CB8AC3E}">
        <p14:creationId xmlns:p14="http://schemas.microsoft.com/office/powerpoint/2010/main" val="3800616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3AEF-ED1F-4DDF-7AA1-8605F856422E}"/>
              </a:ext>
            </a:extLst>
          </p:cNvPr>
          <p:cNvSpPr>
            <a:spLocks noGrp="1"/>
          </p:cNvSpPr>
          <p:nvPr>
            <p:ph type="title"/>
          </p:nvPr>
        </p:nvSpPr>
        <p:spPr/>
        <p:txBody>
          <a:bodyPr/>
          <a:lstStyle/>
          <a:p>
            <a:r>
              <a:rPr lang="en-US" dirty="0"/>
              <a:t>Observed Data</a:t>
            </a:r>
          </a:p>
        </p:txBody>
      </p:sp>
      <p:sp>
        <p:nvSpPr>
          <p:cNvPr id="3" name="Content Placeholder 2">
            <a:extLst>
              <a:ext uri="{FF2B5EF4-FFF2-40B4-BE49-F238E27FC236}">
                <a16:creationId xmlns:a16="http://schemas.microsoft.com/office/drawing/2014/main" id="{5ACA6BD0-D3DC-9FE6-5202-7F26AE356640}"/>
              </a:ext>
            </a:extLst>
          </p:cNvPr>
          <p:cNvSpPr>
            <a:spLocks noGrp="1"/>
          </p:cNvSpPr>
          <p:nvPr>
            <p:ph sz="half" idx="1"/>
          </p:nvPr>
        </p:nvSpPr>
        <p:spPr>
          <a:xfrm>
            <a:off x="100668" y="2222287"/>
            <a:ext cx="5903917" cy="3638763"/>
          </a:xfrm>
        </p:spPr>
        <p:txBody>
          <a:bodyPr>
            <a:normAutofit/>
          </a:bodyPr>
          <a:lstStyle/>
          <a:p>
            <a:pPr marL="0" indent="0">
              <a:buNone/>
            </a:pPr>
            <a:r>
              <a:rPr lang="en-US" sz="1400" dirty="0" err="1">
                <a:latin typeface="Consolas" panose="020B0609020204030204" pitchFamily="49" charset="0"/>
              </a:rPr>
              <a:t>xs</a:t>
            </a:r>
            <a:r>
              <a:rPr lang="en-US" sz="1400" dirty="0">
                <a:latin typeface="Consolas" panose="020B0609020204030204" pitchFamily="49" charset="0"/>
              </a:rPr>
              <a:t> = [-5., -4., -3., -2., -1., 0., 1., 2., 3., 4., 5.]</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ys</a:t>
            </a:r>
            <a:r>
              <a:rPr lang="en-US" sz="1400" dirty="0">
                <a:latin typeface="Consolas" panose="020B0609020204030204" pitchFamily="49" charset="0"/>
              </a:rPr>
              <a:t> = [6.75003, 6.1568, 4.26414, 1.84894, 3.09686, 1.94026,</a:t>
            </a:r>
          </a:p>
          <a:p>
            <a:pPr marL="0" indent="0">
              <a:buNone/>
            </a:pPr>
            <a:r>
              <a:rPr lang="en-US" sz="1400" dirty="0">
                <a:latin typeface="Consolas" panose="020B0609020204030204" pitchFamily="49" charset="0"/>
              </a:rPr>
              <a:t>      1.36411, -0.83959, -0.976, -1.93363, -2.91303];</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display(scatter(</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color="black", label=nothing, title="Observed data (linear)", </a:t>
            </a:r>
            <a:r>
              <a:rPr lang="en-US" sz="1400" dirty="0" err="1">
                <a:latin typeface="Consolas" panose="020B0609020204030204" pitchFamily="49" charset="0"/>
              </a:rPr>
              <a:t>xlabel</a:t>
            </a:r>
            <a:r>
              <a:rPr lang="en-US" sz="1400" dirty="0">
                <a:latin typeface="Consolas" panose="020B0609020204030204" pitchFamily="49" charset="0"/>
              </a:rPr>
              <a:t>="X", </a:t>
            </a:r>
            <a:r>
              <a:rPr lang="en-US" sz="1400" dirty="0" err="1">
                <a:latin typeface="Consolas" panose="020B0609020204030204" pitchFamily="49" charset="0"/>
              </a:rPr>
              <a:t>ylabel</a:t>
            </a:r>
            <a:r>
              <a:rPr lang="en-US" sz="1400" dirty="0">
                <a:latin typeface="Consolas" panose="020B0609020204030204" pitchFamily="49" charset="0"/>
              </a:rPr>
              <a:t>="Y"))</a:t>
            </a:r>
          </a:p>
          <a:p>
            <a:pPr marL="0" indent="0">
              <a:buNone/>
            </a:pPr>
            <a:r>
              <a:rPr lang="en-US" sz="1400" dirty="0" err="1">
                <a:latin typeface="Consolas" panose="020B0609020204030204" pitchFamily="49" charset="0"/>
              </a:rPr>
              <a:t>readline</a:t>
            </a:r>
            <a:r>
              <a:rPr lang="en-US" sz="1400" dirty="0">
                <a:latin typeface="Consolas" panose="020B0609020204030204" pitchFamily="49" charset="0"/>
              </a:rPr>
              <a:t>()</a:t>
            </a:r>
          </a:p>
        </p:txBody>
      </p:sp>
      <p:pic>
        <p:nvPicPr>
          <p:cNvPr id="5" name="Picture 4">
            <a:extLst>
              <a:ext uri="{FF2B5EF4-FFF2-40B4-BE49-F238E27FC236}">
                <a16:creationId xmlns:a16="http://schemas.microsoft.com/office/drawing/2014/main" id="{591A79E4-5801-39FA-74A1-50BDC0621A71}"/>
              </a:ext>
            </a:extLst>
          </p:cNvPr>
          <p:cNvPicPr>
            <a:picLocks noChangeAspect="1"/>
          </p:cNvPicPr>
          <p:nvPr/>
        </p:nvPicPr>
        <p:blipFill>
          <a:blip r:embed="rId2"/>
          <a:stretch>
            <a:fillRect/>
          </a:stretch>
        </p:blipFill>
        <p:spPr>
          <a:xfrm>
            <a:off x="6477000" y="1992988"/>
            <a:ext cx="5715000" cy="3810000"/>
          </a:xfrm>
          <a:prstGeom prst="rect">
            <a:avLst/>
          </a:prstGeom>
        </p:spPr>
      </p:pic>
    </p:spTree>
    <p:extLst>
      <p:ext uri="{BB962C8B-B14F-4D97-AF65-F5344CB8AC3E}">
        <p14:creationId xmlns:p14="http://schemas.microsoft.com/office/powerpoint/2010/main" val="195093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E1667C-231C-BAB9-9C07-D5B21C313193}"/>
              </a:ext>
            </a:extLst>
          </p:cNvPr>
          <p:cNvSpPr>
            <a:spLocks noGrp="1"/>
          </p:cNvSpPr>
          <p:nvPr>
            <p:ph type="title"/>
          </p:nvPr>
        </p:nvSpPr>
        <p:spPr/>
        <p:txBody>
          <a:bodyPr/>
          <a:lstStyle/>
          <a:p>
            <a:r>
              <a:rPr lang="en-US" dirty="0"/>
              <a:t>Importance (Re)Sampling</a:t>
            </a:r>
          </a:p>
        </p:txBody>
      </p:sp>
      <p:sp>
        <p:nvSpPr>
          <p:cNvPr id="6" name="Content Placeholder 5">
            <a:extLst>
              <a:ext uri="{FF2B5EF4-FFF2-40B4-BE49-F238E27FC236}">
                <a16:creationId xmlns:a16="http://schemas.microsoft.com/office/drawing/2014/main" id="{8F4DD280-A627-1D2D-AEEA-476E42C6566E}"/>
              </a:ext>
            </a:extLst>
          </p:cNvPr>
          <p:cNvSpPr>
            <a:spLocks noGrp="1"/>
          </p:cNvSpPr>
          <p:nvPr>
            <p:ph idx="1"/>
          </p:nvPr>
        </p:nvSpPr>
        <p:spPr/>
        <p:txBody>
          <a:bodyPr/>
          <a:lstStyle/>
          <a:p>
            <a:r>
              <a:rPr lang="en-US" dirty="0"/>
              <a:t>Importance sampling is a Bayesian estimation technique which estimates a parameter by drawing from a specified importance function rather than a posterior distribution.</a:t>
            </a:r>
          </a:p>
          <a:p>
            <a:endParaRPr lang="en-US" dirty="0"/>
          </a:p>
          <a:p>
            <a:r>
              <a:rPr lang="en-US" dirty="0"/>
              <a:t>Importance sampling is useful when the area we are interested in may lie in a region that has a small probability of occurrence. In these cases, other sampling techniques may fail to even draw from that area.</a:t>
            </a:r>
          </a:p>
          <a:p>
            <a:endParaRPr lang="en-US" dirty="0"/>
          </a:p>
          <a:p>
            <a:r>
              <a:rPr lang="en-US" dirty="0"/>
              <a:t>Importance sampling overcomes this issue by sampling from a distribution which weights the region of interest.</a:t>
            </a:r>
          </a:p>
        </p:txBody>
      </p:sp>
    </p:spTree>
    <p:extLst>
      <p:ext uri="{BB962C8B-B14F-4D97-AF65-F5344CB8AC3E}">
        <p14:creationId xmlns:p14="http://schemas.microsoft.com/office/powerpoint/2010/main" val="2382853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D127-D50C-25CC-1CBA-CE5F51F87B4A}"/>
              </a:ext>
            </a:extLst>
          </p:cNvPr>
          <p:cNvSpPr>
            <a:spLocks noGrp="1"/>
          </p:cNvSpPr>
          <p:nvPr>
            <p:ph type="title"/>
          </p:nvPr>
        </p:nvSpPr>
        <p:spPr/>
        <p:txBody>
          <a:bodyPr/>
          <a:lstStyle/>
          <a:p>
            <a:r>
              <a:rPr lang="en-US" dirty="0" err="1">
                <a:latin typeface="Consolas" panose="020B0609020204030204" pitchFamily="49" charset="0"/>
              </a:rPr>
              <a:t>Gen.importance_resampling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484FEBF8-D572-9C4E-321C-A3726C5B0B4C}"/>
              </a:ext>
            </a:extLst>
          </p:cNvPr>
          <p:cNvSpPr>
            <a:spLocks noGrp="1"/>
          </p:cNvSpPr>
          <p:nvPr>
            <p:ph idx="1"/>
          </p:nvPr>
        </p:nvSpPr>
        <p:spPr>
          <a:xfrm>
            <a:off x="818712" y="2222287"/>
            <a:ext cx="10554574" cy="4635713"/>
          </a:xfrm>
        </p:spPr>
        <p:txBody>
          <a:bodyPr>
            <a:normAutofit fontScale="85000" lnSpcReduction="2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do_inference</a:t>
            </a:r>
            <a:r>
              <a:rPr lang="en-US" sz="1400" dirty="0">
                <a:latin typeface="Consolas" panose="020B0609020204030204" pitchFamily="49" charset="0"/>
              </a:rPr>
              <a:t>(model,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a:t>
            </a:r>
            <a:r>
              <a:rPr lang="en-US" sz="1400" dirty="0" err="1">
                <a:latin typeface="Consolas" panose="020B0609020204030204" pitchFamily="49" charset="0"/>
              </a:rPr>
              <a:t>amount_of_computation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Create a choice map that maps model addresses (:y, </a:t>
            </a:r>
            <a:r>
              <a:rPr lang="en-US" sz="1400" dirty="0" err="1">
                <a:latin typeface="Consolas" panose="020B0609020204030204" pitchFamily="49" charset="0"/>
              </a:rPr>
              <a:t>i</a:t>
            </a:r>
            <a:r>
              <a:rPr lang="en-US" sz="1400" dirty="0">
                <a:latin typeface="Consolas" panose="020B0609020204030204" pitchFamily="49" charset="0"/>
              </a:rPr>
              <a:t>)</a:t>
            </a:r>
          </a:p>
          <a:p>
            <a:pPr marL="0" indent="0">
              <a:buNone/>
            </a:pPr>
            <a:r>
              <a:rPr lang="en-US" sz="1400" dirty="0">
                <a:latin typeface="Consolas" panose="020B0609020204030204" pitchFamily="49" charset="0"/>
              </a:rPr>
              <a:t>    # to observed values </a:t>
            </a:r>
            <a:r>
              <a:rPr lang="en-US" sz="1400" dirty="0" err="1">
                <a:latin typeface="Consolas" panose="020B0609020204030204" pitchFamily="49" charset="0"/>
              </a:rPr>
              <a:t>ys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We leave :slope and :intercept</a:t>
            </a:r>
          </a:p>
          <a:p>
            <a:pPr marL="0" indent="0">
              <a:buNone/>
            </a:pPr>
            <a:r>
              <a:rPr lang="en-US" sz="1400" dirty="0">
                <a:latin typeface="Consolas" panose="020B0609020204030204" pitchFamily="49" charset="0"/>
              </a:rPr>
              <a:t>    # unconstrained, because we want them to be inferred.</a:t>
            </a:r>
          </a:p>
          <a:p>
            <a:pPr marL="0" indent="0">
              <a:buNone/>
            </a:pPr>
            <a:r>
              <a:rPr lang="en-US" sz="1400" dirty="0">
                <a:latin typeface="Consolas" panose="020B0609020204030204" pitchFamily="49" charset="0"/>
              </a:rPr>
              <a:t>    observations = </a:t>
            </a:r>
            <a:r>
              <a:rPr lang="en-US" sz="1400" dirty="0" err="1">
                <a:latin typeface="Consolas" panose="020B0609020204030204" pitchFamily="49" charset="0"/>
              </a:rPr>
              <a:t>Gen.choicemap</a:t>
            </a:r>
            <a:r>
              <a:rPr lang="en-US" sz="1400" dirty="0">
                <a:latin typeface="Consolas" panose="020B0609020204030204" pitchFamily="49" charset="0"/>
              </a:rPr>
              <a:t>()</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y) in enumerate(</a:t>
            </a:r>
            <a:r>
              <a:rPr lang="en-US" sz="1400" dirty="0" err="1">
                <a:latin typeface="Consolas" panose="020B0609020204030204" pitchFamily="49" charset="0"/>
              </a:rPr>
              <a:t>ys</a:t>
            </a:r>
            <a:r>
              <a:rPr lang="en-US" sz="1400" dirty="0">
                <a:latin typeface="Consolas" panose="020B0609020204030204" pitchFamily="49" charset="0"/>
              </a:rPr>
              <a:t>)</a:t>
            </a:r>
          </a:p>
          <a:p>
            <a:pPr marL="0" indent="0">
              <a:buNone/>
            </a:pPr>
            <a:r>
              <a:rPr lang="en-US" sz="1400" dirty="0">
                <a:latin typeface="Consolas" panose="020B0609020204030204" pitchFamily="49" charset="0"/>
              </a:rPr>
              <a:t>        observations[(:y, </a:t>
            </a:r>
            <a:r>
              <a:rPr lang="en-US" sz="1400" dirty="0" err="1">
                <a:latin typeface="Consolas" panose="020B0609020204030204" pitchFamily="49" charset="0"/>
              </a:rPr>
              <a:t>i</a:t>
            </a:r>
            <a:r>
              <a:rPr lang="en-US" sz="1400" dirty="0">
                <a:latin typeface="Consolas" panose="020B0609020204030204" pitchFamily="49" charset="0"/>
              </a:rPr>
              <a:t>)] = y</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Call </a:t>
            </a:r>
            <a:r>
              <a:rPr lang="en-US" sz="1400" dirty="0" err="1">
                <a:latin typeface="Consolas" panose="020B0609020204030204" pitchFamily="49" charset="0"/>
              </a:rPr>
              <a:t>importance_resampling</a:t>
            </a:r>
            <a:r>
              <a:rPr lang="en-US" sz="1400" dirty="0">
                <a:latin typeface="Consolas" panose="020B0609020204030204" pitchFamily="49" charset="0"/>
              </a:rPr>
              <a:t> to obtain a likely trace consistent</a:t>
            </a:r>
          </a:p>
          <a:p>
            <a:pPr marL="0" indent="0">
              <a:buNone/>
            </a:pPr>
            <a:r>
              <a:rPr lang="en-US" sz="1400" dirty="0">
                <a:latin typeface="Consolas" panose="020B0609020204030204" pitchFamily="49" charset="0"/>
              </a:rPr>
              <a:t>    # with our observations.</a:t>
            </a:r>
          </a:p>
          <a:p>
            <a:pPr marL="0" indent="0">
              <a:buNone/>
            </a:pPr>
            <a:r>
              <a:rPr lang="en-US" sz="1400" dirty="0">
                <a:latin typeface="Consolas" panose="020B0609020204030204" pitchFamily="49" charset="0"/>
              </a:rPr>
              <a:t>    (trace, _) = </a:t>
            </a:r>
            <a:r>
              <a:rPr lang="en-US" sz="1400" dirty="0" err="1">
                <a:latin typeface="Consolas" panose="020B0609020204030204" pitchFamily="49" charset="0"/>
              </a:rPr>
              <a:t>Gen.importance_resampling</a:t>
            </a:r>
            <a:r>
              <a:rPr lang="en-US" sz="1400" dirty="0">
                <a:latin typeface="Consolas" panose="020B0609020204030204" pitchFamily="49" charset="0"/>
              </a:rPr>
              <a:t>(model, (</a:t>
            </a:r>
            <a:r>
              <a:rPr lang="en-US" sz="1400" dirty="0" err="1">
                <a:latin typeface="Consolas" panose="020B0609020204030204" pitchFamily="49" charset="0"/>
              </a:rPr>
              <a:t>xs</a:t>
            </a:r>
            <a:r>
              <a:rPr lang="en-US" sz="1400" dirty="0">
                <a:latin typeface="Consolas" panose="020B0609020204030204" pitchFamily="49" charset="0"/>
              </a:rPr>
              <a:t>,), observations, </a:t>
            </a:r>
            <a:r>
              <a:rPr lang="en-US" sz="1400" dirty="0" err="1">
                <a:latin typeface="Consolas" panose="020B0609020204030204" pitchFamily="49" charset="0"/>
              </a:rPr>
              <a:t>amount_of_computation</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trace</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trace = </a:t>
            </a:r>
            <a:r>
              <a:rPr lang="en-US" sz="1400" dirty="0" err="1">
                <a:latin typeface="Consolas" panose="020B0609020204030204" pitchFamily="49" charset="0"/>
              </a:rPr>
              <a:t>do_inference</a:t>
            </a:r>
            <a:r>
              <a:rPr lang="en-US" sz="1400" dirty="0">
                <a:latin typeface="Consolas" panose="020B0609020204030204" pitchFamily="49" charset="0"/>
              </a:rPr>
              <a:t>(</a:t>
            </a:r>
            <a:r>
              <a:rPr lang="en-US" sz="1400" dirty="0" err="1">
                <a:latin typeface="Consolas" panose="020B0609020204030204" pitchFamily="49" charset="0"/>
              </a:rPr>
              <a:t>line_model</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100)</a:t>
            </a:r>
          </a:p>
        </p:txBody>
      </p:sp>
    </p:spTree>
    <p:extLst>
      <p:ext uri="{BB962C8B-B14F-4D97-AF65-F5344CB8AC3E}">
        <p14:creationId xmlns:p14="http://schemas.microsoft.com/office/powerpoint/2010/main" val="137269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FAC94E-C5E1-6199-38EA-8EE9DC530552}"/>
              </a:ext>
            </a:extLst>
          </p:cNvPr>
          <p:cNvSpPr>
            <a:spLocks noGrp="1"/>
          </p:cNvSpPr>
          <p:nvPr>
            <p:ph type="title"/>
          </p:nvPr>
        </p:nvSpPr>
        <p:spPr/>
        <p:txBody>
          <a:bodyPr/>
          <a:lstStyle/>
          <a:p>
            <a:r>
              <a:rPr lang="en-US" dirty="0"/>
              <a:t>A Sample of Regression Lines</a:t>
            </a:r>
          </a:p>
        </p:txBody>
      </p:sp>
      <p:sp>
        <p:nvSpPr>
          <p:cNvPr id="5" name="Content Placeholder 4">
            <a:extLst>
              <a:ext uri="{FF2B5EF4-FFF2-40B4-BE49-F238E27FC236}">
                <a16:creationId xmlns:a16="http://schemas.microsoft.com/office/drawing/2014/main" id="{EC792C9A-E91A-A43E-19B5-45DB22081445}"/>
              </a:ext>
            </a:extLst>
          </p:cNvPr>
          <p:cNvSpPr>
            <a:spLocks noGrp="1"/>
          </p:cNvSpPr>
          <p:nvPr>
            <p:ph sz="half" idx="1"/>
          </p:nvPr>
        </p:nvSpPr>
        <p:spPr>
          <a:xfrm>
            <a:off x="184558" y="2222287"/>
            <a:ext cx="5820027" cy="4547629"/>
          </a:xfrm>
        </p:spPr>
        <p:txBody>
          <a:bodyPr>
            <a:normAutofit fontScale="32500" lnSpcReduction="2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render_trace</a:t>
            </a:r>
            <a:r>
              <a:rPr lang="en-US" sz="1400" dirty="0">
                <a:latin typeface="Consolas" panose="020B0609020204030204" pitchFamily="49" charset="0"/>
              </a:rPr>
              <a:t>(trace; </a:t>
            </a:r>
            <a:r>
              <a:rPr lang="en-US" sz="1400" dirty="0" err="1">
                <a:latin typeface="Consolas" panose="020B0609020204030204" pitchFamily="49" charset="0"/>
              </a:rPr>
              <a:t>show_data</a:t>
            </a:r>
            <a:r>
              <a:rPr lang="en-US" sz="1400" dirty="0">
                <a:latin typeface="Consolas" panose="020B0609020204030204" pitchFamily="49" charset="0"/>
              </a:rPr>
              <a:t>=true)</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Pull out </a:t>
            </a:r>
            <a:r>
              <a:rPr lang="en-US" sz="1400" dirty="0" err="1">
                <a:latin typeface="Consolas" panose="020B0609020204030204" pitchFamily="49" charset="0"/>
              </a:rPr>
              <a:t>xs</a:t>
            </a:r>
            <a:r>
              <a:rPr lang="en-US" sz="1400" dirty="0">
                <a:latin typeface="Consolas" panose="020B0609020204030204" pitchFamily="49" charset="0"/>
              </a:rPr>
              <a:t> from the trace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 </a:t>
            </a:r>
            <a:r>
              <a:rPr lang="en-US" sz="1400" dirty="0" err="1">
                <a:latin typeface="Consolas" panose="020B0609020204030204" pitchFamily="49" charset="0"/>
              </a:rPr>
              <a:t>get_args</a:t>
            </a:r>
            <a:r>
              <a:rPr lang="en-US" sz="1400" dirty="0">
                <a:latin typeface="Consolas" panose="020B0609020204030204" pitchFamily="49" charset="0"/>
              </a:rPr>
              <a:t>(trace)</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xmin</a:t>
            </a:r>
            <a:r>
              <a:rPr lang="en-US" sz="1400" dirty="0">
                <a:latin typeface="Consolas" panose="020B0609020204030204" pitchFamily="49" charset="0"/>
              </a:rPr>
              <a:t> = minimum(</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 = maximum(</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Pull out the return value, useful for plotting</a:t>
            </a:r>
          </a:p>
          <a:p>
            <a:pPr marL="0" indent="0">
              <a:buNone/>
            </a:pPr>
            <a:r>
              <a:rPr lang="en-US" sz="1400" dirty="0">
                <a:latin typeface="Consolas" panose="020B0609020204030204" pitchFamily="49" charset="0"/>
              </a:rPr>
              <a:t>    y = </a:t>
            </a:r>
            <a:r>
              <a:rPr lang="en-US" sz="1400" dirty="0" err="1">
                <a:latin typeface="Consolas" panose="020B0609020204030204" pitchFamily="49" charset="0"/>
              </a:rPr>
              <a:t>get_retval</a:t>
            </a:r>
            <a:r>
              <a:rPr lang="en-US" sz="1400" dirty="0">
                <a:latin typeface="Consolas" panose="020B0609020204030204" pitchFamily="49" charset="0"/>
              </a:rPr>
              <a:t>(trace)</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Draw the line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test_xs</a:t>
            </a:r>
            <a:r>
              <a:rPr lang="en-US" sz="1400" dirty="0">
                <a:latin typeface="Consolas" panose="020B0609020204030204" pitchFamily="49" charset="0"/>
              </a:rPr>
              <a:t> = collect(range(-5, stop=5, length=1000))</a:t>
            </a:r>
          </a:p>
          <a:p>
            <a:pPr marL="0" indent="0">
              <a:buNone/>
            </a:pPr>
            <a:r>
              <a:rPr lang="en-US" sz="1400" dirty="0">
                <a:latin typeface="Consolas" panose="020B0609020204030204" pitchFamily="49" charset="0"/>
              </a:rPr>
              <a:t>    fig = plot(</a:t>
            </a:r>
            <a:r>
              <a:rPr lang="en-US" sz="1400" dirty="0" err="1">
                <a:latin typeface="Consolas" panose="020B0609020204030204" pitchFamily="49" charset="0"/>
              </a:rPr>
              <a:t>test_xs</a:t>
            </a:r>
            <a:r>
              <a:rPr lang="en-US" sz="1400" dirty="0">
                <a:latin typeface="Consolas" panose="020B0609020204030204" pitchFamily="49" charset="0"/>
              </a:rPr>
              <a:t>, map(y, </a:t>
            </a:r>
            <a:r>
              <a:rPr lang="en-US" sz="1400" dirty="0" err="1">
                <a:latin typeface="Consolas" panose="020B0609020204030204" pitchFamily="49" charset="0"/>
              </a:rPr>
              <a:t>test_xs</a:t>
            </a:r>
            <a:r>
              <a:rPr lang="en-US" sz="1400" dirty="0">
                <a:latin typeface="Consolas" panose="020B0609020204030204" pitchFamily="49" charset="0"/>
              </a:rPr>
              <a:t>), color="black", alpha=0.5, label=nothing,</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xlim</a:t>
            </a:r>
            <a:r>
              <a:rPr lang="en-US" sz="1400" dirty="0">
                <a:latin typeface="Consolas" panose="020B0609020204030204" pitchFamily="49" charset="0"/>
              </a:rPr>
              <a:t>=(</a:t>
            </a:r>
            <a:r>
              <a:rPr lang="en-US" sz="1400" dirty="0" err="1">
                <a:latin typeface="Consolas" panose="020B0609020204030204" pitchFamily="49" charset="0"/>
              </a:rPr>
              <a:t>xmin</a:t>
            </a: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 </a:t>
            </a:r>
            <a:r>
              <a:rPr lang="en-US" sz="1400" dirty="0" err="1">
                <a:latin typeface="Consolas" panose="020B0609020204030204" pitchFamily="49" charset="0"/>
              </a:rPr>
              <a:t>ylim</a:t>
            </a:r>
            <a:r>
              <a:rPr lang="en-US" sz="1400" dirty="0">
                <a:latin typeface="Consolas" panose="020B0609020204030204" pitchFamily="49" charset="0"/>
              </a:rPr>
              <a:t>=(</a:t>
            </a:r>
            <a:r>
              <a:rPr lang="en-US" sz="1400" dirty="0" err="1">
                <a:latin typeface="Consolas" panose="020B0609020204030204" pitchFamily="49" charset="0"/>
              </a:rPr>
              <a:t>xmin</a:t>
            </a: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if </a:t>
            </a:r>
            <a:r>
              <a:rPr lang="en-US" sz="1400" dirty="0" err="1">
                <a:latin typeface="Consolas" panose="020B0609020204030204" pitchFamily="49" charset="0"/>
              </a:rPr>
              <a:t>show_data</a:t>
            </a: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 [trace[(:y, </a:t>
            </a:r>
            <a:r>
              <a:rPr lang="en-US" sz="1400" dirty="0" err="1">
                <a:latin typeface="Consolas" panose="020B0609020204030204" pitchFamily="49" charset="0"/>
              </a:rPr>
              <a:t>i</a:t>
            </a: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=1:length(</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Plot the data set</a:t>
            </a:r>
          </a:p>
          <a:p>
            <a:pPr marL="0" indent="0">
              <a:buNone/>
            </a:pPr>
            <a:r>
              <a:rPr lang="en-US" sz="1400" dirty="0">
                <a:latin typeface="Consolas" panose="020B0609020204030204" pitchFamily="49" charset="0"/>
              </a:rPr>
              <a:t>        scatter!(</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c="black", label=nothing)</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return fig</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function grid(renderer::Function, traces)</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Plots.plot</a:t>
            </a:r>
            <a:r>
              <a:rPr lang="en-US" sz="1400" dirty="0">
                <a:latin typeface="Consolas" panose="020B0609020204030204" pitchFamily="49" charset="0"/>
              </a:rPr>
              <a:t>(map(renderer, traces)...)</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p:txBody>
      </p:sp>
      <p:sp>
        <p:nvSpPr>
          <p:cNvPr id="6" name="Content Placeholder 5">
            <a:extLst>
              <a:ext uri="{FF2B5EF4-FFF2-40B4-BE49-F238E27FC236}">
                <a16:creationId xmlns:a16="http://schemas.microsoft.com/office/drawing/2014/main" id="{C7F927B3-7E55-3D9B-6AF0-DCE47F7084D1}"/>
              </a:ext>
            </a:extLst>
          </p:cNvPr>
          <p:cNvSpPr>
            <a:spLocks noGrp="1"/>
          </p:cNvSpPr>
          <p:nvPr>
            <p:ph sz="quarter" idx="13"/>
          </p:nvPr>
        </p:nvSpPr>
        <p:spPr>
          <a:xfrm>
            <a:off x="6096000" y="375312"/>
            <a:ext cx="6096000" cy="1461877"/>
          </a:xfrm>
        </p:spPr>
        <p:txBody>
          <a:bodyPr>
            <a:normAutofit/>
          </a:bodyPr>
          <a:lstStyle/>
          <a:p>
            <a:pPr marL="0" indent="0">
              <a:buNone/>
            </a:pPr>
            <a:r>
              <a:rPr lang="en-US" sz="1400" dirty="0">
                <a:latin typeface="Consolas" panose="020B0609020204030204" pitchFamily="49" charset="0"/>
              </a:rPr>
              <a:t>traces = [</a:t>
            </a:r>
            <a:r>
              <a:rPr lang="en-US" sz="1400" dirty="0" err="1">
                <a:latin typeface="Consolas" panose="020B0609020204030204" pitchFamily="49" charset="0"/>
              </a:rPr>
              <a:t>do_inference</a:t>
            </a:r>
            <a:r>
              <a:rPr lang="en-US" sz="1400" dirty="0">
                <a:latin typeface="Consolas" panose="020B0609020204030204" pitchFamily="49" charset="0"/>
              </a:rPr>
              <a:t>(</a:t>
            </a:r>
            <a:r>
              <a:rPr lang="en-US" sz="1400" dirty="0" err="1">
                <a:latin typeface="Consolas" panose="020B0609020204030204" pitchFamily="49" charset="0"/>
              </a:rPr>
              <a:t>line_model</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100) for _=1:10]</a:t>
            </a:r>
          </a:p>
          <a:p>
            <a:pPr marL="0" indent="0">
              <a:buNone/>
            </a:pPr>
            <a:r>
              <a:rPr lang="en-US" sz="1400" dirty="0">
                <a:latin typeface="Consolas" panose="020B0609020204030204" pitchFamily="49" charset="0"/>
              </a:rPr>
              <a:t>display(grid(</a:t>
            </a:r>
            <a:r>
              <a:rPr lang="en-US" sz="1400" dirty="0" err="1">
                <a:latin typeface="Consolas" panose="020B0609020204030204" pitchFamily="49" charset="0"/>
              </a:rPr>
              <a:t>render_trace</a:t>
            </a:r>
            <a:r>
              <a:rPr lang="en-US" sz="1400" dirty="0">
                <a:latin typeface="Consolas" panose="020B0609020204030204" pitchFamily="49" charset="0"/>
              </a:rPr>
              <a:t>, traces))</a:t>
            </a:r>
          </a:p>
          <a:p>
            <a:pPr marL="0" indent="0">
              <a:buNone/>
            </a:pPr>
            <a:r>
              <a:rPr lang="en-US" sz="1400" dirty="0" err="1">
                <a:latin typeface="Consolas" panose="020B0609020204030204" pitchFamily="49" charset="0"/>
              </a:rPr>
              <a:t>readline</a:t>
            </a:r>
            <a:r>
              <a:rPr lang="en-US" sz="1400" dirty="0">
                <a:latin typeface="Consolas" panose="020B0609020204030204" pitchFamily="49" charset="0"/>
              </a:rPr>
              <a:t>()</a:t>
            </a:r>
          </a:p>
        </p:txBody>
      </p:sp>
      <p:pic>
        <p:nvPicPr>
          <p:cNvPr id="7" name="Picture 6">
            <a:extLst>
              <a:ext uri="{FF2B5EF4-FFF2-40B4-BE49-F238E27FC236}">
                <a16:creationId xmlns:a16="http://schemas.microsoft.com/office/drawing/2014/main" id="{5240DBD0-9298-4874-E1A4-08998DDADAA6}"/>
              </a:ext>
            </a:extLst>
          </p:cNvPr>
          <p:cNvPicPr>
            <a:picLocks noChangeAspect="1"/>
          </p:cNvPicPr>
          <p:nvPr/>
        </p:nvPicPr>
        <p:blipFill>
          <a:blip r:embed="rId2"/>
          <a:stretch>
            <a:fillRect/>
          </a:stretch>
        </p:blipFill>
        <p:spPr>
          <a:xfrm>
            <a:off x="6286500" y="2448488"/>
            <a:ext cx="5715000" cy="3810000"/>
          </a:xfrm>
          <a:prstGeom prst="rect">
            <a:avLst/>
          </a:prstGeom>
        </p:spPr>
      </p:pic>
    </p:spTree>
    <p:extLst>
      <p:ext uri="{BB962C8B-B14F-4D97-AF65-F5344CB8AC3E}">
        <p14:creationId xmlns:p14="http://schemas.microsoft.com/office/powerpoint/2010/main" val="139339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3451-8E9E-B540-4719-4E9FEC59E310}"/>
              </a:ext>
            </a:extLst>
          </p:cNvPr>
          <p:cNvSpPr>
            <a:spLocks noGrp="1"/>
          </p:cNvSpPr>
          <p:nvPr>
            <p:ph type="title"/>
          </p:nvPr>
        </p:nvSpPr>
        <p:spPr>
          <a:xfrm>
            <a:off x="12461" y="375313"/>
            <a:ext cx="5992123" cy="1139895"/>
          </a:xfrm>
        </p:spPr>
        <p:txBody>
          <a:bodyPr/>
          <a:lstStyle/>
          <a:p>
            <a:r>
              <a:rPr lang="en-US" dirty="0"/>
              <a:t>A Sample of Regression Lines (n = 10)</a:t>
            </a:r>
          </a:p>
        </p:txBody>
      </p:sp>
      <p:sp>
        <p:nvSpPr>
          <p:cNvPr id="3" name="Content Placeholder 2">
            <a:extLst>
              <a:ext uri="{FF2B5EF4-FFF2-40B4-BE49-F238E27FC236}">
                <a16:creationId xmlns:a16="http://schemas.microsoft.com/office/drawing/2014/main" id="{48F33DB3-4A70-E908-4C54-981783177490}"/>
              </a:ext>
            </a:extLst>
          </p:cNvPr>
          <p:cNvSpPr>
            <a:spLocks noGrp="1"/>
          </p:cNvSpPr>
          <p:nvPr>
            <p:ph sz="half" idx="1"/>
          </p:nvPr>
        </p:nvSpPr>
        <p:spPr>
          <a:xfrm>
            <a:off x="92280" y="2222287"/>
            <a:ext cx="5912306" cy="4539240"/>
          </a:xfrm>
        </p:spPr>
        <p:txBody>
          <a:bodyPr>
            <a:normAutofit fontScale="92500" lnSpcReduction="20000"/>
          </a:bodyPr>
          <a:lstStyle/>
          <a:p>
            <a:pPr marL="0" indent="0">
              <a:buNone/>
            </a:pPr>
            <a:r>
              <a:rPr lang="en-US" sz="1400" dirty="0">
                <a:latin typeface="Consolas" panose="020B0609020204030204" pitchFamily="49" charset="0"/>
              </a:rPr>
              <a:t>function overlay(renderer, traces; </a:t>
            </a:r>
            <a:r>
              <a:rPr lang="en-US" sz="1400" dirty="0" err="1">
                <a:latin typeface="Consolas" panose="020B0609020204030204" pitchFamily="49" charset="0"/>
              </a:rPr>
              <a:t>same_data</a:t>
            </a:r>
            <a:r>
              <a:rPr lang="en-US" sz="1400" dirty="0">
                <a:latin typeface="Consolas" panose="020B0609020204030204" pitchFamily="49" charset="0"/>
              </a:rPr>
              <a:t>=true, </a:t>
            </a:r>
            <a:r>
              <a:rPr lang="en-US" sz="1400" dirty="0" err="1">
                <a:latin typeface="Consolas" panose="020B0609020204030204" pitchFamily="49" charset="0"/>
              </a:rPr>
              <a:t>args</a:t>
            </a:r>
            <a:r>
              <a:rPr lang="en-US" sz="1400" dirty="0">
                <a:latin typeface="Consolas" panose="020B0609020204030204" pitchFamily="49" charset="0"/>
              </a:rPr>
              <a:t>...)</a:t>
            </a:r>
          </a:p>
          <a:p>
            <a:pPr marL="0" indent="0">
              <a:buNone/>
            </a:pPr>
            <a:r>
              <a:rPr lang="en-US" sz="1400" dirty="0">
                <a:latin typeface="Consolas" panose="020B0609020204030204" pitchFamily="49" charset="0"/>
              </a:rPr>
              <a:t>    fig = renderer(traces[1], </a:t>
            </a:r>
            <a:r>
              <a:rPr lang="en-US" sz="1400" dirty="0" err="1">
                <a:latin typeface="Consolas" panose="020B0609020204030204" pitchFamily="49" charset="0"/>
              </a:rPr>
              <a:t>show_data</a:t>
            </a:r>
            <a:r>
              <a:rPr lang="en-US" sz="1400" dirty="0">
                <a:latin typeface="Consolas" panose="020B0609020204030204" pitchFamily="49" charset="0"/>
              </a:rPr>
              <a:t>=true, </a:t>
            </a:r>
            <a:r>
              <a:rPr lang="en-US" sz="1400" dirty="0" err="1">
                <a:latin typeface="Consolas" panose="020B0609020204030204" pitchFamily="49" charset="0"/>
              </a:rPr>
              <a:t>args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 </a:t>
            </a:r>
            <a:r>
              <a:rPr lang="en-US" sz="1400" dirty="0" err="1">
                <a:latin typeface="Consolas" panose="020B0609020204030204" pitchFamily="49" charset="0"/>
              </a:rPr>
              <a:t>get_args</a:t>
            </a:r>
            <a:r>
              <a:rPr lang="en-US" sz="1400" dirty="0">
                <a:latin typeface="Consolas" panose="020B0609020204030204" pitchFamily="49" charset="0"/>
              </a:rPr>
              <a:t>(traces[1])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xmin</a:t>
            </a:r>
            <a:r>
              <a:rPr lang="en-US" sz="1400" dirty="0">
                <a:latin typeface="Consolas" panose="020B0609020204030204" pitchFamily="49" charset="0"/>
              </a:rPr>
              <a:t> = minimum(</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 = maximum(</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=2:length(traces)</a:t>
            </a:r>
          </a:p>
          <a:p>
            <a:pPr marL="0" indent="0">
              <a:buNone/>
            </a:pPr>
            <a:r>
              <a:rPr lang="en-US" sz="1400" dirty="0">
                <a:latin typeface="Consolas" panose="020B0609020204030204" pitchFamily="49" charset="0"/>
              </a:rPr>
              <a:t>        y = </a:t>
            </a:r>
            <a:r>
              <a:rPr lang="en-US" sz="1400" dirty="0" err="1">
                <a:latin typeface="Consolas" panose="020B0609020204030204" pitchFamily="49" charset="0"/>
              </a:rPr>
              <a:t>get_retval</a:t>
            </a:r>
            <a:r>
              <a:rPr lang="en-US" sz="1400" dirty="0">
                <a:latin typeface="Consolas" panose="020B0609020204030204" pitchFamily="49" charset="0"/>
              </a:rPr>
              <a:t>(traces[</a:t>
            </a:r>
            <a:r>
              <a:rPr lang="en-US" sz="1400" dirty="0" err="1">
                <a:latin typeface="Consolas" panose="020B0609020204030204" pitchFamily="49" charset="0"/>
              </a:rPr>
              <a:t>i</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test_xs</a:t>
            </a:r>
            <a:r>
              <a:rPr lang="en-US" sz="1400" dirty="0">
                <a:latin typeface="Consolas" panose="020B0609020204030204" pitchFamily="49" charset="0"/>
              </a:rPr>
              <a:t> = collect(range(-5, stop=5, length=1000))</a:t>
            </a:r>
          </a:p>
          <a:p>
            <a:pPr marL="0" indent="0">
              <a:buNone/>
            </a:pPr>
            <a:r>
              <a:rPr lang="en-US" sz="1400" dirty="0">
                <a:latin typeface="Consolas" panose="020B0609020204030204" pitchFamily="49" charset="0"/>
              </a:rPr>
              <a:t>        fig = plot!(</a:t>
            </a:r>
            <a:r>
              <a:rPr lang="en-US" sz="1400" dirty="0" err="1">
                <a:latin typeface="Consolas" panose="020B0609020204030204" pitchFamily="49" charset="0"/>
              </a:rPr>
              <a:t>test_xs</a:t>
            </a:r>
            <a:r>
              <a:rPr lang="en-US" sz="1400" dirty="0">
                <a:latin typeface="Consolas" panose="020B0609020204030204" pitchFamily="49" charset="0"/>
              </a:rPr>
              <a:t>, map(y, </a:t>
            </a:r>
            <a:r>
              <a:rPr lang="en-US" sz="1400" dirty="0" err="1">
                <a:latin typeface="Consolas" panose="020B0609020204030204" pitchFamily="49" charset="0"/>
              </a:rPr>
              <a:t>test_xs</a:t>
            </a:r>
            <a:r>
              <a:rPr lang="en-US" sz="1400" dirty="0">
                <a:latin typeface="Consolas" panose="020B0609020204030204" pitchFamily="49" charset="0"/>
              </a:rPr>
              <a:t>), color="black", alpha=0.5, label=nothing,</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xlim</a:t>
            </a:r>
            <a:r>
              <a:rPr lang="en-US" sz="1400" dirty="0">
                <a:latin typeface="Consolas" panose="020B0609020204030204" pitchFamily="49" charset="0"/>
              </a:rPr>
              <a:t>=(</a:t>
            </a:r>
            <a:r>
              <a:rPr lang="en-US" sz="1400" dirty="0" err="1">
                <a:latin typeface="Consolas" panose="020B0609020204030204" pitchFamily="49" charset="0"/>
              </a:rPr>
              <a:t>xmin</a:t>
            </a: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 </a:t>
            </a:r>
            <a:r>
              <a:rPr lang="en-US" sz="1400" dirty="0" err="1">
                <a:latin typeface="Consolas" panose="020B0609020204030204" pitchFamily="49" charset="0"/>
              </a:rPr>
              <a:t>ylim</a:t>
            </a:r>
            <a:r>
              <a:rPr lang="en-US" sz="1400" dirty="0">
                <a:latin typeface="Consolas" panose="020B0609020204030204" pitchFamily="49" charset="0"/>
              </a:rPr>
              <a:t>=(</a:t>
            </a:r>
            <a:r>
              <a:rPr lang="en-US" sz="1400" dirty="0" err="1">
                <a:latin typeface="Consolas" panose="020B0609020204030204" pitchFamily="49" charset="0"/>
              </a:rPr>
              <a:t>xmin</a:t>
            </a: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return fig</a:t>
            </a:r>
          </a:p>
          <a:p>
            <a:pPr marL="0" indent="0">
              <a:buNone/>
            </a:pPr>
            <a:r>
              <a:rPr lang="en-US" sz="1400" dirty="0">
                <a:latin typeface="Consolas" panose="020B0609020204030204" pitchFamily="49" charset="0"/>
              </a:rPr>
              <a:t>end;</a:t>
            </a:r>
          </a:p>
        </p:txBody>
      </p:sp>
      <p:sp>
        <p:nvSpPr>
          <p:cNvPr id="4" name="Content Placeholder 3">
            <a:extLst>
              <a:ext uri="{FF2B5EF4-FFF2-40B4-BE49-F238E27FC236}">
                <a16:creationId xmlns:a16="http://schemas.microsoft.com/office/drawing/2014/main" id="{62D0850D-75DF-DDAA-B2C3-4EB214646BE9}"/>
              </a:ext>
            </a:extLst>
          </p:cNvPr>
          <p:cNvSpPr>
            <a:spLocks noGrp="1"/>
          </p:cNvSpPr>
          <p:nvPr>
            <p:ph sz="quarter" idx="13"/>
          </p:nvPr>
        </p:nvSpPr>
        <p:spPr>
          <a:xfrm>
            <a:off x="6004584" y="247878"/>
            <a:ext cx="6174955" cy="842692"/>
          </a:xfrm>
        </p:spPr>
        <p:txBody>
          <a:bodyPr>
            <a:normAutofit/>
          </a:bodyPr>
          <a:lstStyle/>
          <a:p>
            <a:pPr marL="0" indent="0">
              <a:buNone/>
            </a:pPr>
            <a:r>
              <a:rPr lang="en-US" sz="1400" dirty="0">
                <a:latin typeface="Consolas" panose="020B0609020204030204" pitchFamily="49" charset="0"/>
              </a:rPr>
              <a:t>traces = [</a:t>
            </a:r>
            <a:r>
              <a:rPr lang="en-US" sz="1400" dirty="0" err="1">
                <a:latin typeface="Consolas" panose="020B0609020204030204" pitchFamily="49" charset="0"/>
              </a:rPr>
              <a:t>do_inference</a:t>
            </a:r>
            <a:r>
              <a:rPr lang="en-US" sz="1400" dirty="0">
                <a:latin typeface="Consolas" panose="020B0609020204030204" pitchFamily="49" charset="0"/>
              </a:rPr>
              <a:t>(</a:t>
            </a:r>
            <a:r>
              <a:rPr lang="en-US" sz="1400" dirty="0" err="1">
                <a:latin typeface="Consolas" panose="020B0609020204030204" pitchFamily="49" charset="0"/>
              </a:rPr>
              <a:t>line_model</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100) for _=1:10];</a:t>
            </a:r>
          </a:p>
          <a:p>
            <a:pPr marL="0" indent="0">
              <a:buNone/>
            </a:pPr>
            <a:r>
              <a:rPr lang="en-US" sz="1400" dirty="0">
                <a:latin typeface="Consolas" panose="020B0609020204030204" pitchFamily="49" charset="0"/>
              </a:rPr>
              <a:t>overlay(</a:t>
            </a:r>
            <a:r>
              <a:rPr lang="en-US" sz="1400" dirty="0" err="1">
                <a:latin typeface="Consolas" panose="020B0609020204030204" pitchFamily="49" charset="0"/>
              </a:rPr>
              <a:t>render_trace</a:t>
            </a:r>
            <a:r>
              <a:rPr lang="en-US" sz="1400" dirty="0">
                <a:latin typeface="Consolas" panose="020B0609020204030204" pitchFamily="49" charset="0"/>
              </a:rPr>
              <a:t>, traces)</a:t>
            </a:r>
          </a:p>
        </p:txBody>
      </p:sp>
      <p:pic>
        <p:nvPicPr>
          <p:cNvPr id="5" name="Picture 4">
            <a:extLst>
              <a:ext uri="{FF2B5EF4-FFF2-40B4-BE49-F238E27FC236}">
                <a16:creationId xmlns:a16="http://schemas.microsoft.com/office/drawing/2014/main" id="{2BFCC195-3A5C-87C8-A97D-1234C7A4C8A1}"/>
              </a:ext>
            </a:extLst>
          </p:cNvPr>
          <p:cNvPicPr>
            <a:picLocks noChangeAspect="1"/>
          </p:cNvPicPr>
          <p:nvPr/>
        </p:nvPicPr>
        <p:blipFill>
          <a:blip r:embed="rId2"/>
          <a:stretch>
            <a:fillRect/>
          </a:stretch>
        </p:blipFill>
        <p:spPr>
          <a:xfrm>
            <a:off x="6234561" y="2329343"/>
            <a:ext cx="5715000" cy="3810000"/>
          </a:xfrm>
          <a:prstGeom prst="rect">
            <a:avLst/>
          </a:prstGeom>
        </p:spPr>
      </p:pic>
    </p:spTree>
    <p:extLst>
      <p:ext uri="{BB962C8B-B14F-4D97-AF65-F5344CB8AC3E}">
        <p14:creationId xmlns:p14="http://schemas.microsoft.com/office/powerpoint/2010/main" val="123759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6FE9D-D294-B5C7-4164-4A99168BFCDD}"/>
              </a:ext>
            </a:extLst>
          </p:cNvPr>
          <p:cNvSpPr>
            <a:spLocks noGrp="1"/>
          </p:cNvSpPr>
          <p:nvPr>
            <p:ph type="title"/>
          </p:nvPr>
        </p:nvSpPr>
        <p:spPr/>
        <p:txBody>
          <a:bodyPr/>
          <a:lstStyle/>
          <a:p>
            <a:r>
              <a:rPr lang="en-US" dirty="0"/>
              <a:t>Predicting New Data</a:t>
            </a:r>
          </a:p>
        </p:txBody>
      </p:sp>
      <p:sp>
        <p:nvSpPr>
          <p:cNvPr id="6" name="Content Placeholder 5">
            <a:extLst>
              <a:ext uri="{FF2B5EF4-FFF2-40B4-BE49-F238E27FC236}">
                <a16:creationId xmlns:a16="http://schemas.microsoft.com/office/drawing/2014/main" id="{31EAEF47-D5DD-9352-CB73-DF0C3DAF9228}"/>
              </a:ext>
            </a:extLst>
          </p:cNvPr>
          <p:cNvSpPr>
            <a:spLocks noGrp="1"/>
          </p:cNvSpPr>
          <p:nvPr>
            <p:ph idx="1"/>
          </p:nvPr>
        </p:nvSpPr>
        <p:spPr>
          <a:xfrm>
            <a:off x="818712" y="2222287"/>
            <a:ext cx="10554574" cy="4635713"/>
          </a:xfrm>
        </p:spPr>
        <p:txBody>
          <a:bodyPr>
            <a:normAutofit fontScale="62500" lnSpcReduction="20000"/>
          </a:bodyPr>
          <a:lstStyle/>
          <a:p>
            <a:pPr marL="0" indent="0" algn="just">
              <a:buNone/>
            </a:pPr>
            <a:r>
              <a:rPr lang="en-US" dirty="0"/>
              <a:t>We will use the ability to run constrained executions of a generative function to predict the value of the y-coordinates at new x-coordinates by running new executions of the model generative function in which the random choices corresponding to the parameters have been constrained to their inferred values:</a:t>
            </a:r>
          </a:p>
          <a:p>
            <a:pPr marL="0" indent="0" algn="just">
              <a:buNone/>
            </a:pPr>
            <a:endParaRPr lang="en-US" dirty="0"/>
          </a:p>
          <a:p>
            <a:pPr marL="0" indent="0" algn="just">
              <a:buNone/>
            </a:pPr>
            <a:r>
              <a:rPr lang="en-US" sz="1400" dirty="0">
                <a:latin typeface="Consolas" panose="020B0609020204030204" pitchFamily="49" charset="0"/>
              </a:rPr>
              <a:t>function </a:t>
            </a:r>
            <a:r>
              <a:rPr lang="en-US" sz="1400" dirty="0" err="1">
                <a:latin typeface="Consolas" panose="020B0609020204030204" pitchFamily="49" charset="0"/>
              </a:rPr>
              <a:t>predict_new_data</a:t>
            </a:r>
            <a:r>
              <a:rPr lang="en-US" sz="1400" dirty="0">
                <a:latin typeface="Consolas" panose="020B0609020204030204" pitchFamily="49" charset="0"/>
              </a:rPr>
              <a:t>(model, trace, </a:t>
            </a:r>
            <a:r>
              <a:rPr lang="en-US" sz="1400" dirty="0" err="1">
                <a:latin typeface="Consolas" panose="020B0609020204030204" pitchFamily="49" charset="0"/>
              </a:rPr>
              <a:t>new_xs</a:t>
            </a:r>
            <a:r>
              <a:rPr lang="en-US" sz="1400" dirty="0">
                <a:latin typeface="Consolas" panose="020B0609020204030204" pitchFamily="49" charset="0"/>
              </a:rPr>
              <a:t>::Vector{Float64}, </a:t>
            </a:r>
            <a:r>
              <a:rPr lang="en-US" sz="1400" dirty="0" err="1">
                <a:latin typeface="Consolas" panose="020B0609020204030204" pitchFamily="49" charset="0"/>
              </a:rPr>
              <a:t>param_addrs</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a:t>
            </a:r>
          </a:p>
          <a:p>
            <a:pPr marL="0" indent="0" algn="just">
              <a:buNone/>
            </a:pPr>
            <a:r>
              <a:rPr lang="en-US" sz="1400" dirty="0">
                <a:latin typeface="Consolas" panose="020B0609020204030204" pitchFamily="49" charset="0"/>
              </a:rPr>
              <a:t>    # Copy parameter values from the inferred trace (`trace`)</a:t>
            </a:r>
          </a:p>
          <a:p>
            <a:pPr marL="0" indent="0" algn="just">
              <a:buNone/>
            </a:pPr>
            <a:r>
              <a:rPr lang="en-US" sz="1400" dirty="0">
                <a:latin typeface="Consolas" panose="020B0609020204030204" pitchFamily="49" charset="0"/>
              </a:rPr>
              <a:t>    # into a fresh set of constraints.</a:t>
            </a:r>
          </a:p>
          <a:p>
            <a:pPr marL="0" indent="0" algn="just">
              <a:buNone/>
            </a:pPr>
            <a:r>
              <a:rPr lang="en-US" sz="1400" dirty="0">
                <a:latin typeface="Consolas" panose="020B0609020204030204" pitchFamily="49" charset="0"/>
              </a:rPr>
              <a:t>    constraints = </a:t>
            </a:r>
            <a:r>
              <a:rPr lang="en-US" sz="1400" dirty="0" err="1">
                <a:latin typeface="Consolas" panose="020B0609020204030204" pitchFamily="49" charset="0"/>
              </a:rPr>
              <a:t>Gen.choicemap</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for </a:t>
            </a:r>
            <a:r>
              <a:rPr lang="en-US" sz="1400" dirty="0" err="1">
                <a:latin typeface="Consolas" panose="020B0609020204030204" pitchFamily="49" charset="0"/>
              </a:rPr>
              <a:t>addr</a:t>
            </a:r>
            <a:r>
              <a:rPr lang="en-US" sz="1400" dirty="0">
                <a:latin typeface="Consolas" panose="020B0609020204030204" pitchFamily="49" charset="0"/>
              </a:rPr>
              <a:t> in </a:t>
            </a:r>
            <a:r>
              <a:rPr lang="en-US" sz="1400" dirty="0" err="1">
                <a:latin typeface="Consolas" panose="020B0609020204030204" pitchFamily="49" charset="0"/>
              </a:rPr>
              <a:t>param_addrs</a:t>
            </a: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        constraints[</a:t>
            </a:r>
            <a:r>
              <a:rPr lang="en-US" sz="1400" dirty="0" err="1">
                <a:latin typeface="Consolas" panose="020B0609020204030204" pitchFamily="49" charset="0"/>
              </a:rPr>
              <a:t>addr</a:t>
            </a:r>
            <a:r>
              <a:rPr lang="en-US" sz="1400" dirty="0">
                <a:latin typeface="Consolas" panose="020B0609020204030204" pitchFamily="49" charset="0"/>
              </a:rPr>
              <a:t>] = trace[</a:t>
            </a:r>
            <a:r>
              <a:rPr lang="en-US" sz="1400" dirty="0" err="1">
                <a:latin typeface="Consolas" panose="020B0609020204030204" pitchFamily="49" charset="0"/>
              </a:rPr>
              <a:t>addr</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end</a:t>
            </a:r>
          </a:p>
          <a:p>
            <a:pPr marL="0" indent="0" algn="just">
              <a:buNone/>
            </a:pPr>
            <a:r>
              <a:rPr lang="en-US" sz="1400" dirty="0">
                <a:latin typeface="Consolas" panose="020B0609020204030204" pitchFamily="49" charset="0"/>
              </a:rPr>
              <a:t>    </a:t>
            </a:r>
          </a:p>
          <a:p>
            <a:pPr marL="0" indent="0" algn="just">
              <a:buNone/>
            </a:pPr>
            <a:r>
              <a:rPr lang="en-US" sz="1400" dirty="0">
                <a:latin typeface="Consolas" panose="020B0609020204030204" pitchFamily="49" charset="0"/>
              </a:rPr>
              <a:t>    # Run the model with new x coordinates, and with parameters </a:t>
            </a:r>
          </a:p>
          <a:p>
            <a:pPr marL="0" indent="0" algn="just">
              <a:buNone/>
            </a:pPr>
            <a:r>
              <a:rPr lang="en-US" sz="1400" dirty="0">
                <a:latin typeface="Consolas" panose="020B0609020204030204" pitchFamily="49" charset="0"/>
              </a:rPr>
              <a:t>    # fixed to be the inferred values.</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new_trace</a:t>
            </a:r>
            <a:r>
              <a:rPr lang="en-US" sz="1400" dirty="0">
                <a:latin typeface="Consolas" panose="020B0609020204030204" pitchFamily="49" charset="0"/>
              </a:rPr>
              <a:t>, _) = </a:t>
            </a:r>
            <a:r>
              <a:rPr lang="en-US" sz="1400" dirty="0" err="1">
                <a:latin typeface="Consolas" panose="020B0609020204030204" pitchFamily="49" charset="0"/>
              </a:rPr>
              <a:t>Gen.generate</a:t>
            </a:r>
            <a:r>
              <a:rPr lang="en-US" sz="1400" dirty="0">
                <a:latin typeface="Consolas" panose="020B0609020204030204" pitchFamily="49" charset="0"/>
              </a:rPr>
              <a:t>(model, (</a:t>
            </a:r>
            <a:r>
              <a:rPr lang="en-US" sz="1400" dirty="0" err="1">
                <a:latin typeface="Consolas" panose="020B0609020204030204" pitchFamily="49" charset="0"/>
              </a:rPr>
              <a:t>new_xs</a:t>
            </a:r>
            <a:r>
              <a:rPr lang="en-US" sz="1400" dirty="0">
                <a:latin typeface="Consolas" panose="020B0609020204030204" pitchFamily="49" charset="0"/>
              </a:rPr>
              <a:t>,), constraints)</a:t>
            </a:r>
          </a:p>
          <a:p>
            <a:pPr marL="0" indent="0" algn="just">
              <a:buNone/>
            </a:pPr>
            <a:r>
              <a:rPr lang="en-US" sz="1400" dirty="0">
                <a:latin typeface="Consolas" panose="020B0609020204030204" pitchFamily="49" charset="0"/>
              </a:rPr>
              <a:t>    </a:t>
            </a:r>
          </a:p>
          <a:p>
            <a:pPr marL="0" indent="0" algn="just">
              <a:buNone/>
            </a:pPr>
            <a:r>
              <a:rPr lang="en-US" sz="1400" dirty="0">
                <a:latin typeface="Consolas" panose="020B0609020204030204" pitchFamily="49" charset="0"/>
              </a:rPr>
              <a:t>    # Pull out the y-values and return them.</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 [</a:t>
            </a:r>
            <a:r>
              <a:rPr lang="en-US" sz="1400" dirty="0" err="1">
                <a:latin typeface="Consolas" panose="020B0609020204030204" pitchFamily="49" charset="0"/>
              </a:rPr>
              <a:t>new_trace</a:t>
            </a:r>
            <a:r>
              <a:rPr lang="en-US" sz="1400" dirty="0">
                <a:latin typeface="Consolas" panose="020B0609020204030204" pitchFamily="49" charset="0"/>
              </a:rPr>
              <a:t>[(:y, </a:t>
            </a:r>
            <a:r>
              <a:rPr lang="en-US" sz="1400" dirty="0" err="1">
                <a:latin typeface="Consolas" panose="020B0609020204030204" pitchFamily="49" charset="0"/>
              </a:rPr>
              <a:t>i</a:t>
            </a: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=1:length(</a:t>
            </a:r>
            <a:r>
              <a:rPr lang="en-US" sz="1400" dirty="0" err="1">
                <a:latin typeface="Consolas" panose="020B0609020204030204" pitchFamily="49" charset="0"/>
              </a:rPr>
              <a:t>new_xs</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return </a:t>
            </a:r>
            <a:r>
              <a:rPr lang="en-US" sz="1400" dirty="0" err="1">
                <a:latin typeface="Consolas" panose="020B0609020204030204" pitchFamily="49" charset="0"/>
              </a:rPr>
              <a:t>ys</a:t>
            </a:r>
            <a:endParaRPr lang="en-US" sz="1400" dirty="0">
              <a:latin typeface="Consolas" panose="020B0609020204030204" pitchFamily="49" charset="0"/>
            </a:endParaRPr>
          </a:p>
          <a:p>
            <a:pPr marL="0" indent="0" algn="just">
              <a:buNone/>
            </a:pPr>
            <a:r>
              <a:rPr lang="en-US" sz="1400" dirty="0">
                <a:latin typeface="Consolas" panose="020B0609020204030204" pitchFamily="49" charset="0"/>
              </a:rPr>
              <a:t>end;</a:t>
            </a:r>
          </a:p>
          <a:p>
            <a:pPr marL="0" indent="0" algn="just">
              <a:buNone/>
            </a:pPr>
            <a:r>
              <a:rPr lang="en-US" sz="1400" dirty="0" err="1">
                <a:latin typeface="Consolas" panose="020B0609020204030204" pitchFamily="49" charset="0"/>
              </a:rPr>
              <a:t>predict_new_data</a:t>
            </a:r>
            <a:r>
              <a:rPr lang="en-US" sz="1400" dirty="0">
                <a:latin typeface="Consolas" panose="020B0609020204030204" pitchFamily="49" charset="0"/>
              </a:rPr>
              <a:t>(</a:t>
            </a:r>
            <a:r>
              <a:rPr lang="en-US" sz="1400" dirty="0" err="1">
                <a:latin typeface="Consolas" panose="020B0609020204030204" pitchFamily="49" charset="0"/>
              </a:rPr>
              <a:t>line_model</a:t>
            </a:r>
            <a:r>
              <a:rPr lang="en-US" sz="1400">
                <a:latin typeface="Consolas" panose="020B0609020204030204" pitchFamily="49" charset="0"/>
              </a:rPr>
              <a:t>, trace, [1., 2., 3.], [:slope, :intercept])</a:t>
            </a:r>
            <a:endParaRPr lang="en-US" sz="1400" dirty="0">
              <a:latin typeface="Consolas" panose="020B0609020204030204" pitchFamily="49" charset="0"/>
            </a:endParaRPr>
          </a:p>
        </p:txBody>
      </p:sp>
    </p:spTree>
    <p:extLst>
      <p:ext uri="{BB962C8B-B14F-4D97-AF65-F5344CB8AC3E}">
        <p14:creationId xmlns:p14="http://schemas.microsoft.com/office/powerpoint/2010/main" val="924743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1C64-2A30-BFBE-4224-C7B8F5F54ADB}"/>
              </a:ext>
            </a:extLst>
          </p:cNvPr>
          <p:cNvSpPr>
            <a:spLocks noGrp="1"/>
          </p:cNvSpPr>
          <p:nvPr>
            <p:ph type="title"/>
          </p:nvPr>
        </p:nvSpPr>
        <p:spPr>
          <a:xfrm>
            <a:off x="218114" y="375313"/>
            <a:ext cx="5347417" cy="1139895"/>
          </a:xfrm>
        </p:spPr>
        <p:txBody>
          <a:bodyPr/>
          <a:lstStyle/>
          <a:p>
            <a:r>
              <a:rPr lang="en-US" dirty="0"/>
              <a:t>Predicting New Data</a:t>
            </a:r>
          </a:p>
        </p:txBody>
      </p:sp>
      <p:sp>
        <p:nvSpPr>
          <p:cNvPr id="4" name="Content Placeholder 3">
            <a:extLst>
              <a:ext uri="{FF2B5EF4-FFF2-40B4-BE49-F238E27FC236}">
                <a16:creationId xmlns:a16="http://schemas.microsoft.com/office/drawing/2014/main" id="{98345714-B875-B6EC-F60B-2664F30C53CC}"/>
              </a:ext>
            </a:extLst>
          </p:cNvPr>
          <p:cNvSpPr>
            <a:spLocks noGrp="1"/>
          </p:cNvSpPr>
          <p:nvPr>
            <p:ph sz="half" idx="1"/>
          </p:nvPr>
        </p:nvSpPr>
        <p:spPr>
          <a:xfrm>
            <a:off x="83890" y="2113230"/>
            <a:ext cx="5920695" cy="4635713"/>
          </a:xfrm>
        </p:spPr>
        <p:txBody>
          <a:bodyPr/>
          <a:lstStyle/>
          <a:p>
            <a:pPr marL="0" indent="0" algn="just">
              <a:buNone/>
            </a:pPr>
            <a:r>
              <a:rPr lang="en-US" dirty="0"/>
              <a:t>We will use the inferred values of the parameters to predict y-coordinates for x-coordinates in the interval 5 to 10 from which data was not observed. We will also predict new data within the interval -5 to 5, and we will compare this data to the original observed data. Predicting new data from inferred parameters, and comparing this new data to the observed data is the core idea behind </a:t>
            </a:r>
            <a:r>
              <a:rPr lang="en-US" i="1" dirty="0"/>
              <a:t>posterior predictive checking</a:t>
            </a:r>
            <a:r>
              <a:rPr lang="en-US" dirty="0"/>
              <a:t>.</a:t>
            </a:r>
          </a:p>
          <a:p>
            <a:pPr marL="0" indent="0" algn="just">
              <a:buNone/>
            </a:pPr>
            <a:endParaRPr lang="en-US" dirty="0"/>
          </a:p>
          <a:p>
            <a:pPr marL="0" indent="0" algn="just">
              <a:buNone/>
            </a:pPr>
            <a:r>
              <a:rPr lang="en-US" sz="1400" dirty="0" err="1">
                <a:latin typeface="Consolas" panose="020B0609020204030204" pitchFamily="49" charset="0"/>
              </a:rPr>
              <a:t>new_xs</a:t>
            </a:r>
            <a:r>
              <a:rPr lang="en-US" sz="1400" dirty="0">
                <a:latin typeface="Consolas" panose="020B0609020204030204" pitchFamily="49" charset="0"/>
              </a:rPr>
              <a:t> = collect(range(-5, stop=10, length=100));</a:t>
            </a:r>
          </a:p>
          <a:p>
            <a:pPr marL="0" indent="0" algn="just">
              <a:buNone/>
            </a:pPr>
            <a:r>
              <a:rPr lang="en-US" sz="1400" dirty="0" err="1">
                <a:latin typeface="Consolas" panose="020B0609020204030204" pitchFamily="49" charset="0"/>
              </a:rPr>
              <a:t>pred_ys</a:t>
            </a:r>
            <a:r>
              <a:rPr lang="en-US" sz="1400" dirty="0">
                <a:latin typeface="Consolas" panose="020B0609020204030204" pitchFamily="49" charset="0"/>
              </a:rPr>
              <a:t> = </a:t>
            </a:r>
            <a:r>
              <a:rPr lang="en-US" sz="1400" dirty="0" err="1">
                <a:latin typeface="Consolas" panose="020B0609020204030204" pitchFamily="49" charset="0"/>
              </a:rPr>
              <a:t>infer_and_predict</a:t>
            </a:r>
            <a:r>
              <a:rPr lang="en-US" sz="1400" dirty="0">
                <a:latin typeface="Consolas" panose="020B0609020204030204" pitchFamily="49" charset="0"/>
              </a:rPr>
              <a:t>(</a:t>
            </a:r>
            <a:r>
              <a:rPr lang="en-US" sz="1400" dirty="0" err="1">
                <a:latin typeface="Consolas" panose="020B0609020204030204" pitchFamily="49" charset="0"/>
              </a:rPr>
              <a:t>line_model</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a:t>
            </a:r>
            <a:r>
              <a:rPr lang="en-US" sz="1400" dirty="0" err="1">
                <a:latin typeface="Consolas" panose="020B0609020204030204" pitchFamily="49" charset="0"/>
              </a:rPr>
              <a:t>new_xs</a:t>
            </a:r>
            <a:r>
              <a:rPr lang="en-US" sz="1400" dirty="0">
                <a:latin typeface="Consolas" panose="020B0609020204030204" pitchFamily="49" charset="0"/>
              </a:rPr>
              <a:t>, [:slope, :intercept], 20, 1000)</a:t>
            </a:r>
          </a:p>
          <a:p>
            <a:pPr marL="0" indent="0" algn="just">
              <a:buNone/>
            </a:pPr>
            <a:r>
              <a:rPr lang="en-US" sz="1400" dirty="0" err="1">
                <a:latin typeface="Consolas" panose="020B0609020204030204" pitchFamily="49" charset="0"/>
              </a:rPr>
              <a:t>plot_predictions</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a:t>
            </a:r>
            <a:r>
              <a:rPr lang="en-US" sz="1400" dirty="0" err="1">
                <a:latin typeface="Consolas" panose="020B0609020204030204" pitchFamily="49" charset="0"/>
              </a:rPr>
              <a:t>new_xs</a:t>
            </a:r>
            <a:r>
              <a:rPr lang="en-US" sz="1400" dirty="0">
                <a:latin typeface="Consolas" panose="020B0609020204030204" pitchFamily="49" charset="0"/>
              </a:rPr>
              <a:t>, </a:t>
            </a:r>
            <a:r>
              <a:rPr lang="en-US" sz="1400" dirty="0" err="1">
                <a:latin typeface="Consolas" panose="020B0609020204030204" pitchFamily="49" charset="0"/>
              </a:rPr>
              <a:t>pred_ys</a:t>
            </a:r>
            <a:r>
              <a:rPr lang="en-US" sz="1400" dirty="0">
                <a:latin typeface="Consolas" panose="020B0609020204030204" pitchFamily="49" charset="0"/>
              </a:rPr>
              <a:t>)</a:t>
            </a:r>
          </a:p>
        </p:txBody>
      </p:sp>
      <p:pic>
        <p:nvPicPr>
          <p:cNvPr id="7" name="Picture 6">
            <a:extLst>
              <a:ext uri="{FF2B5EF4-FFF2-40B4-BE49-F238E27FC236}">
                <a16:creationId xmlns:a16="http://schemas.microsoft.com/office/drawing/2014/main" id="{77C76551-9FAB-C998-A337-9072D64CD740}"/>
              </a:ext>
            </a:extLst>
          </p:cNvPr>
          <p:cNvPicPr>
            <a:picLocks noChangeAspect="1"/>
          </p:cNvPicPr>
          <p:nvPr/>
        </p:nvPicPr>
        <p:blipFill>
          <a:blip r:embed="rId2"/>
          <a:stretch>
            <a:fillRect/>
          </a:stretch>
        </p:blipFill>
        <p:spPr>
          <a:xfrm>
            <a:off x="6187417" y="1298800"/>
            <a:ext cx="5715000" cy="3810000"/>
          </a:xfrm>
          <a:prstGeom prst="rect">
            <a:avLst/>
          </a:prstGeom>
        </p:spPr>
      </p:pic>
      <p:sp>
        <p:nvSpPr>
          <p:cNvPr id="8" name="TextBox 7">
            <a:extLst>
              <a:ext uri="{FF2B5EF4-FFF2-40B4-BE49-F238E27FC236}">
                <a16:creationId xmlns:a16="http://schemas.microsoft.com/office/drawing/2014/main" id="{FA37304B-4544-DEA8-D885-5005E6990F56}"/>
              </a:ext>
            </a:extLst>
          </p:cNvPr>
          <p:cNvSpPr txBox="1"/>
          <p:nvPr/>
        </p:nvSpPr>
        <p:spPr>
          <a:xfrm>
            <a:off x="6258886" y="5337097"/>
            <a:ext cx="5715000" cy="923330"/>
          </a:xfrm>
          <a:prstGeom prst="rect">
            <a:avLst/>
          </a:prstGeom>
          <a:noFill/>
        </p:spPr>
        <p:txBody>
          <a:bodyPr wrap="square" rtlCol="0">
            <a:spAutoFit/>
          </a:bodyPr>
          <a:lstStyle/>
          <a:p>
            <a:pPr algn="just"/>
            <a:r>
              <a:rPr lang="en-US" dirty="0"/>
              <a:t>The results look reasonable, both within the interval of observed data and in the extrapolated predictions on the right.</a:t>
            </a:r>
          </a:p>
        </p:txBody>
      </p:sp>
    </p:spTree>
    <p:extLst>
      <p:ext uri="{BB962C8B-B14F-4D97-AF65-F5344CB8AC3E}">
        <p14:creationId xmlns:p14="http://schemas.microsoft.com/office/powerpoint/2010/main" val="1719095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1C64-2A30-BFBE-4224-C7B8F5F54ADB}"/>
              </a:ext>
            </a:extLst>
          </p:cNvPr>
          <p:cNvSpPr>
            <a:spLocks noGrp="1"/>
          </p:cNvSpPr>
          <p:nvPr>
            <p:ph type="title"/>
          </p:nvPr>
        </p:nvSpPr>
        <p:spPr>
          <a:xfrm>
            <a:off x="218114" y="375313"/>
            <a:ext cx="5347417" cy="1139895"/>
          </a:xfrm>
        </p:spPr>
        <p:txBody>
          <a:bodyPr/>
          <a:lstStyle/>
          <a:p>
            <a:r>
              <a:rPr lang="en-US" dirty="0"/>
              <a:t>Modeling the Noise</a:t>
            </a:r>
          </a:p>
        </p:txBody>
      </p:sp>
      <p:sp>
        <p:nvSpPr>
          <p:cNvPr id="4" name="Content Placeholder 3">
            <a:extLst>
              <a:ext uri="{FF2B5EF4-FFF2-40B4-BE49-F238E27FC236}">
                <a16:creationId xmlns:a16="http://schemas.microsoft.com/office/drawing/2014/main" id="{98345714-B875-B6EC-F60B-2664F30C53CC}"/>
              </a:ext>
            </a:extLst>
          </p:cNvPr>
          <p:cNvSpPr>
            <a:spLocks noGrp="1"/>
          </p:cNvSpPr>
          <p:nvPr>
            <p:ph sz="half" idx="1"/>
          </p:nvPr>
        </p:nvSpPr>
        <p:spPr>
          <a:xfrm>
            <a:off x="83890" y="2113230"/>
            <a:ext cx="5920695" cy="4635713"/>
          </a:xfrm>
        </p:spPr>
        <p:txBody>
          <a:bodyPr/>
          <a:lstStyle/>
          <a:p>
            <a:pPr marL="0" indent="0" algn="just">
              <a:buNone/>
            </a:pPr>
            <a:r>
              <a:rPr lang="en-US" dirty="0"/>
              <a:t>Now consider the same experiment run with the following data set, which has significantly more noise.</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ys_noisy</a:t>
            </a:r>
            <a:r>
              <a:rPr lang="en-US" sz="1400" dirty="0">
                <a:latin typeface="Consolas" panose="020B0609020204030204" pitchFamily="49" charset="0"/>
              </a:rPr>
              <a:t> = [5.092, 4.781, 2.46815, 1.23047, 0.903318,</a:t>
            </a:r>
          </a:p>
          <a:p>
            <a:pPr marL="0" indent="0" algn="just">
              <a:buNone/>
            </a:pPr>
            <a:r>
              <a:rPr lang="en-US" sz="1400" dirty="0">
                <a:latin typeface="Consolas" panose="020B0609020204030204" pitchFamily="49" charset="0"/>
              </a:rPr>
              <a:t> 1.11819, 2.10808, 1.09198, 0.0203789, -2.05068, 2.66031]</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pred_ys</a:t>
            </a:r>
            <a:r>
              <a:rPr lang="en-US" sz="1400" dirty="0">
                <a:latin typeface="Consolas" panose="020B0609020204030204" pitchFamily="49" charset="0"/>
              </a:rPr>
              <a:t> = </a:t>
            </a:r>
            <a:r>
              <a:rPr lang="en-US" sz="1400" dirty="0" err="1">
                <a:latin typeface="Consolas" panose="020B0609020204030204" pitchFamily="49" charset="0"/>
              </a:rPr>
              <a:t>infer_and_predict</a:t>
            </a:r>
            <a:r>
              <a:rPr lang="en-US" sz="1400" dirty="0">
                <a:latin typeface="Consolas" panose="020B0609020204030204" pitchFamily="49" charset="0"/>
              </a:rPr>
              <a:t>(</a:t>
            </a:r>
            <a:r>
              <a:rPr lang="en-US" sz="1400" dirty="0" err="1">
                <a:latin typeface="Consolas" panose="020B0609020204030204" pitchFamily="49" charset="0"/>
              </a:rPr>
              <a:t>line_model</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ys_noisy</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a:t>
            </a:r>
            <a:r>
              <a:rPr lang="en-US" sz="1400" dirty="0" err="1">
                <a:latin typeface="Consolas" panose="020B0609020204030204" pitchFamily="49" charset="0"/>
              </a:rPr>
              <a:t>new_xs</a:t>
            </a:r>
            <a:r>
              <a:rPr lang="en-US" sz="1400" dirty="0">
                <a:latin typeface="Consolas" panose="020B0609020204030204" pitchFamily="49" charset="0"/>
              </a:rPr>
              <a:t>, [:slope, :intercept], 20, 1000)</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plot_predictions</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ys_noisy</a:t>
            </a:r>
            <a:r>
              <a:rPr lang="en-US" sz="1400" dirty="0">
                <a:latin typeface="Consolas" panose="020B0609020204030204" pitchFamily="49" charset="0"/>
              </a:rPr>
              <a:t>, </a:t>
            </a:r>
            <a:r>
              <a:rPr lang="en-US" sz="1400" dirty="0" err="1">
                <a:latin typeface="Consolas" panose="020B0609020204030204" pitchFamily="49" charset="0"/>
              </a:rPr>
              <a:t>new_xs</a:t>
            </a:r>
            <a:r>
              <a:rPr lang="en-US" sz="1400" dirty="0">
                <a:latin typeface="Consolas" panose="020B0609020204030204" pitchFamily="49" charset="0"/>
              </a:rPr>
              <a:t>, </a:t>
            </a:r>
            <a:r>
              <a:rPr lang="en-US" sz="1400" dirty="0" err="1">
                <a:latin typeface="Consolas" panose="020B0609020204030204" pitchFamily="49" charset="0"/>
              </a:rPr>
              <a:t>pred_ys</a:t>
            </a:r>
            <a:r>
              <a:rPr lang="en-US" sz="1400" dirty="0">
                <a:latin typeface="Consolas" panose="020B0609020204030204" pitchFamily="49" charset="0"/>
              </a:rPr>
              <a:t>)</a:t>
            </a:r>
          </a:p>
        </p:txBody>
      </p:sp>
      <p:sp>
        <p:nvSpPr>
          <p:cNvPr id="8" name="TextBox 7">
            <a:extLst>
              <a:ext uri="{FF2B5EF4-FFF2-40B4-BE49-F238E27FC236}">
                <a16:creationId xmlns:a16="http://schemas.microsoft.com/office/drawing/2014/main" id="{FA37304B-4544-DEA8-D885-5005E6990F56}"/>
              </a:ext>
            </a:extLst>
          </p:cNvPr>
          <p:cNvSpPr txBox="1"/>
          <p:nvPr/>
        </p:nvSpPr>
        <p:spPr>
          <a:xfrm>
            <a:off x="6187417" y="4431086"/>
            <a:ext cx="5715000" cy="2308324"/>
          </a:xfrm>
          <a:prstGeom prst="rect">
            <a:avLst/>
          </a:prstGeom>
          <a:noFill/>
        </p:spPr>
        <p:txBody>
          <a:bodyPr wrap="square" rtlCol="0">
            <a:spAutoFit/>
          </a:bodyPr>
          <a:lstStyle/>
          <a:p>
            <a:pPr algn="just"/>
            <a:r>
              <a:rPr lang="en-US" dirty="0"/>
              <a:t>It looks like the generated data is less noisy than the observed data in the regime where data was observed, and it looks like the forecasted data is too overconfident. This is a sign that our model is mis-specified. In our case, this is because we have assumed that the noise has value 0.1. However, the actual noise in the data appears to be much larger. </a:t>
            </a:r>
          </a:p>
        </p:txBody>
      </p:sp>
      <p:pic>
        <p:nvPicPr>
          <p:cNvPr id="3" name="Picture 2">
            <a:extLst>
              <a:ext uri="{FF2B5EF4-FFF2-40B4-BE49-F238E27FC236}">
                <a16:creationId xmlns:a16="http://schemas.microsoft.com/office/drawing/2014/main" id="{007C7600-D3E6-FA03-0D86-5636668329F6}"/>
              </a:ext>
            </a:extLst>
          </p:cNvPr>
          <p:cNvPicPr>
            <a:picLocks noChangeAspect="1"/>
          </p:cNvPicPr>
          <p:nvPr/>
        </p:nvPicPr>
        <p:blipFill>
          <a:blip r:embed="rId2"/>
          <a:stretch>
            <a:fillRect/>
          </a:stretch>
        </p:blipFill>
        <p:spPr>
          <a:xfrm>
            <a:off x="6004585" y="208230"/>
            <a:ext cx="5715000" cy="3810000"/>
          </a:xfrm>
          <a:prstGeom prst="rect">
            <a:avLst/>
          </a:prstGeom>
        </p:spPr>
      </p:pic>
    </p:spTree>
    <p:extLst>
      <p:ext uri="{BB962C8B-B14F-4D97-AF65-F5344CB8AC3E}">
        <p14:creationId xmlns:p14="http://schemas.microsoft.com/office/powerpoint/2010/main" val="2927735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FBE5C6-0844-5BEA-D63A-FA60649DFDB3}"/>
              </a:ext>
            </a:extLst>
          </p:cNvPr>
          <p:cNvSpPr>
            <a:spLocks noGrp="1"/>
          </p:cNvSpPr>
          <p:nvPr>
            <p:ph type="title"/>
          </p:nvPr>
        </p:nvSpPr>
        <p:spPr/>
        <p:txBody>
          <a:bodyPr/>
          <a:lstStyle/>
          <a:p>
            <a:r>
              <a:rPr lang="en-US" dirty="0"/>
              <a:t>Modeling the Noise</a:t>
            </a:r>
          </a:p>
        </p:txBody>
      </p:sp>
      <p:sp>
        <p:nvSpPr>
          <p:cNvPr id="6" name="Content Placeholder 5">
            <a:extLst>
              <a:ext uri="{FF2B5EF4-FFF2-40B4-BE49-F238E27FC236}">
                <a16:creationId xmlns:a16="http://schemas.microsoft.com/office/drawing/2014/main" id="{5B483CF7-B5D9-1EB9-432A-867D4C1D5ACD}"/>
              </a:ext>
            </a:extLst>
          </p:cNvPr>
          <p:cNvSpPr>
            <a:spLocks noGrp="1"/>
          </p:cNvSpPr>
          <p:nvPr>
            <p:ph idx="1"/>
          </p:nvPr>
        </p:nvSpPr>
        <p:spPr>
          <a:xfrm>
            <a:off x="0" y="2222287"/>
            <a:ext cx="12192000" cy="4635713"/>
          </a:xfrm>
        </p:spPr>
        <p:txBody>
          <a:bodyPr>
            <a:normAutofit fontScale="55000" lnSpcReduction="20000"/>
          </a:bodyPr>
          <a:lstStyle/>
          <a:p>
            <a:pPr marL="0" indent="0" algn="just">
              <a:buNone/>
            </a:pPr>
            <a:r>
              <a:rPr lang="en-US" sz="2500" dirty="0"/>
              <a:t>We can correct this by making the noise a random choice as well and inferring its value along with the other parameters.</a:t>
            </a:r>
          </a:p>
          <a:p>
            <a:pPr marL="0" indent="0" algn="just">
              <a:buNone/>
            </a:pPr>
            <a:r>
              <a:rPr lang="en-US" sz="2500" dirty="0"/>
              <a:t>We first write a new version of the line model that samples a random choice for the noise from a gamma(1, 1) prior distribution.</a:t>
            </a:r>
          </a:p>
          <a:p>
            <a:pPr marL="0" indent="0" algn="just">
              <a:buNone/>
            </a:pPr>
            <a:endParaRPr lang="en-US" sz="2500" dirty="0"/>
          </a:p>
          <a:p>
            <a:pPr marL="0" indent="0">
              <a:buNone/>
            </a:pPr>
            <a:r>
              <a:rPr lang="en-US" dirty="0">
                <a:latin typeface="Consolas" panose="020B0609020204030204" pitchFamily="49" charset="0"/>
              </a:rPr>
              <a:t>@gen function </a:t>
            </a:r>
            <a:r>
              <a:rPr lang="en-US" dirty="0" err="1">
                <a:latin typeface="Consolas" panose="020B0609020204030204" pitchFamily="49" charset="0"/>
              </a:rPr>
              <a:t>line_model_fancy</a:t>
            </a:r>
            <a:r>
              <a:rPr lang="en-US" dirty="0">
                <a:latin typeface="Consolas" panose="020B0609020204030204" pitchFamily="49" charset="0"/>
              </a:rPr>
              <a:t>(</a:t>
            </a:r>
            <a:r>
              <a:rPr lang="en-US" dirty="0" err="1">
                <a:latin typeface="Consolas" panose="020B0609020204030204" pitchFamily="49" charset="0"/>
              </a:rPr>
              <a:t>xs</a:t>
            </a:r>
            <a:r>
              <a:rPr lang="en-US" dirty="0">
                <a:latin typeface="Consolas" panose="020B0609020204030204" pitchFamily="49" charset="0"/>
              </a:rPr>
              <a:t>::Vector{Float64})</a:t>
            </a:r>
          </a:p>
          <a:p>
            <a:pPr marL="0" indent="0">
              <a:buNone/>
            </a:pPr>
            <a:r>
              <a:rPr lang="en-US" dirty="0">
                <a:latin typeface="Consolas" panose="020B0609020204030204" pitchFamily="49" charset="0"/>
              </a:rPr>
              <a:t>    slope = ({:slope} ~ normal(0, 1))</a:t>
            </a:r>
          </a:p>
          <a:p>
            <a:pPr marL="0" indent="0">
              <a:buNone/>
            </a:pPr>
            <a:r>
              <a:rPr lang="en-US" dirty="0">
                <a:latin typeface="Consolas" panose="020B0609020204030204" pitchFamily="49" charset="0"/>
              </a:rPr>
              <a:t>    intercept = ({:intercept} ~ normal(0, 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function y(x)</a:t>
            </a:r>
          </a:p>
          <a:p>
            <a:pPr marL="0" indent="0">
              <a:buNone/>
            </a:pPr>
            <a:r>
              <a:rPr lang="en-US" dirty="0">
                <a:latin typeface="Consolas" panose="020B0609020204030204" pitchFamily="49" charset="0"/>
              </a:rPr>
              <a:t>        return slope * x + intercept</a:t>
            </a:r>
          </a:p>
          <a:p>
            <a:pPr marL="0" indent="0">
              <a:buNone/>
            </a:pPr>
            <a:r>
              <a:rPr lang="en-US" dirty="0">
                <a:latin typeface="Consolas" panose="020B0609020204030204" pitchFamily="49" charset="0"/>
              </a:rPr>
              <a:t>    end</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noise = ({:noise} ~ gamma(1, 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x) in enumerate(</a:t>
            </a:r>
            <a:r>
              <a:rPr lang="en-US" dirty="0" err="1">
                <a:latin typeface="Consolas" panose="020B0609020204030204" pitchFamily="49" charset="0"/>
              </a:rPr>
              <a:t>xs</a:t>
            </a:r>
            <a:r>
              <a:rPr lang="en-US" dirty="0">
                <a:latin typeface="Consolas" panose="020B0609020204030204" pitchFamily="49" charset="0"/>
              </a:rPr>
              <a:t>)</a:t>
            </a:r>
          </a:p>
          <a:p>
            <a:pPr marL="0" indent="0">
              <a:buNone/>
            </a:pPr>
            <a:r>
              <a:rPr lang="en-US" dirty="0">
                <a:latin typeface="Consolas" panose="020B0609020204030204" pitchFamily="49" charset="0"/>
              </a:rPr>
              <a:t>        {(:y, </a:t>
            </a:r>
            <a:r>
              <a:rPr lang="en-US" dirty="0" err="1">
                <a:latin typeface="Consolas" panose="020B0609020204030204" pitchFamily="49" charset="0"/>
              </a:rPr>
              <a:t>i</a:t>
            </a:r>
            <a:r>
              <a:rPr lang="en-US" dirty="0">
                <a:latin typeface="Consolas" panose="020B0609020204030204" pitchFamily="49" charset="0"/>
              </a:rPr>
              <a:t>)} ~ normal(slope * x + intercept, noise)</a:t>
            </a:r>
          </a:p>
          <a:p>
            <a:pPr marL="0" indent="0">
              <a:buNone/>
            </a:pPr>
            <a:r>
              <a:rPr lang="en-US" dirty="0">
                <a:latin typeface="Consolas" panose="020B0609020204030204" pitchFamily="49" charset="0"/>
              </a:rPr>
              <a:t>    end</a:t>
            </a:r>
          </a:p>
          <a:p>
            <a:pPr marL="0" indent="0">
              <a:buNone/>
            </a:pPr>
            <a:r>
              <a:rPr lang="en-US" dirty="0">
                <a:latin typeface="Consolas" panose="020B0609020204030204" pitchFamily="49" charset="0"/>
              </a:rPr>
              <a:t>    return y</a:t>
            </a:r>
          </a:p>
          <a:p>
            <a:pPr marL="0" indent="0">
              <a:buNone/>
            </a:pPr>
            <a:r>
              <a:rPr lang="en-US" dirty="0">
                <a:latin typeface="Consolas" panose="020B0609020204030204" pitchFamily="49" charset="0"/>
              </a:rPr>
              <a:t>end;</a:t>
            </a:r>
          </a:p>
        </p:txBody>
      </p:sp>
    </p:spTree>
    <p:extLst>
      <p:ext uri="{BB962C8B-B14F-4D97-AF65-F5344CB8AC3E}">
        <p14:creationId xmlns:p14="http://schemas.microsoft.com/office/powerpoint/2010/main" val="290115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53EF-9F65-B625-423F-2FBE23877EA7}"/>
              </a:ext>
            </a:extLst>
          </p:cNvPr>
          <p:cNvSpPr>
            <a:spLocks noGrp="1"/>
          </p:cNvSpPr>
          <p:nvPr>
            <p:ph type="title"/>
          </p:nvPr>
        </p:nvSpPr>
        <p:spPr>
          <a:xfrm>
            <a:off x="0" y="447188"/>
            <a:ext cx="12192000" cy="970450"/>
          </a:xfrm>
        </p:spPr>
        <p:txBody>
          <a:bodyPr/>
          <a:lstStyle/>
          <a:p>
            <a:pPr algn="just"/>
            <a:r>
              <a:rPr lang="en-US" sz="3600" dirty="0"/>
              <a:t>We compare the predictions using inference of the unmodified and modified models on the </a:t>
            </a:r>
            <a:r>
              <a:rPr lang="en-US" sz="3600" dirty="0" err="1"/>
              <a:t>ys</a:t>
            </a:r>
            <a:r>
              <a:rPr lang="en-US" sz="3600" dirty="0"/>
              <a:t> data set:</a:t>
            </a:r>
          </a:p>
        </p:txBody>
      </p:sp>
      <p:sp>
        <p:nvSpPr>
          <p:cNvPr id="3" name="Content Placeholder 2">
            <a:extLst>
              <a:ext uri="{FF2B5EF4-FFF2-40B4-BE49-F238E27FC236}">
                <a16:creationId xmlns:a16="http://schemas.microsoft.com/office/drawing/2014/main" id="{541DDC32-3A09-081F-3E9D-C73E7B01DA09}"/>
              </a:ext>
            </a:extLst>
          </p:cNvPr>
          <p:cNvSpPr>
            <a:spLocks noGrp="1"/>
          </p:cNvSpPr>
          <p:nvPr>
            <p:ph idx="1"/>
          </p:nvPr>
        </p:nvSpPr>
        <p:spPr>
          <a:xfrm>
            <a:off x="1212995" y="6284182"/>
            <a:ext cx="10554574" cy="462190"/>
          </a:xfrm>
        </p:spPr>
        <p:txBody>
          <a:bodyPr/>
          <a:lstStyle/>
          <a:p>
            <a:pPr marL="0" indent="0">
              <a:buNone/>
            </a:pPr>
            <a:r>
              <a:rPr lang="en-US" dirty="0"/>
              <a:t>Notice that there is more uncertainty in the predictions made using the modified model.</a:t>
            </a:r>
          </a:p>
        </p:txBody>
      </p:sp>
      <p:pic>
        <p:nvPicPr>
          <p:cNvPr id="4" name="Picture 3">
            <a:extLst>
              <a:ext uri="{FF2B5EF4-FFF2-40B4-BE49-F238E27FC236}">
                <a16:creationId xmlns:a16="http://schemas.microsoft.com/office/drawing/2014/main" id="{ED7F6C92-8F60-551F-D5C4-48756E341B9D}"/>
              </a:ext>
            </a:extLst>
          </p:cNvPr>
          <p:cNvPicPr>
            <a:picLocks noChangeAspect="1"/>
          </p:cNvPicPr>
          <p:nvPr/>
        </p:nvPicPr>
        <p:blipFill>
          <a:blip r:embed="rId2"/>
          <a:stretch>
            <a:fillRect/>
          </a:stretch>
        </p:blipFill>
        <p:spPr>
          <a:xfrm>
            <a:off x="3171388" y="2396455"/>
            <a:ext cx="5715000" cy="3810000"/>
          </a:xfrm>
          <a:prstGeom prst="rect">
            <a:avLst/>
          </a:prstGeom>
        </p:spPr>
      </p:pic>
    </p:spTree>
    <p:extLst>
      <p:ext uri="{BB962C8B-B14F-4D97-AF65-F5344CB8AC3E}">
        <p14:creationId xmlns:p14="http://schemas.microsoft.com/office/powerpoint/2010/main" val="55724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FC76BE-C570-447B-A408-13F7E8C7F0E0}"/>
              </a:ext>
            </a:extLst>
          </p:cNvPr>
          <p:cNvSpPr>
            <a:spLocks noGrp="1"/>
          </p:cNvSpPr>
          <p:nvPr>
            <p:ph type="title"/>
          </p:nvPr>
        </p:nvSpPr>
        <p:spPr/>
        <p:txBody>
          <a:bodyPr/>
          <a:lstStyle/>
          <a:p>
            <a:r>
              <a:rPr lang="en-US" dirty="0"/>
              <a:t>The Bayesian Perspective</a:t>
            </a:r>
          </a:p>
        </p:txBody>
      </p:sp>
      <p:sp>
        <p:nvSpPr>
          <p:cNvPr id="5" name="Content Placeholder 4">
            <a:extLst>
              <a:ext uri="{FF2B5EF4-FFF2-40B4-BE49-F238E27FC236}">
                <a16:creationId xmlns:a16="http://schemas.microsoft.com/office/drawing/2014/main" id="{5DD6433F-AF2E-4ED8-9B10-2121220E3EF0}"/>
              </a:ext>
            </a:extLst>
          </p:cNvPr>
          <p:cNvSpPr>
            <a:spLocks noGrp="1"/>
          </p:cNvSpPr>
          <p:nvPr>
            <p:ph idx="1"/>
          </p:nvPr>
        </p:nvSpPr>
        <p:spPr>
          <a:xfrm>
            <a:off x="818712" y="2222287"/>
            <a:ext cx="10554574" cy="4503977"/>
          </a:xfrm>
        </p:spPr>
        <p:txBody>
          <a:bodyPr/>
          <a:lstStyle/>
          <a:p>
            <a:pPr marL="0" indent="0" algn="just">
              <a:buNone/>
            </a:pPr>
            <a:r>
              <a:rPr lang="en-US" dirty="0"/>
              <a:t>Unlike in the ordinary regression case, we don't get a single regression line - we get a probability distribution on the space of all such lines. The width of this posterior represents the uncertainty in our estimate.</a:t>
            </a:r>
          </a:p>
          <a:p>
            <a:pPr marL="0" indent="0" algn="just">
              <a:buNone/>
            </a:pPr>
            <a:endParaRPr lang="en-US" dirty="0"/>
          </a:p>
          <a:p>
            <a:pPr marL="0" indent="0" algn="just">
              <a:buNone/>
            </a:pPr>
            <a:r>
              <a:rPr lang="en-US" dirty="0"/>
              <a:t>Why to use it?</a:t>
            </a:r>
          </a:p>
          <a:p>
            <a:pPr marL="400050" lvl="1" indent="0" algn="just">
              <a:buNone/>
            </a:pPr>
            <a:r>
              <a:rPr lang="en-US" dirty="0"/>
              <a:t>Although computationally it's a LOT harder than ordinary least squares, one can easily formulate and solve a very flexible model that addresses most of the problems with ordinary least squares: extreme sensitivity to outliers, inability to incorporate priors, and little ability to quantify uncertainty.</a:t>
            </a:r>
          </a:p>
          <a:p>
            <a:pPr marL="0" indent="0" algn="just">
              <a:buNone/>
            </a:pPr>
            <a:endParaRPr lang="en-US" dirty="0"/>
          </a:p>
          <a:p>
            <a:pPr marL="0" indent="0" algn="just">
              <a:buNone/>
            </a:pPr>
            <a:r>
              <a:rPr lang="en-US" dirty="0"/>
              <a:t>When to use it?</a:t>
            </a:r>
          </a:p>
          <a:p>
            <a:pPr marL="685800" lvl="1" algn="just"/>
            <a:r>
              <a:rPr lang="en-US" dirty="0"/>
              <a:t>The distribution of errors is not normal or close to it</a:t>
            </a:r>
          </a:p>
          <a:p>
            <a:pPr marL="685800" lvl="1" algn="just"/>
            <a:r>
              <a:rPr lang="en-US" dirty="0"/>
              <a:t>Don’t have enough data</a:t>
            </a:r>
          </a:p>
        </p:txBody>
      </p:sp>
    </p:spTree>
    <p:extLst>
      <p:ext uri="{BB962C8B-B14F-4D97-AF65-F5344CB8AC3E}">
        <p14:creationId xmlns:p14="http://schemas.microsoft.com/office/powerpoint/2010/main" val="158817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53EF-9F65-B625-423F-2FBE23877EA7}"/>
              </a:ext>
            </a:extLst>
          </p:cNvPr>
          <p:cNvSpPr>
            <a:spLocks noGrp="1"/>
          </p:cNvSpPr>
          <p:nvPr>
            <p:ph type="title"/>
          </p:nvPr>
        </p:nvSpPr>
        <p:spPr>
          <a:xfrm>
            <a:off x="0" y="447188"/>
            <a:ext cx="12192000" cy="970450"/>
          </a:xfrm>
        </p:spPr>
        <p:txBody>
          <a:bodyPr/>
          <a:lstStyle/>
          <a:p>
            <a:pPr algn="just"/>
            <a:r>
              <a:rPr lang="en-US" sz="3600" dirty="0"/>
              <a:t>We also compare the predictions using inference of the unmodified and modified models on the </a:t>
            </a:r>
            <a:r>
              <a:rPr lang="en-US" sz="3600" dirty="0" err="1"/>
              <a:t>ys_noisy</a:t>
            </a:r>
            <a:r>
              <a:rPr lang="en-US" sz="3600" dirty="0"/>
              <a:t> data set:</a:t>
            </a:r>
          </a:p>
        </p:txBody>
      </p:sp>
      <p:sp>
        <p:nvSpPr>
          <p:cNvPr id="3" name="Content Placeholder 2">
            <a:extLst>
              <a:ext uri="{FF2B5EF4-FFF2-40B4-BE49-F238E27FC236}">
                <a16:creationId xmlns:a16="http://schemas.microsoft.com/office/drawing/2014/main" id="{541DDC32-3A09-081F-3E9D-C73E7B01DA09}"/>
              </a:ext>
            </a:extLst>
          </p:cNvPr>
          <p:cNvSpPr>
            <a:spLocks noGrp="1"/>
          </p:cNvSpPr>
          <p:nvPr>
            <p:ph idx="1"/>
          </p:nvPr>
        </p:nvSpPr>
        <p:spPr>
          <a:xfrm>
            <a:off x="1212995" y="6284182"/>
            <a:ext cx="10554574" cy="462190"/>
          </a:xfrm>
        </p:spPr>
        <p:txBody>
          <a:bodyPr>
            <a:normAutofit fontScale="85000" lnSpcReduction="20000"/>
          </a:bodyPr>
          <a:lstStyle/>
          <a:p>
            <a:pPr marL="0" indent="0">
              <a:buNone/>
            </a:pPr>
            <a:r>
              <a:rPr lang="en-US" dirty="0"/>
              <a:t>Notice that while the unmodified model was very overconfident, the modified model has an appropriate level of uncertainty, while still capturing the general negative trend.</a:t>
            </a:r>
          </a:p>
        </p:txBody>
      </p:sp>
      <p:pic>
        <p:nvPicPr>
          <p:cNvPr id="5" name="Picture 4">
            <a:extLst>
              <a:ext uri="{FF2B5EF4-FFF2-40B4-BE49-F238E27FC236}">
                <a16:creationId xmlns:a16="http://schemas.microsoft.com/office/drawing/2014/main" id="{9C4DE619-7FCB-8654-EC87-B3ADB439EC83}"/>
              </a:ext>
            </a:extLst>
          </p:cNvPr>
          <p:cNvPicPr>
            <a:picLocks noChangeAspect="1"/>
          </p:cNvPicPr>
          <p:nvPr/>
        </p:nvPicPr>
        <p:blipFill>
          <a:blip r:embed="rId2"/>
          <a:stretch>
            <a:fillRect/>
          </a:stretch>
        </p:blipFill>
        <p:spPr>
          <a:xfrm>
            <a:off x="3238500" y="2354510"/>
            <a:ext cx="5715000" cy="3810000"/>
          </a:xfrm>
          <a:prstGeom prst="rect">
            <a:avLst/>
          </a:prstGeom>
        </p:spPr>
      </p:pic>
    </p:spTree>
    <p:extLst>
      <p:ext uri="{BB962C8B-B14F-4D97-AF65-F5344CB8AC3E}">
        <p14:creationId xmlns:p14="http://schemas.microsoft.com/office/powerpoint/2010/main" val="3595597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9CF2-B426-46B2-B13F-2816D5B76D01}"/>
              </a:ext>
            </a:extLst>
          </p:cNvPr>
          <p:cNvSpPr>
            <a:spLocks noGrp="1"/>
          </p:cNvSpPr>
          <p:nvPr>
            <p:ph type="title"/>
          </p:nvPr>
        </p:nvSpPr>
        <p:spPr/>
        <p:txBody>
          <a:bodyPr/>
          <a:lstStyle/>
          <a:p>
            <a:r>
              <a:rPr lang="en-US" dirty="0"/>
              <a:t>Bayesian Perspective of</a:t>
            </a:r>
            <a:br>
              <a:rPr lang="en-US" dirty="0"/>
            </a:br>
            <a:r>
              <a:rPr lang="en-US" dirty="0"/>
              <a:t>Penalized Linear Regressions</a:t>
            </a:r>
          </a:p>
        </p:txBody>
      </p:sp>
      <p:sp>
        <p:nvSpPr>
          <p:cNvPr id="3" name="Text Placeholder 2">
            <a:extLst>
              <a:ext uri="{FF2B5EF4-FFF2-40B4-BE49-F238E27FC236}">
                <a16:creationId xmlns:a16="http://schemas.microsoft.com/office/drawing/2014/main" id="{6C5E55D5-2A8D-4D64-8B6B-B402C7CF89A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387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E0AE7A-D4D7-4289-8104-CB74683E3B19}"/>
              </a:ext>
            </a:extLst>
          </p:cNvPr>
          <p:cNvSpPr>
            <a:spLocks noGrp="1"/>
          </p:cNvSpPr>
          <p:nvPr>
            <p:ph type="title"/>
          </p:nvPr>
        </p:nvSpPr>
        <p:spPr/>
        <p:txBody>
          <a:bodyPr/>
          <a:lstStyle/>
          <a:p>
            <a:r>
              <a:rPr lang="en-US" dirty="0"/>
              <a:t>The Probabilistic Interpretation of</a:t>
            </a:r>
            <a:br>
              <a:rPr lang="en-US" dirty="0"/>
            </a:br>
            <a:r>
              <a:rPr lang="en-US" dirty="0"/>
              <a:t>Least-Squares Linear Regression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6B14EDD-83F6-4A25-93B2-8964E1273684}"/>
                  </a:ext>
                </a:extLst>
              </p:cNvPr>
              <p:cNvSpPr>
                <a:spLocks noGrp="1"/>
              </p:cNvSpPr>
              <p:nvPr>
                <p:ph idx="1"/>
              </p:nvPr>
            </p:nvSpPr>
            <p:spPr/>
            <p:txBody>
              <a:bodyPr/>
              <a:lstStyle/>
              <a:p>
                <a:pPr marL="0" indent="0">
                  <a:buNone/>
                </a:pPr>
                <a:r>
                  <a:rPr lang="en-US" dirty="0"/>
                  <a:t>Denote our response variable </a:t>
                </a:r>
                <a14:m>
                  <m:oMath xmlns:m="http://schemas.openxmlformats.org/officeDocument/2006/math">
                    <m:r>
                      <a:rPr lang="en-US" b="0" i="1" smtClean="0">
                        <a:latin typeface="Cambria Math" panose="02040503050406030204" pitchFamily="18" charset="0"/>
                      </a:rPr>
                      <m:t>𝑌</m:t>
                    </m:r>
                  </m:oMath>
                </a14:m>
                <a:r>
                  <a:rPr lang="en-US" dirty="0"/>
                  <a:t>, and features are contained in the data matrix </a:t>
                </a:r>
                <a14:m>
                  <m:oMath xmlns:m="http://schemas.openxmlformats.org/officeDocument/2006/math">
                    <m:r>
                      <a:rPr lang="en-US" b="0" i="1" smtClean="0">
                        <a:latin typeface="Cambria Math" panose="02040503050406030204" pitchFamily="18" charset="0"/>
                      </a:rPr>
                      <m:t>𝑋</m:t>
                    </m:r>
                  </m:oMath>
                </a14:m>
                <a:r>
                  <a:rPr lang="en-US" dirty="0"/>
                  <a:t>. The standard linear model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m:oMathPara>
                </a14:m>
                <a:endParaRPr lang="en-US" b="0" dirty="0">
                  <a:ea typeface="Cambria Math" panose="02040503050406030204" pitchFamily="18" charset="0"/>
                </a:endParaRPr>
              </a:p>
              <a:p>
                <a:pPr marL="0" indent="0" algn="just">
                  <a:buNone/>
                </a:pPr>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m:rPr>
                        <m:nor/>
                      </m:rPr>
                      <a:rPr lang="en-US" b="1" i="0" smtClean="0">
                        <a:latin typeface="Cambria Math" panose="02040503050406030204" pitchFamily="18" charset="0"/>
                        <a:ea typeface="Cambria Math" panose="02040503050406030204" pitchFamily="18" charset="0"/>
                      </a:rPr>
                      <m:t>I</m:t>
                    </m:r>
                    <m:r>
                      <a:rPr lang="en-US" b="0" i="1" smtClean="0">
                        <a:latin typeface="Cambria Math" panose="02040503050406030204" pitchFamily="18" charset="0"/>
                        <a:ea typeface="Cambria Math" panose="02040503050406030204" pitchFamily="18" charset="0"/>
                      </a:rPr>
                      <m:t>)</m:t>
                    </m:r>
                  </m:oMath>
                </a14:m>
                <a:r>
                  <a:rPr lang="en-US" dirty="0"/>
                  <a:t>. The observed </a:t>
                </a:r>
                <a14:m>
                  <m:oMath xmlns:m="http://schemas.openxmlformats.org/officeDocument/2006/math">
                    <m:r>
                      <a:rPr lang="en-US" b="0" i="1" smtClean="0">
                        <a:latin typeface="Cambria Math" panose="02040503050406030204" pitchFamily="18" charset="0"/>
                      </a:rPr>
                      <m:t>𝑌</m:t>
                    </m:r>
                  </m:oMath>
                </a14:m>
                <a:r>
                  <a:rPr lang="en-US" dirty="0"/>
                  <a:t> is a linear function of </a:t>
                </a:r>
                <a14:m>
                  <m:oMath xmlns:m="http://schemas.openxmlformats.org/officeDocument/2006/math">
                    <m:r>
                      <a:rPr lang="en-US" b="0" i="1" smtClean="0">
                        <a:latin typeface="Cambria Math" panose="02040503050406030204" pitchFamily="18" charset="0"/>
                      </a:rPr>
                      <m:t>𝑋</m:t>
                    </m:r>
                  </m:oMath>
                </a14:m>
                <a:r>
                  <a:rPr lang="en-US" dirty="0"/>
                  <a:t> (with coefficients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plus some noise term. Our unknown to be determined is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lgn="just">
                  <a:buNone/>
                </a:pPr>
                <a:r>
                  <a:rPr lang="en-US" dirty="0"/>
                  <a:t>We use the following property of Normal random variables:</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oMath>
                  </m:oMathPara>
                </a14:m>
                <a:endParaRPr lang="en-US" b="0" dirty="0">
                  <a:ea typeface="Cambria Math" panose="02040503050406030204" pitchFamily="18" charset="0"/>
                </a:endParaRPr>
              </a:p>
              <a:p>
                <a:pPr marL="0" indent="0" algn="just">
                  <a:buNone/>
                </a:pPr>
                <a:r>
                  <a:rPr lang="en-US" dirty="0"/>
                  <a:t>to rewrite the above linear model as:</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p:txBody>
          </p:sp>
        </mc:Choice>
        <mc:Fallback xmlns="">
          <p:sp>
            <p:nvSpPr>
              <p:cNvPr id="5" name="Content Placeholder 4">
                <a:extLst>
                  <a:ext uri="{FF2B5EF4-FFF2-40B4-BE49-F238E27FC236}">
                    <a16:creationId xmlns:a16="http://schemas.microsoft.com/office/drawing/2014/main" id="{A6B14EDD-83F6-4A25-93B2-8964E1273684}"/>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076731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E0AE7A-D4D7-4289-8104-CB74683E3B19}"/>
              </a:ext>
            </a:extLst>
          </p:cNvPr>
          <p:cNvSpPr>
            <a:spLocks noGrp="1"/>
          </p:cNvSpPr>
          <p:nvPr>
            <p:ph type="title"/>
          </p:nvPr>
        </p:nvSpPr>
        <p:spPr/>
        <p:txBody>
          <a:bodyPr/>
          <a:lstStyle/>
          <a:p>
            <a:r>
              <a:rPr lang="en-US" dirty="0"/>
              <a:t>The Probabilistic Interpretation of</a:t>
            </a:r>
            <a:br>
              <a:rPr lang="en-US" dirty="0"/>
            </a:br>
            <a:r>
              <a:rPr lang="en-US" dirty="0"/>
              <a:t>Least-Squares Linear Regression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6B14EDD-83F6-4A25-93B2-8964E1273684}"/>
                  </a:ext>
                </a:extLst>
              </p:cNvPr>
              <p:cNvSpPr>
                <a:spLocks noGrp="1"/>
              </p:cNvSpPr>
              <p:nvPr>
                <p:ph idx="1"/>
              </p:nvPr>
            </p:nvSpPr>
            <p:spPr>
              <a:xfrm>
                <a:off x="818712" y="2069025"/>
                <a:ext cx="10554574" cy="4788976"/>
              </a:xfrm>
            </p:spPr>
            <p:txBody>
              <a:bodyPr/>
              <a:lstStyle/>
              <a:p>
                <a:pPr marL="0" indent="0" algn="just">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lgn="just">
                  <a:buNone/>
                </a:pPr>
                <a:r>
                  <a:rPr lang="en-US" dirty="0">
                    <a:ea typeface="Cambria Math" panose="02040503050406030204" pitchFamily="18" charset="0"/>
                  </a:rPr>
                  <a:t>The probability distribution of </a:t>
                </a:r>
                <a14:m>
                  <m:oMath xmlns:m="http://schemas.openxmlformats.org/officeDocument/2006/math">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dirty="0">
                    <a:ea typeface="Cambria Math" panose="02040503050406030204" pitchFamily="18" charset="0"/>
                  </a:rPr>
                  <a:t> (which is also the likelihood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dirty="0">
                    <a:ea typeface="Cambria Math" panose="02040503050406030204" pitchFamily="18" charset="0"/>
                  </a:rPr>
                  <a:t>)is:</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e>
                        <m:e>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𝜋𝜎</m:t>
                              </m:r>
                            </m:e>
                          </m:rad>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up>
                      </m:sSup>
                    </m:oMath>
                  </m:oMathPara>
                </a14:m>
                <a:endParaRPr lang="en-US" dirty="0">
                  <a:ea typeface="Cambria Math" panose="02040503050406030204" pitchFamily="18" charset="0"/>
                </a:endParaRPr>
              </a:p>
              <a:p>
                <a:pPr marL="0" indent="0" algn="just">
                  <a:buNone/>
                </a:pPr>
                <a:r>
                  <a:rPr lang="en-US" dirty="0">
                    <a:ea typeface="Cambria Math" panose="02040503050406030204" pitchFamily="18" charset="0"/>
                  </a:rPr>
                  <a:t>The log likelihood is: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𝑇</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e>
                      </m:d>
                    </m:oMath>
                  </m:oMathPara>
                </a14:m>
                <a:endParaRPr lang="en-US" b="0" dirty="0">
                  <a:ea typeface="Cambria Math" panose="02040503050406030204" pitchFamily="18" charset="0"/>
                </a:endParaRPr>
              </a:p>
              <a:p>
                <a:pPr marL="0" indent="0" algn="just">
                  <a:buNone/>
                </a:pPr>
                <a:r>
                  <a:rPr lang="en-US" dirty="0">
                    <a:ea typeface="Cambria Math" panose="02040503050406030204" pitchFamily="18" charset="0"/>
                  </a:rPr>
                  <a:t>where </a:t>
                </a:r>
                <a14:m>
                  <m:oMath xmlns:m="http://schemas.openxmlformats.org/officeDocument/2006/math">
                    <m:r>
                      <a:rPr lang="en-US" b="0" i="1" smtClean="0">
                        <a:latin typeface="Cambria Math" panose="02040503050406030204" pitchFamily="18" charset="0"/>
                        <a:ea typeface="Cambria Math" panose="02040503050406030204" pitchFamily="18" charset="0"/>
                      </a:rPr>
                      <m:t>𝐾</m:t>
                    </m:r>
                  </m:oMath>
                </a14:m>
                <a:r>
                  <a:rPr lang="en-US" dirty="0">
                    <a:ea typeface="Cambria Math" panose="02040503050406030204" pitchFamily="18" charset="0"/>
                  </a:rPr>
                  <a:t> and </a:t>
                </a:r>
                <a14:m>
                  <m:oMath xmlns:m="http://schemas.openxmlformats.org/officeDocument/2006/math">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&gt;0</m:t>
                    </m:r>
                  </m:oMath>
                </a14:m>
                <a:r>
                  <a:rPr lang="en-US" dirty="0">
                    <a:ea typeface="Cambria Math" panose="02040503050406030204" pitchFamily="18" charset="0"/>
                  </a:rPr>
                  <a:t> are constants</a:t>
                </a:r>
              </a:p>
              <a:p>
                <a:pPr marL="0" indent="0" algn="just">
                  <a:buNone/>
                </a:pPr>
                <a:r>
                  <a:rPr lang="en-US" dirty="0">
                    <a:ea typeface="Cambria Math" panose="02040503050406030204" pitchFamily="18" charset="0"/>
                  </a:rPr>
                  <a:t>Maximum likelihood techniques wish to maximize this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ea typeface="Cambria Math" panose="02040503050406030204" pitchFamily="18" charset="0"/>
                  </a:rPr>
                  <a:t>:</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nor/>
                            </m:rPr>
                            <a:rPr lang="en-US" b="0" i="0" smtClean="0">
                              <a:latin typeface="Cambria Math" panose="02040503050406030204" pitchFamily="18" charset="0"/>
                              <a:ea typeface="Cambria Math" panose="02040503050406030204" pitchFamily="18" charset="0"/>
                            </a:rPr>
                            <m:t>argmax</m:t>
                          </m:r>
                        </m:e>
                        <m:sub>
                          <m:r>
                            <a:rPr lang="en-US" b="0" i="1" smtClean="0">
                              <a:latin typeface="Cambria Math" panose="02040503050406030204" pitchFamily="18" charset="0"/>
                              <a:ea typeface="Cambria Math" panose="02040503050406030204" pitchFamily="18" charset="0"/>
                            </a:rPr>
                            <m:t>𝛽</m:t>
                          </m:r>
                        </m:sub>
                      </m:sSub>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oMath>
                  </m:oMathPara>
                </a14:m>
                <a:endParaRPr lang="en-US" dirty="0">
                  <a:ea typeface="Cambria Math" panose="02040503050406030204" pitchFamily="18" charset="0"/>
                </a:endParaRPr>
              </a:p>
              <a:p>
                <a:pPr marL="0" indent="0" algn="just">
                  <a:buNone/>
                </a:pPr>
                <a:r>
                  <a:rPr lang="en-US" dirty="0">
                    <a:ea typeface="Cambria Math" panose="02040503050406030204" pitchFamily="18" charset="0"/>
                  </a:rPr>
                  <a:t>Equivalently we can minimize the negative of the above:</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m:t>
                          </m:r>
                          <m:r>
                            <m:rPr>
                              <m:nor/>
                            </m:rPr>
                            <a:rPr lang="en-US" b="0" i="0" smtClean="0">
                              <a:latin typeface="Cambria Math" panose="02040503050406030204" pitchFamily="18" charset="0"/>
                              <a:ea typeface="Cambria Math" panose="02040503050406030204" pitchFamily="18" charset="0"/>
                            </a:rPr>
                            <m:t>in</m:t>
                          </m:r>
                        </m:e>
                        <m:sub>
                          <m:r>
                            <a:rPr lang="en-US" i="1">
                              <a:latin typeface="Cambria Math" panose="02040503050406030204" pitchFamily="18" charset="0"/>
                              <a:ea typeface="Cambria Math" panose="02040503050406030204" pitchFamily="18" charset="0"/>
                            </a:rPr>
                            <m:t>𝛽</m:t>
                          </m:r>
                        </m:sub>
                      </m:sSub>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oMath>
                  </m:oMathPara>
                </a14:m>
                <a:endParaRPr lang="en-US" dirty="0">
                  <a:ea typeface="Cambria Math" panose="02040503050406030204" pitchFamily="18" charset="0"/>
                </a:endParaRPr>
              </a:p>
              <a:p>
                <a:pPr marL="0" indent="0" algn="just">
                  <a:buNone/>
                </a:pPr>
                <a:r>
                  <a:rPr lang="en-US" b="1" dirty="0">
                    <a:ea typeface="Cambria Math" panose="02040503050406030204" pitchFamily="18" charset="0"/>
                  </a:rPr>
                  <a:t>This is the familiar least-squares linear regression equation</a:t>
                </a:r>
              </a:p>
            </p:txBody>
          </p:sp>
        </mc:Choice>
        <mc:Fallback xmlns="">
          <p:sp>
            <p:nvSpPr>
              <p:cNvPr id="5" name="Content Placeholder 4">
                <a:extLst>
                  <a:ext uri="{FF2B5EF4-FFF2-40B4-BE49-F238E27FC236}">
                    <a16:creationId xmlns:a16="http://schemas.microsoft.com/office/drawing/2014/main" id="{A6B14EDD-83F6-4A25-93B2-8964E1273684}"/>
                  </a:ext>
                </a:extLst>
              </p:cNvPr>
              <p:cNvSpPr>
                <a:spLocks noGrp="1" noRot="1" noChangeAspect="1" noMove="1" noResize="1" noEditPoints="1" noAdjustHandles="1" noChangeArrowheads="1" noChangeShapeType="1" noTextEdit="1"/>
              </p:cNvSpPr>
              <p:nvPr>
                <p:ph idx="1"/>
              </p:nvPr>
            </p:nvSpPr>
            <p:spPr>
              <a:xfrm>
                <a:off x="818712" y="2069025"/>
                <a:ext cx="10554574" cy="4788976"/>
              </a:xfrm>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3525333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FB8B-95B1-4E60-81F5-9A0C010820F8}"/>
              </a:ext>
            </a:extLst>
          </p:cNvPr>
          <p:cNvSpPr>
            <a:spLocks noGrp="1"/>
          </p:cNvSpPr>
          <p:nvPr>
            <p:ph type="title"/>
          </p:nvPr>
        </p:nvSpPr>
        <p:spPr/>
        <p:txBody>
          <a:bodyPr/>
          <a:lstStyle/>
          <a:p>
            <a:r>
              <a:rPr lang="en-US" dirty="0"/>
              <a:t>The Bayesian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218811-E40B-4B07-81DE-C88C3DDE0F95}"/>
                  </a:ext>
                </a:extLst>
              </p:cNvPr>
              <p:cNvSpPr>
                <a:spLocks noGrp="1"/>
              </p:cNvSpPr>
              <p:nvPr>
                <p:ph idx="1"/>
              </p:nvPr>
            </p:nvSpPr>
            <p:spPr/>
            <p:txBody>
              <a:bodyPr/>
              <a:lstStyle/>
              <a:p>
                <a:pPr marL="0" indent="0" algn="just">
                  <a:buNone/>
                </a:pPr>
                <a:r>
                  <a:rPr lang="en-US" dirty="0"/>
                  <a:t>Once we have the likelihood, we can include a prior distribution on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to derive the equation for the posterior distribution:</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where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r>
                  <a:rPr lang="en-US" dirty="0"/>
                  <a:t> is a prior on the elements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lgn="just">
                  <a:buNone/>
                </a:pPr>
                <a:r>
                  <a:rPr lang="en-US" dirty="0"/>
                  <a:t>The Bayesian equivalent of </a:t>
                </a:r>
                <a:r>
                  <a:rPr lang="en-US" dirty="0">
                    <a:ea typeface="Cambria Math" panose="02040503050406030204" pitchFamily="18" charset="0"/>
                  </a:rPr>
                  <a:t>maximum likelihood is maximum a posterior (MAP) that wish to maximize the posterior distribution.</a:t>
                </a:r>
              </a:p>
              <a:p>
                <a:pPr marL="0" indent="0" algn="just">
                  <a:buNone/>
                </a:pPr>
                <a:r>
                  <a:rPr lang="en-US" dirty="0"/>
                  <a:t>If we include no explicit prior term, we are actually including an uninformative prior,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)∝1</m:t>
                    </m:r>
                  </m:oMath>
                </a14:m>
                <a:r>
                  <a:rPr lang="en-US" dirty="0"/>
                  <a:t> (think of it as uniform over all numbers) and MAP is equal to </a:t>
                </a:r>
                <a:r>
                  <a:rPr lang="en-US" dirty="0">
                    <a:ea typeface="Cambria Math" panose="02040503050406030204" pitchFamily="18" charset="0"/>
                  </a:rPr>
                  <a:t>maximum likelihood and so with least-squares linear regression.</a:t>
                </a:r>
                <a:endParaRPr lang="en-US" dirty="0"/>
              </a:p>
            </p:txBody>
          </p:sp>
        </mc:Choice>
        <mc:Fallback xmlns="">
          <p:sp>
            <p:nvSpPr>
              <p:cNvPr id="3" name="Content Placeholder 2">
                <a:extLst>
                  <a:ext uri="{FF2B5EF4-FFF2-40B4-BE49-F238E27FC236}">
                    <a16:creationId xmlns:a16="http://schemas.microsoft.com/office/drawing/2014/main" id="{B1218811-E40B-4B07-81DE-C88C3DDE0F95}"/>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968551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F2BE-D54B-420D-96A2-472CC41F8ED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EE2E77-8AA8-4B7A-B79C-2DFF08A0C99C}"/>
                  </a:ext>
                </a:extLst>
              </p:cNvPr>
              <p:cNvSpPr>
                <a:spLocks noGrp="1"/>
              </p:cNvSpPr>
              <p:nvPr>
                <p:ph idx="1"/>
              </p:nvPr>
            </p:nvSpPr>
            <p:spPr>
              <a:xfrm>
                <a:off x="818712" y="2069025"/>
                <a:ext cx="10719776" cy="4788976"/>
              </a:xfrm>
            </p:spPr>
            <p:txBody>
              <a:bodyPr>
                <a:normAutofit lnSpcReduction="10000"/>
              </a:bodyPr>
              <a:lstStyle/>
              <a:p>
                <a:pPr marL="0" indent="0">
                  <a:buNone/>
                </a:pPr>
                <a:r>
                  <a:rPr lang="en-US" dirty="0"/>
                  <a:t>If we have reason to believe the elements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are not too large, we can suppose that a priori:</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𝟎</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𝛌</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The resulting posterior density function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is proportional to:</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𝜆</m:t>
                                  </m:r>
                                </m:e>
                                <m:sup>
                                  <m:r>
                                    <a:rPr lang="en-US" i="1">
                                      <a:latin typeface="Cambria Math" panose="02040503050406030204" pitchFamily="18" charset="0"/>
                                      <a:ea typeface="Cambria Math" panose="02040503050406030204" pitchFamily="18" charset="0"/>
                                    </a:rPr>
                                    <m:t>2</m:t>
                                  </m:r>
                                </m:sup>
                              </m:sSup>
                            </m:den>
                          </m:f>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𝛽</m:t>
                          </m:r>
                        </m:sup>
                      </m:sSup>
                    </m:oMath>
                  </m:oMathPara>
                </a14:m>
                <a:endParaRPr lang="en-US" dirty="0"/>
              </a:p>
              <a:p>
                <a:pPr marL="0" indent="0">
                  <a:buNone/>
                </a:pPr>
                <a:r>
                  <a:rPr lang="en-US" dirty="0"/>
                  <a:t>and taking the log of this, and combining and redefining constants, we arrive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𝛽</m:t>
                      </m:r>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argmax</m:t>
                          </m:r>
                        </m:e>
                        <m:sub>
                          <m:r>
                            <a:rPr lang="en-US" i="1">
                              <a:latin typeface="Cambria Math" panose="02040503050406030204" pitchFamily="18" charset="0"/>
                              <a:ea typeface="Cambria Math" panose="02040503050406030204" pitchFamily="18" charset="0"/>
                            </a:rPr>
                            <m:t>𝛽</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𝛽</m:t>
                      </m:r>
                    </m:oMath>
                  </m:oMathPara>
                </a14:m>
                <a:endParaRPr lang="en-US" dirty="0"/>
              </a:p>
              <a:p>
                <a:pPr marL="0" indent="0" algn="just">
                  <a:buNone/>
                </a:pPr>
                <a:r>
                  <a:rPr lang="en-US" dirty="0">
                    <a:ea typeface="Cambria Math" panose="02040503050406030204" pitchFamily="18" charset="0"/>
                  </a:rPr>
                  <a:t>Equivalently we can minimize the negative of the above, </a:t>
                </a:r>
                <a:r>
                  <a:rPr lang="en-US" dirty="0"/>
                  <a:t>and rewriting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oMath>
                </a14:m>
                <a:r>
                  <a:rPr lang="en-US" dirty="0">
                    <a:ea typeface="Cambria Math" panose="02040503050406030204" pitchFamily="18" charset="0"/>
                  </a:rPr>
                  <a:t>:</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𝛽</m:t>
                          </m:r>
                        </m:sub>
                      </m:sSub>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bSup>
                        <m:sSubSupPr>
                          <m:ctrlPr>
                            <a:rPr lang="en-US" i="1">
                              <a:latin typeface="Cambria Math" panose="02040503050406030204" pitchFamily="18" charset="0"/>
                              <a:ea typeface="Cambria Math" panose="02040503050406030204" pitchFamily="18" charset="0"/>
                            </a:rPr>
                          </m:ctrlPr>
                        </m:sSubSup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US" dirty="0"/>
              </a:p>
              <a:p>
                <a:pPr marL="0" indent="0">
                  <a:buNone/>
                </a:pPr>
                <a:endParaRPr lang="en-US" dirty="0"/>
              </a:p>
              <a:p>
                <a:pPr marL="0" indent="0">
                  <a:buNone/>
                </a:pPr>
                <a:r>
                  <a:rPr lang="en-US" b="1" dirty="0"/>
                  <a:t>This term is exactly Ridge Regression</a:t>
                </a:r>
              </a:p>
            </p:txBody>
          </p:sp>
        </mc:Choice>
        <mc:Fallback xmlns="">
          <p:sp>
            <p:nvSpPr>
              <p:cNvPr id="3" name="Content Placeholder 2">
                <a:extLst>
                  <a:ext uri="{FF2B5EF4-FFF2-40B4-BE49-F238E27FC236}">
                    <a16:creationId xmlns:a16="http://schemas.microsoft.com/office/drawing/2014/main" id="{3BEE2E77-8AA8-4B7A-B79C-2DFF08A0C99C}"/>
                  </a:ext>
                </a:extLst>
              </p:cNvPr>
              <p:cNvSpPr>
                <a:spLocks noGrp="1" noRot="1" noChangeAspect="1" noMove="1" noResize="1" noEditPoints="1" noAdjustHandles="1" noChangeArrowheads="1" noChangeShapeType="1" noTextEdit="1"/>
              </p:cNvSpPr>
              <p:nvPr>
                <p:ph idx="1"/>
              </p:nvPr>
            </p:nvSpPr>
            <p:spPr>
              <a:xfrm>
                <a:off x="818712" y="2069025"/>
                <a:ext cx="10719776" cy="4788976"/>
              </a:xfrm>
              <a:blipFill>
                <a:blip r:embed="rId2"/>
                <a:stretch>
                  <a:fillRect l="-455" t="-382" b="-1145"/>
                </a:stretch>
              </a:blipFill>
            </p:spPr>
            <p:txBody>
              <a:bodyPr/>
              <a:lstStyle/>
              <a:p>
                <a:r>
                  <a:rPr lang="en-US">
                    <a:noFill/>
                  </a:rPr>
                  <a:t> </a:t>
                </a:r>
              </a:p>
            </p:txBody>
          </p:sp>
        </mc:Fallback>
      </mc:AlternateContent>
    </p:spTree>
    <p:extLst>
      <p:ext uri="{BB962C8B-B14F-4D97-AF65-F5344CB8AC3E}">
        <p14:creationId xmlns:p14="http://schemas.microsoft.com/office/powerpoint/2010/main" val="2446437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24C-7E5D-42A9-983A-A1A2CCA3FE7F}"/>
              </a:ext>
            </a:extLst>
          </p:cNvPr>
          <p:cNvSpPr>
            <a:spLocks noGrp="1"/>
          </p:cNvSpPr>
          <p:nvPr>
            <p:ph type="title"/>
          </p:nvPr>
        </p:nvSpPr>
        <p:spPr/>
        <p:txBody>
          <a:bodyPr/>
          <a:lstStyle/>
          <a:p>
            <a:r>
              <a:rPr lang="en-US" dirty="0"/>
              <a:t>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0EE2D0-F0EB-41DA-B4EC-F1B8E3E6E5BC}"/>
                  </a:ext>
                </a:extLst>
              </p:cNvPr>
              <p:cNvSpPr>
                <a:spLocks noGrp="1"/>
              </p:cNvSpPr>
              <p:nvPr>
                <p:ph idx="1"/>
              </p:nvPr>
            </p:nvSpPr>
            <p:spPr/>
            <p:txBody>
              <a:bodyPr/>
              <a:lstStyle/>
              <a:p>
                <a:pPr marL="0" indent="0">
                  <a:buNone/>
                </a:pPr>
                <a:r>
                  <a:rPr lang="en-US" dirty="0"/>
                  <a:t>Similarly, if we assume a Laplace prior on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𝛽</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r>
                  <a:rPr lang="en-US" dirty="0"/>
                  <a:t>and following the same steps as above, we recover:</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𝛽</m:t>
                          </m:r>
                        </m:sub>
                      </m:sSub>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𝛽</m:t>
                              </m:r>
                            </m:e>
                          </m:d>
                        </m:e>
                        <m:sub>
                          <m:r>
                            <a:rPr lang="en-US" b="0" i="1" smtClean="0">
                              <a:latin typeface="Cambria Math" panose="02040503050406030204" pitchFamily="18" charset="0"/>
                              <a:ea typeface="Cambria Math" panose="02040503050406030204" pitchFamily="18" charset="0"/>
                            </a:rPr>
                            <m:t>1</m:t>
                          </m:r>
                        </m:sub>
                      </m:sSub>
                    </m:oMath>
                  </m:oMathPara>
                </a14:m>
                <a:endParaRPr lang="en-US" dirty="0"/>
              </a:p>
              <a:p>
                <a:pPr marL="0" indent="0">
                  <a:buNone/>
                </a:pPr>
                <a:endParaRPr lang="en-US" dirty="0"/>
              </a:p>
              <a:p>
                <a:pPr marL="0" indent="0">
                  <a:buNone/>
                </a:pPr>
                <a:r>
                  <a:rPr lang="en-US" b="1" dirty="0"/>
                  <a:t>which is LASSO regression</a:t>
                </a:r>
              </a:p>
            </p:txBody>
          </p:sp>
        </mc:Choice>
        <mc:Fallback xmlns="">
          <p:sp>
            <p:nvSpPr>
              <p:cNvPr id="3" name="Content Placeholder 2">
                <a:extLst>
                  <a:ext uri="{FF2B5EF4-FFF2-40B4-BE49-F238E27FC236}">
                    <a16:creationId xmlns:a16="http://schemas.microsoft.com/office/drawing/2014/main" id="{7E0EE2D0-F0EB-41DA-B4EC-F1B8E3E6E5BC}"/>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4143968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741D-FF67-4302-B04C-56FD4361F4E0}"/>
              </a:ext>
            </a:extLst>
          </p:cNvPr>
          <p:cNvSpPr>
            <a:spLocks noGrp="1"/>
          </p:cNvSpPr>
          <p:nvPr>
            <p:ph type="title"/>
          </p:nvPr>
        </p:nvSpPr>
        <p:spPr/>
        <p:txBody>
          <a:bodyPr/>
          <a:lstStyle/>
          <a:p>
            <a:r>
              <a:rPr lang="en-US" dirty="0"/>
              <a:t>Incorporating Priors - Handling Outliers</a:t>
            </a:r>
          </a:p>
        </p:txBody>
      </p:sp>
      <p:sp>
        <p:nvSpPr>
          <p:cNvPr id="3" name="Content Placeholder 2">
            <a:extLst>
              <a:ext uri="{FF2B5EF4-FFF2-40B4-BE49-F238E27FC236}">
                <a16:creationId xmlns:a16="http://schemas.microsoft.com/office/drawing/2014/main" id="{3EE31CB2-9FD9-4BFF-B0FA-C47E7EBD42D7}"/>
              </a:ext>
            </a:extLst>
          </p:cNvPr>
          <p:cNvSpPr>
            <a:spLocks noGrp="1"/>
          </p:cNvSpPr>
          <p:nvPr>
            <p:ph idx="1"/>
          </p:nvPr>
        </p:nvSpPr>
        <p:spPr>
          <a:xfrm>
            <a:off x="315130" y="2036756"/>
            <a:ext cx="5502575" cy="1793123"/>
          </a:xfrm>
        </p:spPr>
        <p:txBody>
          <a:bodyPr>
            <a:normAutofit/>
          </a:bodyPr>
          <a:lstStyle/>
          <a:p>
            <a:pPr marL="0" indent="0" algn="just">
              <a:buNone/>
            </a:pPr>
            <a:r>
              <a:rPr lang="en-US" dirty="0"/>
              <a:t>In statistics, an outlier is an observation point that is distant from other observations. An outlier may be due to variability in the measurement or it may indicate experimental error;. An outlier can cause serious problems in statistical analyses.</a:t>
            </a:r>
          </a:p>
        </p:txBody>
      </p:sp>
      <p:sp>
        <p:nvSpPr>
          <p:cNvPr id="4" name="TextBox 3">
            <a:extLst>
              <a:ext uri="{FF2B5EF4-FFF2-40B4-BE49-F238E27FC236}">
                <a16:creationId xmlns:a16="http://schemas.microsoft.com/office/drawing/2014/main" id="{DCDD304F-7663-45C8-84F8-12A4B9A634D5}"/>
              </a:ext>
            </a:extLst>
          </p:cNvPr>
          <p:cNvSpPr txBox="1"/>
          <p:nvPr/>
        </p:nvSpPr>
        <p:spPr>
          <a:xfrm>
            <a:off x="6255026" y="2036756"/>
            <a:ext cx="5621844" cy="1200329"/>
          </a:xfrm>
          <a:prstGeom prst="rect">
            <a:avLst/>
          </a:prstGeom>
          <a:noFill/>
        </p:spPr>
        <p:txBody>
          <a:bodyPr wrap="square" rtlCol="0">
            <a:spAutoFit/>
          </a:bodyPr>
          <a:lstStyle/>
          <a:p>
            <a:pPr algn="just"/>
            <a:r>
              <a:rPr lang="en-US" dirty="0"/>
              <a:t>Outliers  are often treated as data points which need to be specially handled - often ignored - because they don't fit the model and can heavily skew results.</a:t>
            </a:r>
          </a:p>
        </p:txBody>
      </p:sp>
      <p:pic>
        <p:nvPicPr>
          <p:cNvPr id="5" name="Picture 4">
            <a:extLst>
              <a:ext uri="{FF2B5EF4-FFF2-40B4-BE49-F238E27FC236}">
                <a16:creationId xmlns:a16="http://schemas.microsoft.com/office/drawing/2014/main" id="{F254E47F-5E1D-427C-BD57-B793470C0764}"/>
              </a:ext>
            </a:extLst>
          </p:cNvPr>
          <p:cNvPicPr>
            <a:picLocks noChangeAspect="1"/>
          </p:cNvPicPr>
          <p:nvPr/>
        </p:nvPicPr>
        <p:blipFill>
          <a:blip r:embed="rId2"/>
          <a:stretch>
            <a:fillRect/>
          </a:stretch>
        </p:blipFill>
        <p:spPr>
          <a:xfrm>
            <a:off x="428419" y="3829879"/>
            <a:ext cx="4633912" cy="2912745"/>
          </a:xfrm>
          <a:prstGeom prst="rect">
            <a:avLst/>
          </a:prstGeom>
        </p:spPr>
      </p:pic>
      <p:pic>
        <p:nvPicPr>
          <p:cNvPr id="8" name="Picture 7" descr="A close up of a map&#10;&#10;Description automatically generated">
            <a:extLst>
              <a:ext uri="{FF2B5EF4-FFF2-40B4-BE49-F238E27FC236}">
                <a16:creationId xmlns:a16="http://schemas.microsoft.com/office/drawing/2014/main" id="{926B4DBE-F4E5-4897-8439-79FFA626FE44}"/>
              </a:ext>
            </a:extLst>
          </p:cNvPr>
          <p:cNvPicPr>
            <a:picLocks noChangeAspect="1"/>
          </p:cNvPicPr>
          <p:nvPr/>
        </p:nvPicPr>
        <p:blipFill>
          <a:blip r:embed="rId3"/>
          <a:stretch>
            <a:fillRect/>
          </a:stretch>
        </p:blipFill>
        <p:spPr>
          <a:xfrm>
            <a:off x="6751373" y="3719388"/>
            <a:ext cx="4629150" cy="3133725"/>
          </a:xfrm>
          <a:prstGeom prst="rect">
            <a:avLst/>
          </a:prstGeom>
        </p:spPr>
      </p:pic>
    </p:spTree>
    <p:extLst>
      <p:ext uri="{BB962C8B-B14F-4D97-AF65-F5344CB8AC3E}">
        <p14:creationId xmlns:p14="http://schemas.microsoft.com/office/powerpoint/2010/main" val="3114641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76302A-4AE7-4789-A468-2639394DF424}"/>
              </a:ext>
            </a:extLst>
          </p:cNvPr>
          <p:cNvPicPr>
            <a:picLocks noChangeAspect="1"/>
          </p:cNvPicPr>
          <p:nvPr/>
        </p:nvPicPr>
        <p:blipFill>
          <a:blip r:embed="rId2"/>
          <a:stretch>
            <a:fillRect/>
          </a:stretch>
        </p:blipFill>
        <p:spPr>
          <a:xfrm>
            <a:off x="2045776" y="3088650"/>
            <a:ext cx="9266802" cy="3769350"/>
          </a:xfrm>
          <a:prstGeom prst="rect">
            <a:avLst/>
          </a:prstGeom>
        </p:spPr>
      </p:pic>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5A99DE21-5370-4579-9C4A-B7A60B896BA1}"/>
                  </a:ext>
                </a:extLst>
              </p:cNvPr>
              <p:cNvSpPr>
                <a:spLocks noGrp="1"/>
              </p:cNvSpPr>
              <p:nvPr>
                <p:ph type="title"/>
              </p:nvPr>
            </p:nvSpPr>
            <p:spPr>
              <a:xfrm>
                <a:off x="1073151" y="446088"/>
                <a:ext cx="3622835" cy="2576512"/>
              </a:xfrm>
            </p:spPr>
            <p:txBody>
              <a:bodyPr/>
              <a:lstStyle/>
              <a:p>
                <a:r>
                  <a:rPr lang="en-US" dirty="0"/>
                  <a:t>Changing the</a:t>
                </a:r>
                <a:br>
                  <a:rPr lang="en-US" dirty="0"/>
                </a:br>
                <a:r>
                  <a:rPr lang="en-US" dirty="0"/>
                  <a:t>distribution of </a:t>
                </a:r>
                <a14:m>
                  <m:oMath xmlns:m="http://schemas.openxmlformats.org/officeDocument/2006/math">
                    <m:r>
                      <a:rPr lang="en-US" i="1">
                        <a:latin typeface="Cambria Math" panose="02040503050406030204" pitchFamily="18" charset="0"/>
                        <a:ea typeface="Cambria Math" panose="02040503050406030204" pitchFamily="18" charset="0"/>
                      </a:rPr>
                      <m:t>𝜀</m:t>
                    </m:r>
                  </m:oMath>
                </a14:m>
                <a:endParaRPr lang="en-US" dirty="0"/>
              </a:p>
            </p:txBody>
          </p:sp>
        </mc:Choice>
        <mc:Fallback xmlns="">
          <p:sp>
            <p:nvSpPr>
              <p:cNvPr id="4" name="Title 3">
                <a:extLst>
                  <a:ext uri="{FF2B5EF4-FFF2-40B4-BE49-F238E27FC236}">
                    <a16:creationId xmlns:a16="http://schemas.microsoft.com/office/drawing/2014/main" id="{5A99DE21-5370-4579-9C4A-B7A60B896BA1}"/>
                  </a:ext>
                </a:extLst>
              </p:cNvPr>
              <p:cNvSpPr>
                <a:spLocks noGrp="1" noRot="1" noChangeAspect="1" noMove="1" noResize="1" noEditPoints="1" noAdjustHandles="1" noChangeArrowheads="1" noChangeShapeType="1" noTextEdit="1"/>
              </p:cNvSpPr>
              <p:nvPr>
                <p:ph type="title"/>
              </p:nvPr>
            </p:nvSpPr>
            <p:spPr>
              <a:xfrm>
                <a:off x="1073151" y="446088"/>
                <a:ext cx="3622835" cy="2576512"/>
              </a:xfrm>
              <a:blipFill>
                <a:blip r:embed="rId3"/>
                <a:stretch>
                  <a:fillRect l="-5892" r="-5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0D9F2CA-7250-46DB-972B-D23E21774DD0}"/>
                  </a:ext>
                </a:extLst>
              </p:cNvPr>
              <p:cNvSpPr>
                <a:spLocks noGrp="1"/>
              </p:cNvSpPr>
              <p:nvPr>
                <p:ph idx="1"/>
              </p:nvPr>
            </p:nvSpPr>
            <p:spPr>
              <a:xfrm>
                <a:off x="4695986" y="479114"/>
                <a:ext cx="7496014" cy="2576511"/>
              </a:xfrm>
            </p:spPr>
            <p:txBody>
              <a:bodyPr>
                <a:normAutofit/>
              </a:bodyPr>
              <a:lstStyle/>
              <a:p>
                <a:pPr marL="0" indent="0" algn="just">
                  <a:buNone/>
                </a:pPr>
                <a:r>
                  <a:rPr lang="en-US" sz="1600" dirty="0"/>
                  <a:t>50 data points were generated. In the left graph, the </a:t>
                </a:r>
                <a14:m>
                  <m:oMath xmlns:m="http://schemas.openxmlformats.org/officeDocument/2006/math">
                    <m:r>
                      <a:rPr lang="en-US" sz="1600" i="1">
                        <a:latin typeface="Cambria Math" panose="02040503050406030204" pitchFamily="18" charset="0"/>
                      </a:rPr>
                      <m:t>𝑦</m:t>
                    </m:r>
                  </m:oMath>
                </a14:m>
                <a:r>
                  <a:rPr lang="en-US" sz="1600" dirty="0"/>
                  <a:t>-values were chosen according to the rule </a:t>
                </a:r>
                <a14:m>
                  <m:oMath xmlns:m="http://schemas.openxmlformats.org/officeDocument/2006/math">
                    <m:r>
                      <a:rPr lang="en-US" sz="1600" i="1">
                        <a:latin typeface="Cambria Math" panose="02040503050406030204" pitchFamily="18" charset="0"/>
                      </a:rPr>
                      <m:t>𝑦</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+0.5+</m:t>
                    </m:r>
                    <m:r>
                      <a:rPr lang="en-US" sz="1600" i="1">
                        <a:latin typeface="Cambria Math" panose="02040503050406030204" pitchFamily="18" charset="0"/>
                        <a:ea typeface="Cambria Math" panose="02040503050406030204" pitchFamily="18" charset="0"/>
                      </a:rPr>
                      <m:t>𝜖</m:t>
                    </m:r>
                  </m:oMath>
                </a14:m>
                <a:r>
                  <a:rPr lang="en-US" sz="1600" dirty="0"/>
                  <a:t> where </a:t>
                </a:r>
                <a14:m>
                  <m:oMath xmlns:m="http://schemas.openxmlformats.org/officeDocument/2006/math">
                    <m:r>
                      <a:rPr lang="en-US" sz="1600" i="1">
                        <a:latin typeface="Cambria Math" panose="02040503050406030204" pitchFamily="18" charset="0"/>
                        <a:ea typeface="Cambria Math" panose="02040503050406030204" pitchFamily="18" charset="0"/>
                      </a:rPr>
                      <m:t>𝜖</m:t>
                    </m:r>
                  </m:oMath>
                </a14:m>
                <a:r>
                  <a:rPr lang="en-US" sz="1600" dirty="0"/>
                  <a:t> is drawn from a normal distribution. In the right graph, the </a:t>
                </a:r>
                <a14:m>
                  <m:oMath xmlns:m="http://schemas.openxmlformats.org/officeDocument/2006/math">
                    <m:r>
                      <a:rPr lang="en-US" sz="1600" i="1">
                        <a:latin typeface="Cambria Math" panose="02040503050406030204" pitchFamily="18" charset="0"/>
                      </a:rPr>
                      <m:t>𝑦</m:t>
                    </m:r>
                  </m:oMath>
                </a14:m>
                <a:r>
                  <a:rPr lang="en-US" sz="1600" dirty="0"/>
                  <a:t>-values were chosen according to the same rule, but with </a:t>
                </a:r>
                <a14:m>
                  <m:oMath xmlns:m="http://schemas.openxmlformats.org/officeDocument/2006/math">
                    <m:r>
                      <a:rPr lang="en-US" sz="1600" i="1">
                        <a:latin typeface="Cambria Math" panose="02040503050406030204" pitchFamily="18" charset="0"/>
                        <a:ea typeface="Cambria Math" panose="02040503050406030204" pitchFamily="18" charset="0"/>
                      </a:rPr>
                      <m:t>𝜖</m:t>
                    </m:r>
                  </m:oMath>
                </a14:m>
                <a:r>
                  <a:rPr lang="en-US" sz="1600" dirty="0"/>
                  <a:t> drawn from a Cauchy distribution.</a:t>
                </a:r>
              </a:p>
              <a:p>
                <a:pPr marL="0" indent="0" algn="just">
                  <a:buNone/>
                </a:pPr>
                <a:r>
                  <a:rPr lang="en-US" sz="1600" dirty="0"/>
                  <a:t>The Cauchy distribution is actually pretty pathological - it's variance is infinite. The result of this is that "outliers" are not actually uncommon at all - extremely large deviations from the mean are perfectly normal.</a:t>
                </a:r>
              </a:p>
              <a:p>
                <a:pPr marL="0" indent="0" algn="just">
                  <a:buNone/>
                </a:pPr>
                <a:r>
                  <a:rPr lang="en-US" sz="1600" dirty="0"/>
                  <a:t>The red line in the graph the best possible least squares fit line, while the green line is the true relation</a:t>
                </a:r>
                <a:r>
                  <a:rPr lang="en-US" dirty="0"/>
                  <a:t>.</a:t>
                </a:r>
              </a:p>
            </p:txBody>
          </p:sp>
        </mc:Choice>
        <mc:Fallback xmlns="">
          <p:sp>
            <p:nvSpPr>
              <p:cNvPr id="5" name="Content Placeholder 4">
                <a:extLst>
                  <a:ext uri="{FF2B5EF4-FFF2-40B4-BE49-F238E27FC236}">
                    <a16:creationId xmlns:a16="http://schemas.microsoft.com/office/drawing/2014/main" id="{10D9F2CA-7250-46DB-972B-D23E21774DD0}"/>
                  </a:ext>
                </a:extLst>
              </p:cNvPr>
              <p:cNvSpPr>
                <a:spLocks noGrp="1" noRot="1" noChangeAspect="1" noMove="1" noResize="1" noEditPoints="1" noAdjustHandles="1" noChangeArrowheads="1" noChangeShapeType="1" noTextEdit="1"/>
              </p:cNvSpPr>
              <p:nvPr>
                <p:ph idx="1"/>
              </p:nvPr>
            </p:nvSpPr>
            <p:spPr>
              <a:xfrm>
                <a:off x="4695986" y="479114"/>
                <a:ext cx="7496014" cy="2576511"/>
              </a:xfrm>
              <a:blipFill>
                <a:blip r:embed="rId4"/>
                <a:stretch>
                  <a:fillRect l="-407" t="-711" r="-407" b="-3555"/>
                </a:stretch>
              </a:blipFill>
            </p:spPr>
            <p:txBody>
              <a:bodyPr/>
              <a:lstStyle/>
              <a:p>
                <a:r>
                  <a:rPr lang="en-US">
                    <a:noFill/>
                  </a:rPr>
                  <a:t> </a:t>
                </a:r>
              </a:p>
            </p:txBody>
          </p:sp>
        </mc:Fallback>
      </mc:AlternateContent>
    </p:spTree>
    <p:extLst>
      <p:ext uri="{BB962C8B-B14F-4D97-AF65-F5344CB8AC3E}">
        <p14:creationId xmlns:p14="http://schemas.microsoft.com/office/powerpoint/2010/main" val="264240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4B33-9177-B93F-6595-387083EBF7B0}"/>
              </a:ext>
            </a:extLst>
          </p:cNvPr>
          <p:cNvSpPr>
            <a:spLocks noGrp="1"/>
          </p:cNvSpPr>
          <p:nvPr>
            <p:ph type="title"/>
          </p:nvPr>
        </p:nvSpPr>
        <p:spPr/>
        <p:txBody>
          <a:bodyPr/>
          <a:lstStyle/>
          <a:p>
            <a:r>
              <a:rPr lang="en-US" dirty="0"/>
              <a:t>Curve-Fitting with Outliers</a:t>
            </a:r>
          </a:p>
        </p:txBody>
      </p:sp>
      <p:sp>
        <p:nvSpPr>
          <p:cNvPr id="3" name="Content Placeholder 2">
            <a:extLst>
              <a:ext uri="{FF2B5EF4-FFF2-40B4-BE49-F238E27FC236}">
                <a16:creationId xmlns:a16="http://schemas.microsoft.com/office/drawing/2014/main" id="{4FFBD6EB-A134-922E-84E7-DC4E3578A9FC}"/>
              </a:ext>
            </a:extLst>
          </p:cNvPr>
          <p:cNvSpPr>
            <a:spLocks noGrp="1"/>
          </p:cNvSpPr>
          <p:nvPr>
            <p:ph idx="1"/>
          </p:nvPr>
        </p:nvSpPr>
        <p:spPr>
          <a:xfrm>
            <a:off x="818712" y="2222288"/>
            <a:ext cx="10554574" cy="1091364"/>
          </a:xfrm>
        </p:spPr>
        <p:txBody>
          <a:bodyPr>
            <a:normAutofit lnSpcReduction="10000"/>
          </a:bodyPr>
          <a:lstStyle/>
          <a:p>
            <a:pPr marL="0" indent="0" algn="just">
              <a:buNone/>
            </a:pPr>
            <a:r>
              <a:rPr lang="en-US" dirty="0"/>
              <a:t>Suppose we have a dataset of points in the  plane that is mostly explained by a linear relationship, but which also has several outliers. Our goal will be to automatically identify the outliers, and to find a linear relationship (a slope and intercept, as well as an inherent noise level) that explains rest of the points:</a:t>
            </a:r>
          </a:p>
        </p:txBody>
      </p:sp>
      <p:pic>
        <p:nvPicPr>
          <p:cNvPr id="4" name="Picture 3">
            <a:extLst>
              <a:ext uri="{FF2B5EF4-FFF2-40B4-BE49-F238E27FC236}">
                <a16:creationId xmlns:a16="http://schemas.microsoft.com/office/drawing/2014/main" id="{0ECF012A-3819-CC04-E59A-65B9ADBF384D}"/>
              </a:ext>
            </a:extLst>
          </p:cNvPr>
          <p:cNvPicPr>
            <a:picLocks noChangeAspect="1"/>
          </p:cNvPicPr>
          <p:nvPr/>
        </p:nvPicPr>
        <p:blipFill>
          <a:blip r:embed="rId2"/>
          <a:stretch>
            <a:fillRect/>
          </a:stretch>
        </p:blipFill>
        <p:spPr>
          <a:xfrm>
            <a:off x="810000" y="3739459"/>
            <a:ext cx="9885028" cy="2903648"/>
          </a:xfrm>
          <a:prstGeom prst="rect">
            <a:avLst/>
          </a:prstGeom>
        </p:spPr>
      </p:pic>
    </p:spTree>
    <p:extLst>
      <p:ext uri="{BB962C8B-B14F-4D97-AF65-F5344CB8AC3E}">
        <p14:creationId xmlns:p14="http://schemas.microsoft.com/office/powerpoint/2010/main" val="365269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67050-EECE-430B-94BA-45BE06DF3440}"/>
              </a:ext>
            </a:extLst>
          </p:cNvPr>
          <p:cNvSpPr>
            <a:spLocks noGrp="1"/>
          </p:cNvSpPr>
          <p:nvPr>
            <p:ph type="title"/>
          </p:nvPr>
        </p:nvSpPr>
        <p:spPr/>
        <p:txBody>
          <a:bodyPr/>
          <a:lstStyle/>
          <a:p>
            <a:r>
              <a:rPr lang="en-US" dirty="0"/>
              <a:t>Bayesian Logistic Regression</a:t>
            </a:r>
          </a:p>
        </p:txBody>
      </p:sp>
      <p:sp>
        <p:nvSpPr>
          <p:cNvPr id="5" name="Text Placeholder 4">
            <a:extLst>
              <a:ext uri="{FF2B5EF4-FFF2-40B4-BE49-F238E27FC236}">
                <a16:creationId xmlns:a16="http://schemas.microsoft.com/office/drawing/2014/main" id="{D153490F-0224-4986-9961-99D341EC8F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0079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96F8-6A81-CB66-9BF9-ACF87E131F75}"/>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A33BA47A-A834-91E7-94E0-1DE44F197BE7}"/>
              </a:ext>
            </a:extLst>
          </p:cNvPr>
          <p:cNvSpPr>
            <a:spLocks noGrp="1"/>
          </p:cNvSpPr>
          <p:nvPr>
            <p:ph idx="1"/>
          </p:nvPr>
        </p:nvSpPr>
        <p:spPr>
          <a:xfrm>
            <a:off x="818712" y="2222287"/>
            <a:ext cx="10554574" cy="4635713"/>
          </a:xfrm>
        </p:spPr>
        <p:txBody>
          <a:bodyPr>
            <a:normAutofit/>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regression_with_outliers</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::Vector{&lt;:Real})</a:t>
            </a:r>
          </a:p>
          <a:p>
            <a:pPr marL="0" indent="0">
              <a:buNone/>
            </a:pPr>
            <a:r>
              <a:rPr lang="en-US" sz="1400" dirty="0">
                <a:latin typeface="Consolas" panose="020B0609020204030204" pitchFamily="49" charset="0"/>
              </a:rPr>
              <a:t>    # First, generate some parameters of the model. We make these</a:t>
            </a:r>
          </a:p>
          <a:p>
            <a:pPr marL="0" indent="0">
              <a:buNone/>
            </a:pPr>
            <a:r>
              <a:rPr lang="en-US" sz="1400" dirty="0">
                <a:latin typeface="Consolas" panose="020B0609020204030204" pitchFamily="49" charset="0"/>
              </a:rPr>
              <a:t>    # random choices, because later, we will want to infer them</a:t>
            </a:r>
          </a:p>
          <a:p>
            <a:pPr marL="0" indent="0">
              <a:buNone/>
            </a:pPr>
            <a:r>
              <a:rPr lang="en-US" sz="1400" dirty="0">
                <a:latin typeface="Consolas" panose="020B0609020204030204" pitchFamily="49" charset="0"/>
              </a:rPr>
              <a:t>    # from data. The distributions we use here express our assumptions</a:t>
            </a:r>
          </a:p>
          <a:p>
            <a:pPr marL="0" indent="0">
              <a:buNone/>
            </a:pPr>
            <a:r>
              <a:rPr lang="en-US" sz="1400" dirty="0">
                <a:latin typeface="Consolas" panose="020B0609020204030204" pitchFamily="49" charset="0"/>
              </a:rPr>
              <a:t>    # about the parameters: we think the slope and intercept won't be</a:t>
            </a:r>
          </a:p>
          <a:p>
            <a:pPr marL="0" indent="0">
              <a:buNone/>
            </a:pPr>
            <a:r>
              <a:rPr lang="en-US" sz="1400" dirty="0">
                <a:latin typeface="Consolas" panose="020B0609020204030204" pitchFamily="49" charset="0"/>
              </a:rPr>
              <a:t>    # too far from 0; that the noise is relatively small; and that</a:t>
            </a:r>
          </a:p>
          <a:p>
            <a:pPr marL="0" indent="0">
              <a:buNone/>
            </a:pPr>
            <a:r>
              <a:rPr lang="en-US" sz="1400" dirty="0">
                <a:latin typeface="Consolas" panose="020B0609020204030204" pitchFamily="49" charset="0"/>
              </a:rPr>
              <a:t>    # the proportion of the dataset that don't fit a linear relationship</a:t>
            </a:r>
          </a:p>
          <a:p>
            <a:pPr marL="0" indent="0">
              <a:buNone/>
            </a:pPr>
            <a:r>
              <a:rPr lang="en-US" sz="1400" dirty="0">
                <a:latin typeface="Consolas" panose="020B0609020204030204" pitchFamily="49" charset="0"/>
              </a:rPr>
              <a:t>    # (outliers) could be anything between 0 and 1.</a:t>
            </a:r>
          </a:p>
          <a:p>
            <a:pPr marL="0" indent="0">
              <a:buNone/>
            </a:pPr>
            <a:r>
              <a:rPr lang="en-US" sz="1400" dirty="0">
                <a:latin typeface="Consolas" panose="020B0609020204030204" pitchFamily="49" charset="0"/>
              </a:rPr>
              <a:t>    slope ~ normal(0, 2)</a:t>
            </a:r>
          </a:p>
          <a:p>
            <a:pPr marL="0" indent="0">
              <a:buNone/>
            </a:pPr>
            <a:r>
              <a:rPr lang="en-US" sz="1400" dirty="0">
                <a:latin typeface="Consolas" panose="020B0609020204030204" pitchFamily="49" charset="0"/>
              </a:rPr>
              <a:t>    intercept ~ normal(0, 2)</a:t>
            </a:r>
          </a:p>
          <a:p>
            <a:pPr marL="0" indent="0">
              <a:buNone/>
            </a:pPr>
            <a:r>
              <a:rPr lang="en-US" sz="1400" dirty="0">
                <a:latin typeface="Consolas" panose="020B0609020204030204" pitchFamily="49" charset="0"/>
              </a:rPr>
              <a:t>    noise ~ gamma(1, 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prob_outlier</a:t>
            </a:r>
            <a:r>
              <a:rPr lang="en-US" sz="1400" dirty="0">
                <a:latin typeface="Consolas" panose="020B0609020204030204" pitchFamily="49" charset="0"/>
              </a:rPr>
              <a:t> ~ uniform(0, 1)</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332419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96F8-6A81-CB66-9BF9-ACF87E131F75}"/>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A33BA47A-A834-91E7-94E0-1DE44F197BE7}"/>
              </a:ext>
            </a:extLst>
          </p:cNvPr>
          <p:cNvSpPr>
            <a:spLocks noGrp="1"/>
          </p:cNvSpPr>
          <p:nvPr>
            <p:ph idx="1"/>
          </p:nvPr>
        </p:nvSpPr>
        <p:spPr>
          <a:xfrm>
            <a:off x="818712" y="2222287"/>
            <a:ext cx="10554574" cy="4635713"/>
          </a:xfrm>
        </p:spPr>
        <p:txBody>
          <a:bodyPr>
            <a:normAutofit fontScale="85000" lnSpcReduction="20000"/>
          </a:bodyPr>
          <a:lstStyle/>
          <a:p>
            <a:pPr marL="0" indent="0">
              <a:buNone/>
            </a:pPr>
            <a:r>
              <a:rPr lang="en-US" sz="1400" dirty="0">
                <a:latin typeface="Consolas" panose="020B0609020204030204" pitchFamily="49" charset="0"/>
              </a:rPr>
              <a:t>    # Next, we generate the actual y coordinates.</a:t>
            </a:r>
          </a:p>
          <a:p>
            <a:pPr marL="0" indent="0">
              <a:buNone/>
            </a:pPr>
            <a:r>
              <a:rPr lang="en-US" sz="1400" dirty="0">
                <a:latin typeface="Consolas" panose="020B0609020204030204" pitchFamily="49" charset="0"/>
              </a:rPr>
              <a:t>    n = length(</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 Float64[]</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 1:n</a:t>
            </a:r>
          </a:p>
          <a:p>
            <a:pPr marL="0" indent="0">
              <a:buNone/>
            </a:pPr>
            <a:r>
              <a:rPr lang="en-US" sz="1400" dirty="0">
                <a:latin typeface="Consolas" panose="020B0609020204030204" pitchFamily="49" charset="0"/>
              </a:rPr>
              <a:t>        # Decide whether this point is an outlier, and set</a:t>
            </a:r>
          </a:p>
          <a:p>
            <a:pPr marL="0" indent="0">
              <a:buNone/>
            </a:pPr>
            <a:r>
              <a:rPr lang="en-US" sz="1400" dirty="0">
                <a:latin typeface="Consolas" panose="020B0609020204030204" pitchFamily="49" charset="0"/>
              </a:rPr>
              <a:t>        # mean and standard deviation accordingly</a:t>
            </a:r>
          </a:p>
          <a:p>
            <a:pPr marL="0" indent="0">
              <a:buNone/>
            </a:pPr>
            <a:r>
              <a:rPr lang="en-US" sz="1400" dirty="0">
                <a:latin typeface="Consolas" panose="020B0609020204030204" pitchFamily="49" charset="0"/>
              </a:rPr>
              <a:t>        if ({:data =&gt; </a:t>
            </a:r>
            <a:r>
              <a:rPr lang="en-US" sz="1400" dirty="0" err="1">
                <a:latin typeface="Consolas" panose="020B0609020204030204" pitchFamily="49" charset="0"/>
              </a:rPr>
              <a:t>i</a:t>
            </a:r>
            <a:r>
              <a:rPr lang="en-US" sz="1400" dirty="0">
                <a:latin typeface="Consolas" panose="020B0609020204030204" pitchFamily="49" charset="0"/>
              </a:rPr>
              <a:t> =&gt; :</a:t>
            </a:r>
            <a:r>
              <a:rPr lang="en-US" sz="1400" dirty="0" err="1">
                <a:latin typeface="Consolas" panose="020B0609020204030204" pitchFamily="49" charset="0"/>
              </a:rPr>
              <a:t>is_outlier</a:t>
            </a:r>
            <a:r>
              <a:rPr lang="en-US" sz="1400" dirty="0">
                <a:latin typeface="Consolas" panose="020B0609020204030204" pitchFamily="49" charset="0"/>
              </a:rPr>
              <a:t>}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prob_outlier</a:t>
            </a:r>
            <a:r>
              <a:rPr lang="en-US" sz="1400" dirty="0">
                <a:latin typeface="Consolas" panose="020B0609020204030204" pitchFamily="49" charset="0"/>
              </a:rPr>
              <a:t>))</a:t>
            </a:r>
          </a:p>
          <a:p>
            <a:pPr marL="0" indent="0">
              <a:buNone/>
            </a:pPr>
            <a:r>
              <a:rPr lang="en-US" sz="1400" dirty="0">
                <a:latin typeface="Consolas" panose="020B0609020204030204" pitchFamily="49" charset="0"/>
              </a:rPr>
              <a:t>            (mu, std) = (0., 10.)</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(mu, std) = (</a:t>
            </a:r>
            <a:r>
              <a:rPr lang="en-US" sz="1400" dirty="0" err="1">
                <a:latin typeface="Consolas" panose="020B0609020204030204" pitchFamily="49" charset="0"/>
              </a:rPr>
              <a:t>xs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slope + intercept, noise)</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 Sample a y value for this point</a:t>
            </a:r>
          </a:p>
          <a:p>
            <a:pPr marL="0" indent="0">
              <a:buNone/>
            </a:pPr>
            <a:r>
              <a:rPr lang="en-US" sz="1400" dirty="0">
                <a:latin typeface="Consolas" panose="020B0609020204030204" pitchFamily="49" charset="0"/>
              </a:rPr>
              <a:t>        push!(</a:t>
            </a:r>
            <a:r>
              <a:rPr lang="en-US" sz="1400" dirty="0" err="1">
                <a:latin typeface="Consolas" panose="020B0609020204030204" pitchFamily="49" charset="0"/>
              </a:rPr>
              <a:t>ys</a:t>
            </a:r>
            <a:r>
              <a:rPr lang="en-US" sz="1400" dirty="0">
                <a:latin typeface="Consolas" panose="020B0609020204030204" pitchFamily="49" charset="0"/>
              </a:rPr>
              <a:t>, {:data =&gt; </a:t>
            </a:r>
            <a:r>
              <a:rPr lang="en-US" sz="1400" dirty="0" err="1">
                <a:latin typeface="Consolas" panose="020B0609020204030204" pitchFamily="49" charset="0"/>
              </a:rPr>
              <a:t>i</a:t>
            </a:r>
            <a:r>
              <a:rPr lang="en-US" sz="1400" dirty="0">
                <a:latin typeface="Consolas" panose="020B0609020204030204" pitchFamily="49" charset="0"/>
              </a:rPr>
              <a:t> =&gt; :y} ~ normal(mu, std))</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ys</a:t>
            </a:r>
            <a:endParaRPr lang="en-US" sz="1400" dirty="0">
              <a:latin typeface="Consolas" panose="020B0609020204030204" pitchFamily="49" charset="0"/>
            </a:endParaRP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2850276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08A0-12AD-3B4B-7D5C-328F51CF5621}"/>
              </a:ext>
            </a:extLst>
          </p:cNvPr>
          <p:cNvSpPr>
            <a:spLocks noGrp="1"/>
          </p:cNvSpPr>
          <p:nvPr>
            <p:ph type="title"/>
          </p:nvPr>
        </p:nvSpPr>
        <p:spPr>
          <a:xfrm>
            <a:off x="809999" y="447188"/>
            <a:ext cx="10780215" cy="970450"/>
          </a:xfrm>
        </p:spPr>
        <p:txBody>
          <a:bodyPr/>
          <a:lstStyle/>
          <a:p>
            <a:r>
              <a:rPr lang="en-US" dirty="0"/>
              <a:t>A synthetic dataset to do inference about:</a:t>
            </a:r>
          </a:p>
        </p:txBody>
      </p:sp>
      <p:pic>
        <p:nvPicPr>
          <p:cNvPr id="4" name="Picture 3">
            <a:extLst>
              <a:ext uri="{FF2B5EF4-FFF2-40B4-BE49-F238E27FC236}">
                <a16:creationId xmlns:a16="http://schemas.microsoft.com/office/drawing/2014/main" id="{83B805B2-39E2-CE40-7E1A-A94B0B7D3091}"/>
              </a:ext>
            </a:extLst>
          </p:cNvPr>
          <p:cNvPicPr>
            <a:picLocks noChangeAspect="1"/>
          </p:cNvPicPr>
          <p:nvPr/>
        </p:nvPicPr>
        <p:blipFill>
          <a:blip r:embed="rId2"/>
          <a:stretch>
            <a:fillRect/>
          </a:stretch>
        </p:blipFill>
        <p:spPr>
          <a:xfrm>
            <a:off x="3238500" y="2516554"/>
            <a:ext cx="5715000" cy="3810000"/>
          </a:xfrm>
          <a:prstGeom prst="rect">
            <a:avLst/>
          </a:prstGeom>
        </p:spPr>
      </p:pic>
    </p:spTree>
    <p:extLst>
      <p:ext uri="{BB962C8B-B14F-4D97-AF65-F5344CB8AC3E}">
        <p14:creationId xmlns:p14="http://schemas.microsoft.com/office/powerpoint/2010/main" val="2667652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F7D7-7E10-30F3-A439-8FC80233FCFC}"/>
              </a:ext>
            </a:extLst>
          </p:cNvPr>
          <p:cNvSpPr>
            <a:spLocks noGrp="1"/>
          </p:cNvSpPr>
          <p:nvPr>
            <p:ph type="title"/>
          </p:nvPr>
        </p:nvSpPr>
        <p:spPr>
          <a:xfrm>
            <a:off x="148492" y="447188"/>
            <a:ext cx="11918462" cy="970450"/>
          </a:xfrm>
        </p:spPr>
        <p:txBody>
          <a:bodyPr/>
          <a:lstStyle/>
          <a:p>
            <a:r>
              <a:rPr lang="en-US" dirty="0"/>
              <a:t>The problem with generic importance sampling</a:t>
            </a:r>
          </a:p>
        </p:txBody>
      </p:sp>
      <p:sp>
        <p:nvSpPr>
          <p:cNvPr id="3" name="Content Placeholder 2">
            <a:extLst>
              <a:ext uri="{FF2B5EF4-FFF2-40B4-BE49-F238E27FC236}">
                <a16:creationId xmlns:a16="http://schemas.microsoft.com/office/drawing/2014/main" id="{1F24FD3C-2624-F22E-CA72-C2ED54577527}"/>
              </a:ext>
            </a:extLst>
          </p:cNvPr>
          <p:cNvSpPr>
            <a:spLocks noGrp="1"/>
          </p:cNvSpPr>
          <p:nvPr>
            <p:ph idx="1"/>
          </p:nvPr>
        </p:nvSpPr>
        <p:spPr>
          <a:xfrm>
            <a:off x="818712" y="2222287"/>
            <a:ext cx="11248242" cy="3636511"/>
          </a:xfrm>
        </p:spPr>
        <p:txBody>
          <a:bodyPr>
            <a:normAutofit/>
          </a:bodyPr>
          <a:lstStyle/>
          <a:p>
            <a:pPr marL="0" indent="0">
              <a:buNone/>
            </a:pPr>
            <a:r>
              <a:rPr lang="en-US" sz="1400" dirty="0">
                <a:latin typeface="Consolas" panose="020B0609020204030204" pitchFamily="49" charset="0"/>
              </a:rPr>
              <a:t>traces    = [first(</a:t>
            </a:r>
            <a:r>
              <a:rPr lang="en-US" sz="1400" dirty="0" err="1">
                <a:latin typeface="Consolas" panose="020B0609020204030204" pitchFamily="49" charset="0"/>
              </a:rPr>
              <a:t>Gen.importance_resampling</a:t>
            </a:r>
            <a:r>
              <a:rPr lang="en-US" sz="1400" dirty="0">
                <a:latin typeface="Consolas" panose="020B0609020204030204" pitchFamily="49" charset="0"/>
              </a:rPr>
              <a:t>(</a:t>
            </a:r>
            <a:r>
              <a:rPr lang="en-US" sz="1400" dirty="0" err="1">
                <a:latin typeface="Consolas" panose="020B0609020204030204" pitchFamily="49" charset="0"/>
              </a:rPr>
              <a:t>regression_with_outliers</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observations, 2000)) for </a:t>
            </a:r>
            <a:r>
              <a:rPr lang="en-US" sz="1400" dirty="0" err="1">
                <a:latin typeface="Consolas" panose="020B0609020204030204" pitchFamily="49" charset="0"/>
              </a:rPr>
              <a:t>i</a:t>
            </a:r>
            <a:r>
              <a:rPr lang="en-US" sz="1400" dirty="0">
                <a:latin typeface="Consolas" panose="020B0609020204030204" pitchFamily="49" charset="0"/>
              </a:rPr>
              <a:t> in 1:9]</a:t>
            </a:r>
          </a:p>
          <a:p>
            <a:pPr marL="0" indent="0">
              <a:buNone/>
            </a:pPr>
            <a:r>
              <a:rPr lang="en-US" sz="1400" dirty="0" err="1">
                <a:latin typeface="Consolas" panose="020B0609020204030204" pitchFamily="49" charset="0"/>
              </a:rPr>
              <a:t>log_probs</a:t>
            </a:r>
            <a:r>
              <a:rPr lang="en-US" sz="1400" dirty="0">
                <a:latin typeface="Consolas" panose="020B0609020204030204" pitchFamily="49" charset="0"/>
              </a:rPr>
              <a:t> = [</a:t>
            </a:r>
            <a:r>
              <a:rPr lang="en-US" sz="1400" dirty="0" err="1">
                <a:latin typeface="Consolas" panose="020B0609020204030204" pitchFamily="49" charset="0"/>
              </a:rPr>
              <a:t>get_score</a:t>
            </a:r>
            <a:r>
              <a:rPr lang="en-US" sz="1400" dirty="0">
                <a:latin typeface="Consolas" panose="020B0609020204030204" pitchFamily="49" charset="0"/>
              </a:rPr>
              <a:t>(t) for t in traces]</a:t>
            </a:r>
          </a:p>
          <a:p>
            <a:pPr marL="0" indent="0">
              <a:buNone/>
            </a:pPr>
            <a:r>
              <a:rPr lang="en-US" sz="1400" dirty="0" err="1">
                <a:latin typeface="Consolas" panose="020B0609020204030204" pitchFamily="49" charset="0"/>
              </a:rPr>
              <a:t>println</a:t>
            </a:r>
            <a:r>
              <a:rPr lang="en-US" sz="1400" dirty="0">
                <a:latin typeface="Consolas" panose="020B0609020204030204" pitchFamily="49" charset="0"/>
              </a:rPr>
              <a:t>("Average log probability: $(</a:t>
            </a:r>
            <a:r>
              <a:rPr lang="en-US" sz="1400" dirty="0" err="1">
                <a:latin typeface="Consolas" panose="020B0609020204030204" pitchFamily="49" charset="0"/>
              </a:rPr>
              <a:t>logmeanexp</a:t>
            </a:r>
            <a:r>
              <a:rPr lang="en-US" sz="1400" dirty="0">
                <a:latin typeface="Consolas" panose="020B0609020204030204" pitchFamily="49" charset="0"/>
              </a:rPr>
              <a:t>(</a:t>
            </a:r>
            <a:r>
              <a:rPr lang="en-US" sz="1400" dirty="0" err="1">
                <a:latin typeface="Consolas" panose="020B0609020204030204" pitchFamily="49" charset="0"/>
              </a:rPr>
              <a:t>log_probs</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Plots.plot</a:t>
            </a:r>
            <a:r>
              <a:rPr lang="en-US" sz="1400" dirty="0">
                <a:latin typeface="Consolas" panose="020B0609020204030204" pitchFamily="49" charset="0"/>
              </a:rPr>
              <a:t>([</a:t>
            </a:r>
            <a:r>
              <a:rPr lang="en-US" sz="1400" dirty="0" err="1">
                <a:latin typeface="Consolas" panose="020B0609020204030204" pitchFamily="49" charset="0"/>
              </a:rPr>
              <a:t>visualize_trace</a:t>
            </a:r>
            <a:r>
              <a:rPr lang="en-US" sz="1400" dirty="0">
                <a:latin typeface="Consolas" panose="020B0609020204030204" pitchFamily="49" charset="0"/>
              </a:rPr>
              <a:t>(t) for t in traces]...)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Average log probability: -51.8570956904098</a:t>
            </a:r>
          </a:p>
        </p:txBody>
      </p:sp>
    </p:spTree>
    <p:extLst>
      <p:ext uri="{BB962C8B-B14F-4D97-AF65-F5344CB8AC3E}">
        <p14:creationId xmlns:p14="http://schemas.microsoft.com/office/powerpoint/2010/main" val="2052967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C0D9-6625-1D27-8E82-E04DCA22C990}"/>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8F924562-E8CD-91E4-79E5-8F479B99DF34}"/>
              </a:ext>
            </a:extLst>
          </p:cNvPr>
          <p:cNvSpPr>
            <a:spLocks noGrp="1"/>
          </p:cNvSpPr>
          <p:nvPr>
            <p:ph idx="1"/>
          </p:nvPr>
        </p:nvSpPr>
        <p:spPr>
          <a:xfrm>
            <a:off x="741454" y="6036217"/>
            <a:ext cx="10554574" cy="821783"/>
          </a:xfrm>
        </p:spPr>
        <p:txBody>
          <a:bodyPr>
            <a:normAutofit fontScale="92500"/>
          </a:bodyPr>
          <a:lstStyle/>
          <a:p>
            <a:pPr marL="0" indent="0" algn="just">
              <a:buNone/>
            </a:pPr>
            <a:r>
              <a:rPr lang="en-US" sz="1400" dirty="0"/>
              <a:t>We see here that importance resampling hasn’t completely failed: it generally finds a reasonable position for the line. But the details are off: there is little logic to the outlier classification, and the inferred noise around the line is too wide. The problem is that there are just too many variables to get right, and so sampling everything in one go is highly unlikely to produce a perfect hit.</a:t>
            </a:r>
          </a:p>
        </p:txBody>
      </p:sp>
      <p:pic>
        <p:nvPicPr>
          <p:cNvPr id="4" name="Picture 3">
            <a:extLst>
              <a:ext uri="{FF2B5EF4-FFF2-40B4-BE49-F238E27FC236}">
                <a16:creationId xmlns:a16="http://schemas.microsoft.com/office/drawing/2014/main" id="{8DD1726F-7181-5CC0-CDBC-EE09342F22BA}"/>
              </a:ext>
            </a:extLst>
          </p:cNvPr>
          <p:cNvPicPr>
            <a:picLocks noChangeAspect="1"/>
          </p:cNvPicPr>
          <p:nvPr/>
        </p:nvPicPr>
        <p:blipFill>
          <a:blip r:embed="rId2"/>
          <a:stretch>
            <a:fillRect/>
          </a:stretch>
        </p:blipFill>
        <p:spPr>
          <a:xfrm>
            <a:off x="3558931" y="2110155"/>
            <a:ext cx="5715000" cy="3810000"/>
          </a:xfrm>
          <a:prstGeom prst="rect">
            <a:avLst/>
          </a:prstGeom>
        </p:spPr>
      </p:pic>
    </p:spTree>
    <p:extLst>
      <p:ext uri="{BB962C8B-B14F-4D97-AF65-F5344CB8AC3E}">
        <p14:creationId xmlns:p14="http://schemas.microsoft.com/office/powerpoint/2010/main" val="300385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9BE1-16D6-7F1A-90AA-449FD2837FE6}"/>
              </a:ext>
            </a:extLst>
          </p:cNvPr>
          <p:cNvSpPr>
            <a:spLocks noGrp="1"/>
          </p:cNvSpPr>
          <p:nvPr>
            <p:ph type="title"/>
          </p:nvPr>
        </p:nvSpPr>
        <p:spPr/>
        <p:txBody>
          <a:bodyPr/>
          <a:lstStyle/>
          <a:p>
            <a:r>
              <a:rPr lang="en-US" dirty="0"/>
              <a:t>MCMC Inference: MH</a:t>
            </a:r>
          </a:p>
        </p:txBody>
      </p:sp>
      <p:sp>
        <p:nvSpPr>
          <p:cNvPr id="3" name="Content Placeholder 2">
            <a:extLst>
              <a:ext uri="{FF2B5EF4-FFF2-40B4-BE49-F238E27FC236}">
                <a16:creationId xmlns:a16="http://schemas.microsoft.com/office/drawing/2014/main" id="{E5A7035A-CB3A-8814-1268-E0BE282D82F2}"/>
              </a:ext>
            </a:extLst>
          </p:cNvPr>
          <p:cNvSpPr>
            <a:spLocks noGrp="1"/>
          </p:cNvSpPr>
          <p:nvPr>
            <p:ph idx="1"/>
          </p:nvPr>
        </p:nvSpPr>
        <p:spPr>
          <a:xfrm>
            <a:off x="818712" y="2222287"/>
            <a:ext cx="10554574" cy="4635713"/>
          </a:xfrm>
        </p:spPr>
        <p:txBody>
          <a:bodyPr>
            <a:normAutofit/>
          </a:bodyPr>
          <a:lstStyle/>
          <a:p>
            <a:pPr marL="0" indent="0" algn="just">
              <a:buNone/>
            </a:pPr>
            <a:r>
              <a:rPr lang="en-US" dirty="0"/>
              <a:t> </a:t>
            </a:r>
            <a:r>
              <a:rPr lang="en-US" b="1" dirty="0"/>
              <a:t>Block </a:t>
            </a:r>
            <a:r>
              <a:rPr lang="en-US" b="1" dirty="0" err="1"/>
              <a:t>Resimulation</a:t>
            </a:r>
            <a:r>
              <a:rPr lang="en-US" b="1" dirty="0"/>
              <a:t> MH Algorithm:</a:t>
            </a:r>
          </a:p>
          <a:p>
            <a:pPr marL="0" indent="0" algn="just">
              <a:buNone/>
            </a:pPr>
            <a:endParaRPr lang="en-US" dirty="0"/>
          </a:p>
          <a:p>
            <a:pPr algn="just"/>
            <a:r>
              <a:rPr lang="en-US" b="1" dirty="0"/>
              <a:t>Block 1</a:t>
            </a:r>
            <a:r>
              <a:rPr lang="en-US" dirty="0"/>
              <a:t>: </a:t>
            </a:r>
            <a:r>
              <a:rPr lang="en-US" sz="1400" dirty="0">
                <a:latin typeface="Consolas" panose="020B0609020204030204" pitchFamily="49" charset="0"/>
              </a:rPr>
              <a:t>slope</a:t>
            </a:r>
            <a:r>
              <a:rPr lang="en-US" dirty="0"/>
              <a:t>, </a:t>
            </a:r>
            <a:r>
              <a:rPr lang="en-US" sz="1400" dirty="0">
                <a:latin typeface="Consolas" panose="020B0609020204030204" pitchFamily="49" charset="0"/>
              </a:rPr>
              <a:t>intercept</a:t>
            </a:r>
            <a:r>
              <a:rPr lang="en-US" dirty="0"/>
              <a:t>, and </a:t>
            </a:r>
            <a:r>
              <a:rPr lang="en-US" sz="1400" dirty="0">
                <a:latin typeface="Consolas" panose="020B0609020204030204" pitchFamily="49" charset="0"/>
              </a:rPr>
              <a:t>noise</a:t>
            </a:r>
            <a:r>
              <a:rPr lang="en-US" dirty="0"/>
              <a:t>. These parameters determine the linear relationship; </a:t>
            </a:r>
            <a:r>
              <a:rPr lang="en-US" dirty="0" err="1"/>
              <a:t>resimulating</a:t>
            </a:r>
            <a:r>
              <a:rPr lang="en-US" dirty="0"/>
              <a:t> them is like picking a new line. We know from our importance sampling experiment above that before too long, we’re bound to sample something close to the right line.</a:t>
            </a:r>
          </a:p>
          <a:p>
            <a:pPr algn="just"/>
            <a:r>
              <a:rPr lang="en-US" b="1" dirty="0"/>
              <a:t>Blocks 2</a:t>
            </a:r>
            <a:r>
              <a:rPr lang="en-US" dirty="0"/>
              <a:t> through N+1: Each </a:t>
            </a:r>
            <a:r>
              <a:rPr lang="en-US" sz="1400" dirty="0" err="1">
                <a:latin typeface="Consolas" panose="020B0609020204030204" pitchFamily="49" charset="0"/>
              </a:rPr>
              <a:t>is_outlier</a:t>
            </a:r>
            <a:r>
              <a:rPr lang="en-US" dirty="0"/>
              <a:t>, in its own block. One problem we saw with importance sampling in this problem was that it tried to sample every outlier classification at once, when in reality the chances of a single sample that correctly classifies all the points are very low. Here, we can choose to </a:t>
            </a:r>
            <a:r>
              <a:rPr lang="en-US" dirty="0" err="1"/>
              <a:t>resimulate</a:t>
            </a:r>
            <a:r>
              <a:rPr lang="en-US" dirty="0"/>
              <a:t> each </a:t>
            </a:r>
            <a:r>
              <a:rPr lang="en-US" sz="1400" dirty="0" err="1">
                <a:latin typeface="Consolas" panose="020B0609020204030204" pitchFamily="49" charset="0"/>
              </a:rPr>
              <a:t>is_outlier</a:t>
            </a:r>
            <a:r>
              <a:rPr lang="en-US" dirty="0"/>
              <a:t> choice separately, and for each one, decide whether to use the </a:t>
            </a:r>
            <a:r>
              <a:rPr lang="en-US" dirty="0" err="1"/>
              <a:t>resimulated</a:t>
            </a:r>
            <a:r>
              <a:rPr lang="en-US" dirty="0"/>
              <a:t> value or not.</a:t>
            </a:r>
          </a:p>
          <a:p>
            <a:pPr algn="just"/>
            <a:r>
              <a:rPr lang="en-US" b="1" dirty="0"/>
              <a:t>Block N+2</a:t>
            </a:r>
            <a:r>
              <a:rPr lang="en-US" dirty="0"/>
              <a:t>: </a:t>
            </a:r>
            <a:r>
              <a:rPr lang="en-US" sz="1400" dirty="0" err="1">
                <a:latin typeface="Consolas" panose="020B0609020204030204" pitchFamily="49" charset="0"/>
              </a:rPr>
              <a:t>prob_outlier</a:t>
            </a:r>
            <a:r>
              <a:rPr lang="en-US" dirty="0"/>
              <a:t>. Finally, we can propose a new </a:t>
            </a:r>
            <a:r>
              <a:rPr lang="en-US" sz="1400" dirty="0" err="1">
                <a:latin typeface="Consolas" panose="020B0609020204030204" pitchFamily="49" charset="0"/>
              </a:rPr>
              <a:t>prob_outlier</a:t>
            </a:r>
            <a:r>
              <a:rPr lang="en-US" dirty="0"/>
              <a:t> value; in general, we can expect to accept the proposal when it is in line with the current hypothesized proportion of </a:t>
            </a:r>
            <a:r>
              <a:rPr lang="en-US" dirty="0" err="1"/>
              <a:t>is_outlier</a:t>
            </a:r>
            <a:r>
              <a:rPr lang="en-US" dirty="0"/>
              <a:t> choices that are set to true.</a:t>
            </a:r>
          </a:p>
        </p:txBody>
      </p:sp>
    </p:spTree>
    <p:extLst>
      <p:ext uri="{BB962C8B-B14F-4D97-AF65-F5344CB8AC3E}">
        <p14:creationId xmlns:p14="http://schemas.microsoft.com/office/powerpoint/2010/main" val="996188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8A50-ADDC-DF3D-B7D6-F07B8515F87E}"/>
              </a:ext>
            </a:extLst>
          </p:cNvPr>
          <p:cNvSpPr>
            <a:spLocks noGrp="1"/>
          </p:cNvSpPr>
          <p:nvPr>
            <p:ph type="title"/>
          </p:nvPr>
        </p:nvSpPr>
        <p:spPr/>
        <p:txBody>
          <a:bodyPr/>
          <a:lstStyle/>
          <a:p>
            <a:r>
              <a:rPr lang="en-US" dirty="0"/>
              <a:t>Block </a:t>
            </a:r>
            <a:r>
              <a:rPr lang="en-US" dirty="0" err="1"/>
              <a:t>Resimulation</a:t>
            </a:r>
            <a:endParaRPr lang="en-US" dirty="0"/>
          </a:p>
        </p:txBody>
      </p:sp>
      <p:sp>
        <p:nvSpPr>
          <p:cNvPr id="3" name="Content Placeholder 2">
            <a:extLst>
              <a:ext uri="{FF2B5EF4-FFF2-40B4-BE49-F238E27FC236}">
                <a16:creationId xmlns:a16="http://schemas.microsoft.com/office/drawing/2014/main" id="{CBA17639-EA43-B793-025A-814D6C35315B}"/>
              </a:ext>
            </a:extLst>
          </p:cNvPr>
          <p:cNvSpPr>
            <a:spLocks noGrp="1"/>
          </p:cNvSpPr>
          <p:nvPr>
            <p:ph idx="1"/>
          </p:nvPr>
        </p:nvSpPr>
        <p:spPr>
          <a:xfrm>
            <a:off x="818712" y="2222287"/>
            <a:ext cx="10554574" cy="4635713"/>
          </a:xfrm>
        </p:spPr>
        <p:txBody>
          <a:bodyPr>
            <a:normAutofit fontScale="77500" lnSpcReduction="20000"/>
          </a:bodyPr>
          <a:lstStyle/>
          <a:p>
            <a:pPr marL="0" indent="0">
              <a:buNone/>
            </a:pPr>
            <a:r>
              <a:rPr lang="en-US" sz="1400" dirty="0">
                <a:latin typeface="Consolas" panose="020B0609020204030204" pitchFamily="49" charset="0"/>
              </a:rPr>
              <a:t>function </a:t>
            </a:r>
            <a:r>
              <a:rPr lang="en-US" sz="1400" dirty="0" err="1">
                <a:latin typeface="Consolas" panose="020B0609020204030204" pitchFamily="49" charset="0"/>
              </a:rPr>
              <a:t>block_resimulation_update</a:t>
            </a:r>
            <a:r>
              <a:rPr lang="en-US" sz="1400" dirty="0">
                <a:latin typeface="Consolas" panose="020B0609020204030204" pitchFamily="49" charset="0"/>
              </a:rPr>
              <a:t>(tr)</a:t>
            </a:r>
          </a:p>
          <a:p>
            <a:pPr marL="0" indent="0">
              <a:buNone/>
            </a:pPr>
            <a:r>
              <a:rPr lang="en-US" sz="1400" dirty="0">
                <a:latin typeface="Consolas" panose="020B0609020204030204" pitchFamily="49" charset="0"/>
              </a:rPr>
              <a:t>    # Block 1: Update the line's parameters</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line_params</a:t>
            </a:r>
            <a:r>
              <a:rPr lang="en-US" sz="1400" dirty="0">
                <a:latin typeface="Consolas" panose="020B0609020204030204" pitchFamily="49" charset="0"/>
              </a:rPr>
              <a:t> = select(:noise, :slope, :intercept)</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line_params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Blocks 2-N+1: Update the outlier classifications</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 </a:t>
            </a:r>
            <a:r>
              <a:rPr lang="en-US" sz="1400" dirty="0" err="1">
                <a:latin typeface="Consolas" panose="020B0609020204030204" pitchFamily="49" charset="0"/>
              </a:rPr>
              <a:t>get_args</a:t>
            </a:r>
            <a:r>
              <a:rPr lang="en-US" sz="1400" dirty="0">
                <a:latin typeface="Consolas" panose="020B0609020204030204" pitchFamily="49" charset="0"/>
              </a:rPr>
              <a:t>(tr)</a:t>
            </a:r>
          </a:p>
          <a:p>
            <a:pPr marL="0" indent="0">
              <a:buNone/>
            </a:pPr>
            <a:r>
              <a:rPr lang="en-US" sz="1400" dirty="0">
                <a:latin typeface="Consolas" panose="020B0609020204030204" pitchFamily="49" charset="0"/>
              </a:rPr>
              <a:t>    n = length(</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=1:n</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select(:data =&gt; </a:t>
            </a:r>
            <a:r>
              <a:rPr lang="en-US" sz="1400" dirty="0" err="1">
                <a:latin typeface="Consolas" panose="020B0609020204030204" pitchFamily="49" charset="0"/>
              </a:rPr>
              <a:t>i</a:t>
            </a:r>
            <a:r>
              <a:rPr lang="en-US" sz="1400" dirty="0">
                <a:latin typeface="Consolas" panose="020B0609020204030204" pitchFamily="49" charset="0"/>
              </a:rPr>
              <a:t> =&gt; :</a:t>
            </a:r>
            <a:r>
              <a:rPr lang="en-US" sz="1400" dirty="0" err="1">
                <a:latin typeface="Consolas" panose="020B0609020204030204" pitchFamily="49" charset="0"/>
              </a:rPr>
              <a:t>is_outlier</a:t>
            </a:r>
            <a:r>
              <a:rPr lang="en-US" sz="1400" dirty="0">
                <a:latin typeface="Consolas" panose="020B0609020204030204" pitchFamily="49" charset="0"/>
              </a:rPr>
              <a:t>))</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Block N+2: Update the </a:t>
            </a:r>
            <a:r>
              <a:rPr lang="en-US" sz="1400" dirty="0" err="1">
                <a:latin typeface="Consolas" panose="020B0609020204030204" pitchFamily="49" charset="0"/>
              </a:rPr>
              <a:t>prob_outlier</a:t>
            </a:r>
            <a:r>
              <a:rPr lang="en-US" sz="1400" dirty="0">
                <a:latin typeface="Consolas" panose="020B0609020204030204" pitchFamily="49" charset="0"/>
              </a:rPr>
              <a:t> parameter</a:t>
            </a:r>
          </a:p>
          <a:p>
            <a:pPr marL="0" indent="0">
              <a:buNone/>
            </a:pPr>
            <a:r>
              <a:rPr lang="en-US" sz="1400" dirty="0">
                <a:latin typeface="Consolas" panose="020B0609020204030204" pitchFamily="49" charset="0"/>
              </a:rPr>
              <a:t>    (tr, _) = </a:t>
            </a:r>
            <a:r>
              <a:rPr lang="en-US" sz="1400" dirty="0" err="1">
                <a:latin typeface="Consolas" panose="020B0609020204030204" pitchFamily="49" charset="0"/>
              </a:rPr>
              <a:t>mh</a:t>
            </a:r>
            <a:r>
              <a:rPr lang="en-US" sz="1400" dirty="0">
                <a:latin typeface="Consolas" panose="020B0609020204030204" pitchFamily="49" charset="0"/>
              </a:rPr>
              <a:t>(tr, select(:</a:t>
            </a:r>
            <a:r>
              <a:rPr lang="en-US" sz="1400" dirty="0" err="1">
                <a:latin typeface="Consolas" panose="020B0609020204030204" pitchFamily="49" charset="0"/>
              </a:rPr>
              <a:t>prob_outlier</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 Return the updated trace</a:t>
            </a:r>
          </a:p>
          <a:p>
            <a:pPr marL="0" indent="0">
              <a:buNone/>
            </a:pPr>
            <a:r>
              <a:rPr lang="en-US" sz="1400" dirty="0">
                <a:latin typeface="Consolas" panose="020B0609020204030204" pitchFamily="49" charset="0"/>
              </a:rPr>
              <a:t>    tr</a:t>
            </a: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2576087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97FF87-78AA-9761-AA30-08F6119E9B79}"/>
              </a:ext>
            </a:extLst>
          </p:cNvPr>
          <p:cNvSpPr>
            <a:spLocks noGrp="1"/>
          </p:cNvSpPr>
          <p:nvPr>
            <p:ph type="title"/>
          </p:nvPr>
        </p:nvSpPr>
        <p:spPr/>
        <p:txBody>
          <a:bodyPr/>
          <a:lstStyle/>
          <a:p>
            <a:r>
              <a:rPr lang="en-US" dirty="0"/>
              <a:t>The Results</a:t>
            </a:r>
          </a:p>
        </p:txBody>
      </p:sp>
      <p:sp>
        <p:nvSpPr>
          <p:cNvPr id="5" name="Text Placeholder 4">
            <a:extLst>
              <a:ext uri="{FF2B5EF4-FFF2-40B4-BE49-F238E27FC236}">
                <a16:creationId xmlns:a16="http://schemas.microsoft.com/office/drawing/2014/main" id="{55D490A3-A16E-D9EC-06A2-4EB78439C1C8}"/>
              </a:ext>
            </a:extLst>
          </p:cNvPr>
          <p:cNvSpPr>
            <a:spLocks noGrp="1"/>
          </p:cNvSpPr>
          <p:nvPr>
            <p:ph type="body" idx="1"/>
          </p:nvPr>
        </p:nvSpPr>
        <p:spPr/>
        <p:txBody>
          <a:bodyPr/>
          <a:lstStyle/>
          <a:p>
            <a:r>
              <a:rPr lang="en-US" dirty="0"/>
              <a:t>MH Block </a:t>
            </a:r>
            <a:r>
              <a:rPr lang="en-US" dirty="0" err="1"/>
              <a:t>Resimulation</a:t>
            </a:r>
            <a:endParaRPr lang="en-US" dirty="0"/>
          </a:p>
        </p:txBody>
      </p:sp>
      <p:sp>
        <p:nvSpPr>
          <p:cNvPr id="6" name="Content Placeholder 5">
            <a:extLst>
              <a:ext uri="{FF2B5EF4-FFF2-40B4-BE49-F238E27FC236}">
                <a16:creationId xmlns:a16="http://schemas.microsoft.com/office/drawing/2014/main" id="{7C194F58-DCC3-4EFF-AE30-A3CEB48C6AF6}"/>
              </a:ext>
            </a:extLst>
          </p:cNvPr>
          <p:cNvSpPr>
            <a:spLocks noGrp="1"/>
          </p:cNvSpPr>
          <p:nvPr>
            <p:ph sz="half" idx="2"/>
          </p:nvPr>
        </p:nvSpPr>
        <p:spPr>
          <a:xfrm>
            <a:off x="814729" y="2751138"/>
            <a:ext cx="5189856" cy="4106862"/>
          </a:xfrm>
        </p:spPr>
        <p:txBody>
          <a:bodyPr>
            <a:noAutofit/>
          </a:bodyPr>
          <a:lstStyle/>
          <a:p>
            <a:pPr marL="0" indent="0">
              <a:buNone/>
            </a:pPr>
            <a:r>
              <a:rPr lang="en-US" sz="800" dirty="0">
                <a:latin typeface="Consolas" panose="020B0609020204030204" pitchFamily="49" charset="0"/>
              </a:rPr>
              <a:t>scores = Vector{Float64}(</a:t>
            </a:r>
            <a:r>
              <a:rPr lang="en-US" sz="800" dirty="0" err="1">
                <a:latin typeface="Consolas" panose="020B0609020204030204" pitchFamily="49" charset="0"/>
              </a:rPr>
              <a:t>undef</a:t>
            </a:r>
            <a:r>
              <a:rPr lang="en-US" sz="800" dirty="0">
                <a:latin typeface="Consolas" panose="020B0609020204030204" pitchFamily="49" charset="0"/>
              </a:rPr>
              <a:t>, 10)</a:t>
            </a:r>
          </a:p>
          <a:p>
            <a:pPr marL="0" indent="0">
              <a:buNone/>
            </a:pPr>
            <a:r>
              <a:rPr lang="en-US" sz="800" dirty="0">
                <a:latin typeface="Consolas" panose="020B0609020204030204" pitchFamily="49" charset="0"/>
              </a:rPr>
              <a:t>for </a:t>
            </a:r>
            <a:r>
              <a:rPr lang="en-US" sz="800" dirty="0" err="1">
                <a:latin typeface="Consolas" panose="020B0609020204030204" pitchFamily="49" charset="0"/>
              </a:rPr>
              <a:t>i</a:t>
            </a:r>
            <a:r>
              <a:rPr lang="en-US" sz="800" dirty="0">
                <a:latin typeface="Consolas" panose="020B0609020204030204" pitchFamily="49" charset="0"/>
              </a:rPr>
              <a:t>=1:10</a:t>
            </a:r>
          </a:p>
          <a:p>
            <a:pPr marL="0" indent="0">
              <a:buNone/>
            </a:pPr>
            <a:r>
              <a:rPr lang="en-US" sz="800" dirty="0">
                <a:latin typeface="Consolas" panose="020B0609020204030204" pitchFamily="49" charset="0"/>
              </a:rPr>
              <a:t>    @time tr = </a:t>
            </a:r>
            <a:r>
              <a:rPr lang="en-US" sz="800" dirty="0" err="1">
                <a:latin typeface="Consolas" panose="020B0609020204030204" pitchFamily="49" charset="0"/>
              </a:rPr>
              <a:t>block_resimulation_inference</a:t>
            </a:r>
            <a:r>
              <a:rPr lang="en-US" sz="800" dirty="0">
                <a:latin typeface="Consolas" panose="020B0609020204030204" pitchFamily="49" charset="0"/>
              </a:rPr>
              <a:t>(</a:t>
            </a:r>
            <a:r>
              <a:rPr lang="en-US" sz="800" dirty="0" err="1">
                <a:latin typeface="Consolas" panose="020B0609020204030204" pitchFamily="49" charset="0"/>
              </a:rPr>
              <a:t>xs</a:t>
            </a:r>
            <a:r>
              <a:rPr lang="en-US" sz="800" dirty="0">
                <a:latin typeface="Consolas" panose="020B0609020204030204" pitchFamily="49" charset="0"/>
              </a:rPr>
              <a:t>, </a:t>
            </a:r>
            <a:r>
              <a:rPr lang="en-US" sz="800" dirty="0" err="1">
                <a:latin typeface="Consolas" panose="020B0609020204030204" pitchFamily="49" charset="0"/>
              </a:rPr>
              <a:t>ys</a:t>
            </a:r>
            <a:r>
              <a:rPr lang="en-US" sz="800" dirty="0">
                <a:latin typeface="Consolas" panose="020B0609020204030204" pitchFamily="49" charset="0"/>
              </a:rPr>
              <a:t>, observations)</a:t>
            </a:r>
          </a:p>
          <a:p>
            <a:pPr marL="0" indent="0">
              <a:buNone/>
            </a:pPr>
            <a:r>
              <a:rPr lang="en-US" sz="800" dirty="0">
                <a:latin typeface="Consolas" panose="020B0609020204030204" pitchFamily="49" charset="0"/>
              </a:rPr>
              <a:t>    scores[</a:t>
            </a:r>
            <a:r>
              <a:rPr lang="en-US" sz="800" dirty="0" err="1">
                <a:latin typeface="Consolas" panose="020B0609020204030204" pitchFamily="49" charset="0"/>
              </a:rPr>
              <a:t>i</a:t>
            </a:r>
            <a:r>
              <a:rPr lang="en-US" sz="800" dirty="0">
                <a:latin typeface="Consolas" panose="020B0609020204030204" pitchFamily="49" charset="0"/>
              </a:rPr>
              <a:t>] = </a:t>
            </a:r>
            <a:r>
              <a:rPr lang="en-US" sz="800" dirty="0" err="1">
                <a:latin typeface="Consolas" panose="020B0609020204030204" pitchFamily="49" charset="0"/>
              </a:rPr>
              <a:t>get_score</a:t>
            </a:r>
            <a:r>
              <a:rPr lang="en-US" sz="800" dirty="0">
                <a:latin typeface="Consolas" panose="020B0609020204030204" pitchFamily="49" charset="0"/>
              </a:rPr>
              <a:t>(tr)</a:t>
            </a:r>
          </a:p>
          <a:p>
            <a:pPr marL="0" indent="0">
              <a:buNone/>
            </a:pPr>
            <a:r>
              <a:rPr lang="en-US" sz="800" dirty="0">
                <a:latin typeface="Consolas" panose="020B0609020204030204" pitchFamily="49" charset="0"/>
              </a:rPr>
              <a:t>end</a:t>
            </a:r>
          </a:p>
          <a:p>
            <a:pPr marL="0" indent="0">
              <a:buNone/>
            </a:pPr>
            <a:r>
              <a:rPr lang="en-US" sz="800" dirty="0" err="1">
                <a:latin typeface="Consolas" panose="020B0609020204030204" pitchFamily="49" charset="0"/>
              </a:rPr>
              <a:t>println</a:t>
            </a:r>
            <a:r>
              <a:rPr lang="en-US" sz="800" dirty="0">
                <a:latin typeface="Consolas" panose="020B0609020204030204" pitchFamily="49" charset="0"/>
              </a:rPr>
              <a:t>("Log probability: ", </a:t>
            </a:r>
            <a:r>
              <a:rPr lang="en-US" sz="800" dirty="0" err="1">
                <a:latin typeface="Consolas" panose="020B0609020204030204" pitchFamily="49" charset="0"/>
              </a:rPr>
              <a:t>logmeanexp</a:t>
            </a:r>
            <a:r>
              <a:rPr lang="en-US" sz="800" dirty="0">
                <a:latin typeface="Consolas" panose="020B0609020204030204" pitchFamily="49" charset="0"/>
              </a:rPr>
              <a:t>(scores))</a:t>
            </a:r>
          </a:p>
          <a:p>
            <a:pPr marL="0" indent="0">
              <a:buNone/>
            </a:pPr>
            <a:endParaRPr lang="en-US" sz="800" dirty="0">
              <a:latin typeface="Consolas" panose="020B0609020204030204" pitchFamily="49" charset="0"/>
            </a:endParaRPr>
          </a:p>
          <a:p>
            <a:pPr marL="0" indent="0">
              <a:buNone/>
            </a:pPr>
            <a:r>
              <a:rPr lang="en-US" sz="800" dirty="0">
                <a:latin typeface="Consolas" panose="020B0609020204030204" pitchFamily="49" charset="0"/>
              </a:rPr>
              <a:t>  0.773126 seconds (11.47 M allocations: 677.525 MiB, 13.19%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0.549964 seconds (10.81 M allocations: 641.426 MiB, 14.86%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0.558047 seconds (10.81 M allocations: 641.426 MiB, 15.35%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0.549738 seconds (10.81 M allocations: 641.426 MiB, 15.25%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0.541699 seconds (10.81 M allocations: 641.426 MiB, 14.85%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0.538167 seconds (10.81 M allocations: 641.426 MiB, 14.75%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0.556597 seconds (10.81 M allocations: 641.426 MiB, 15.09%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0.536488 seconds (10.81 M allocations: 641.426 MiB, 14.92%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0.541546 seconds (10.81 M allocations: 641.426 MiB, 16.01%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0.539004 seconds (10.81 M allocations: 641.426 MiB, 14.95%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Log probability: -50.78536994535881</a:t>
            </a:r>
          </a:p>
        </p:txBody>
      </p:sp>
      <p:sp>
        <p:nvSpPr>
          <p:cNvPr id="7" name="Text Placeholder 6">
            <a:extLst>
              <a:ext uri="{FF2B5EF4-FFF2-40B4-BE49-F238E27FC236}">
                <a16:creationId xmlns:a16="http://schemas.microsoft.com/office/drawing/2014/main" id="{B77E4B86-504C-B928-69D1-135668C626B5}"/>
              </a:ext>
            </a:extLst>
          </p:cNvPr>
          <p:cNvSpPr>
            <a:spLocks noGrp="1"/>
          </p:cNvSpPr>
          <p:nvPr>
            <p:ph type="body" sz="quarter" idx="3"/>
          </p:nvPr>
        </p:nvSpPr>
        <p:spPr/>
        <p:txBody>
          <a:bodyPr/>
          <a:lstStyle/>
          <a:p>
            <a:r>
              <a:rPr lang="en-US" dirty="0"/>
              <a:t>Importance Sampling</a:t>
            </a:r>
          </a:p>
        </p:txBody>
      </p:sp>
      <p:sp>
        <p:nvSpPr>
          <p:cNvPr id="8" name="Content Placeholder 7">
            <a:extLst>
              <a:ext uri="{FF2B5EF4-FFF2-40B4-BE49-F238E27FC236}">
                <a16:creationId xmlns:a16="http://schemas.microsoft.com/office/drawing/2014/main" id="{951EF544-D89A-711A-F985-F8306AB0E6F2}"/>
              </a:ext>
            </a:extLst>
          </p:cNvPr>
          <p:cNvSpPr>
            <a:spLocks noGrp="1"/>
          </p:cNvSpPr>
          <p:nvPr>
            <p:ph sz="quarter" idx="4"/>
          </p:nvPr>
        </p:nvSpPr>
        <p:spPr>
          <a:xfrm>
            <a:off x="6187415" y="2751138"/>
            <a:ext cx="5194583" cy="4106862"/>
          </a:xfrm>
        </p:spPr>
        <p:txBody>
          <a:bodyPr>
            <a:noAutofit/>
          </a:bodyPr>
          <a:lstStyle/>
          <a:p>
            <a:pPr marL="0" indent="0">
              <a:buNone/>
            </a:pPr>
            <a:r>
              <a:rPr lang="en-US" sz="800" dirty="0">
                <a:latin typeface="Consolas" panose="020B0609020204030204" pitchFamily="49" charset="0"/>
              </a:rPr>
              <a:t>scores = Vector{Float64}(</a:t>
            </a:r>
            <a:r>
              <a:rPr lang="en-US" sz="800" dirty="0" err="1">
                <a:latin typeface="Consolas" panose="020B0609020204030204" pitchFamily="49" charset="0"/>
              </a:rPr>
              <a:t>undef</a:t>
            </a:r>
            <a:r>
              <a:rPr lang="en-US" sz="800" dirty="0">
                <a:latin typeface="Consolas" panose="020B0609020204030204" pitchFamily="49" charset="0"/>
              </a:rPr>
              <a:t>, 10)</a:t>
            </a:r>
          </a:p>
          <a:p>
            <a:pPr marL="0" indent="0">
              <a:buNone/>
            </a:pPr>
            <a:r>
              <a:rPr lang="en-US" sz="800" dirty="0">
                <a:latin typeface="Consolas" panose="020B0609020204030204" pitchFamily="49" charset="0"/>
              </a:rPr>
              <a:t>for </a:t>
            </a:r>
            <a:r>
              <a:rPr lang="en-US" sz="800" dirty="0" err="1">
                <a:latin typeface="Consolas" panose="020B0609020204030204" pitchFamily="49" charset="0"/>
              </a:rPr>
              <a:t>i</a:t>
            </a:r>
            <a:r>
              <a:rPr lang="en-US" sz="800" dirty="0">
                <a:latin typeface="Consolas" panose="020B0609020204030204" pitchFamily="49" charset="0"/>
              </a:rPr>
              <a:t>=1:10</a:t>
            </a:r>
          </a:p>
          <a:p>
            <a:pPr marL="0" indent="0">
              <a:buNone/>
            </a:pPr>
            <a:r>
              <a:rPr lang="en-US" sz="800" dirty="0">
                <a:latin typeface="Consolas" panose="020B0609020204030204" pitchFamily="49" charset="0"/>
              </a:rPr>
              <a:t>    @time (tr, _) = </a:t>
            </a:r>
            <a:r>
              <a:rPr lang="en-US" sz="800" dirty="0" err="1">
                <a:latin typeface="Consolas" panose="020B0609020204030204" pitchFamily="49" charset="0"/>
              </a:rPr>
              <a:t>importance_resampling</a:t>
            </a:r>
            <a:r>
              <a:rPr lang="en-US" sz="800" dirty="0">
                <a:latin typeface="Consolas" panose="020B0609020204030204" pitchFamily="49" charset="0"/>
              </a:rPr>
              <a:t>(</a:t>
            </a:r>
            <a:r>
              <a:rPr lang="en-US" sz="800" dirty="0" err="1">
                <a:latin typeface="Consolas" panose="020B0609020204030204" pitchFamily="49" charset="0"/>
              </a:rPr>
              <a:t>regression_with_outliers</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xs</a:t>
            </a:r>
            <a:r>
              <a:rPr lang="en-US" sz="800" dirty="0">
                <a:latin typeface="Consolas" panose="020B0609020204030204" pitchFamily="49" charset="0"/>
              </a:rPr>
              <a:t>,), observations, 17000)</a:t>
            </a:r>
          </a:p>
          <a:p>
            <a:pPr marL="0" indent="0">
              <a:buNone/>
            </a:pPr>
            <a:r>
              <a:rPr lang="en-US" sz="800" dirty="0">
                <a:latin typeface="Consolas" panose="020B0609020204030204" pitchFamily="49" charset="0"/>
              </a:rPr>
              <a:t>    scores[</a:t>
            </a:r>
            <a:r>
              <a:rPr lang="en-US" sz="800" dirty="0" err="1">
                <a:latin typeface="Consolas" panose="020B0609020204030204" pitchFamily="49" charset="0"/>
              </a:rPr>
              <a:t>i</a:t>
            </a:r>
            <a:r>
              <a:rPr lang="en-US" sz="800" dirty="0">
                <a:latin typeface="Consolas" panose="020B0609020204030204" pitchFamily="49" charset="0"/>
              </a:rPr>
              <a:t>] = </a:t>
            </a:r>
            <a:r>
              <a:rPr lang="en-US" sz="800" dirty="0" err="1">
                <a:latin typeface="Consolas" panose="020B0609020204030204" pitchFamily="49" charset="0"/>
              </a:rPr>
              <a:t>get_score</a:t>
            </a:r>
            <a:r>
              <a:rPr lang="en-US" sz="800" dirty="0">
                <a:latin typeface="Consolas" panose="020B0609020204030204" pitchFamily="49" charset="0"/>
              </a:rPr>
              <a:t>(tr)</a:t>
            </a:r>
          </a:p>
          <a:p>
            <a:pPr marL="0" indent="0">
              <a:buNone/>
            </a:pPr>
            <a:r>
              <a:rPr lang="en-US" sz="800" dirty="0">
                <a:latin typeface="Consolas" panose="020B0609020204030204" pitchFamily="49" charset="0"/>
              </a:rPr>
              <a:t>end</a:t>
            </a:r>
          </a:p>
          <a:p>
            <a:pPr marL="0" indent="0">
              <a:buNone/>
            </a:pPr>
            <a:r>
              <a:rPr lang="en-US" sz="800" dirty="0" err="1">
                <a:latin typeface="Consolas" panose="020B0609020204030204" pitchFamily="49" charset="0"/>
              </a:rPr>
              <a:t>println</a:t>
            </a:r>
            <a:r>
              <a:rPr lang="en-US" sz="800" dirty="0">
                <a:latin typeface="Consolas" panose="020B0609020204030204" pitchFamily="49" charset="0"/>
              </a:rPr>
              <a:t>("Log probability: ", </a:t>
            </a:r>
            <a:r>
              <a:rPr lang="en-US" sz="800" dirty="0" err="1">
                <a:latin typeface="Consolas" panose="020B0609020204030204" pitchFamily="49" charset="0"/>
              </a:rPr>
              <a:t>logmeanexp</a:t>
            </a:r>
            <a:r>
              <a:rPr lang="en-US" sz="800" dirty="0">
                <a:latin typeface="Consolas" panose="020B0609020204030204" pitchFamily="49" charset="0"/>
              </a:rPr>
              <a:t>(scores))</a:t>
            </a:r>
          </a:p>
          <a:p>
            <a:pPr marL="0" indent="0">
              <a:buNone/>
            </a:pPr>
            <a:r>
              <a:rPr lang="en-US" sz="800" dirty="0">
                <a:latin typeface="Consolas" panose="020B0609020204030204" pitchFamily="49" charset="0"/>
              </a:rPr>
              <a:t>  0.596626 seconds (12.53 M allocations: 882.477 MiB, 18.17%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0.603205 seconds (12.53 M allocations: 882.477 MiB, 19.11%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0.609832 seconds (12.53 M allocations: 882.477 MiB, 19.07%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0.595268 seconds (12.53 M allocations: 882.477 MiB, 18.82%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0.605643 seconds (12.53 M allocations: 882.477 MiB, 18.94%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0.587700 seconds (12.53 M allocations: 882.477 MiB, 17.79%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0.582221 seconds (12.53 M allocations: 882.477 MiB, 18.52%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0.582921 seconds (12.53 M allocations: 882.477 MiB, 18.71%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0.585478 seconds (12.53 M allocations: 882.477 MiB, 18.99%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  0.567708 seconds (12.53 M allocations: 882.477 MiB, 17.21% </a:t>
            </a:r>
            <a:r>
              <a:rPr lang="en-US" sz="800" dirty="0" err="1">
                <a:latin typeface="Consolas" panose="020B0609020204030204" pitchFamily="49" charset="0"/>
              </a:rPr>
              <a:t>gc</a:t>
            </a:r>
            <a:r>
              <a:rPr lang="en-US" sz="800" dirty="0">
                <a:latin typeface="Consolas" panose="020B0609020204030204" pitchFamily="49" charset="0"/>
              </a:rPr>
              <a:t> time)</a:t>
            </a:r>
          </a:p>
          <a:p>
            <a:pPr marL="0" indent="0">
              <a:buNone/>
            </a:pPr>
            <a:r>
              <a:rPr lang="en-US" sz="800" dirty="0">
                <a:latin typeface="Consolas" panose="020B0609020204030204" pitchFamily="49" charset="0"/>
              </a:rPr>
              <a:t>Log probability: -53.7625847077635</a:t>
            </a:r>
          </a:p>
        </p:txBody>
      </p:sp>
    </p:spTree>
    <p:extLst>
      <p:ext uri="{BB962C8B-B14F-4D97-AF65-F5344CB8AC3E}">
        <p14:creationId xmlns:p14="http://schemas.microsoft.com/office/powerpoint/2010/main" val="1278788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3FCC-9EC4-D159-AF93-D1A05A63B171}"/>
              </a:ext>
            </a:extLst>
          </p:cNvPr>
          <p:cNvSpPr>
            <a:spLocks noGrp="1"/>
          </p:cNvSpPr>
          <p:nvPr>
            <p:ph type="title"/>
          </p:nvPr>
        </p:nvSpPr>
        <p:spPr/>
        <p:txBody>
          <a:bodyPr/>
          <a:lstStyle/>
          <a:p>
            <a:r>
              <a:rPr lang="en-US" dirty="0"/>
              <a:t>MCMC Inference: Custom Proposal</a:t>
            </a:r>
          </a:p>
        </p:txBody>
      </p:sp>
      <p:sp>
        <p:nvSpPr>
          <p:cNvPr id="7" name="Content Placeholder 6">
            <a:extLst>
              <a:ext uri="{FF2B5EF4-FFF2-40B4-BE49-F238E27FC236}">
                <a16:creationId xmlns:a16="http://schemas.microsoft.com/office/drawing/2014/main" id="{E6D273EA-8556-7D0C-2295-50AD09DDC7E5}"/>
              </a:ext>
            </a:extLst>
          </p:cNvPr>
          <p:cNvSpPr>
            <a:spLocks noGrp="1"/>
          </p:cNvSpPr>
          <p:nvPr>
            <p:ph idx="1"/>
          </p:nvPr>
        </p:nvSpPr>
        <p:spPr>
          <a:xfrm>
            <a:off x="818712" y="2222287"/>
            <a:ext cx="10554574" cy="4635713"/>
          </a:xfrm>
        </p:spPr>
        <p:txBody>
          <a:bodyPr>
            <a:normAutofit/>
          </a:bodyPr>
          <a:lstStyle/>
          <a:p>
            <a:pPr marL="0" indent="0">
              <a:buNone/>
            </a:pPr>
            <a:r>
              <a:rPr lang="en-US" dirty="0" err="1"/>
              <a:t>Resimulation</a:t>
            </a:r>
            <a:r>
              <a:rPr lang="en-US" dirty="0"/>
              <a:t> MH:</a:t>
            </a:r>
          </a:p>
          <a:p>
            <a:pPr marL="0" indent="0">
              <a:buNone/>
            </a:pPr>
            <a:r>
              <a:rPr lang="en-US" dirty="0"/>
              <a:t>                        </a:t>
            </a:r>
            <a:r>
              <a:rPr lang="en-US" sz="1400" dirty="0">
                <a:latin typeface="Consolas" panose="020B0609020204030204" pitchFamily="49" charset="0"/>
              </a:rPr>
              <a:t>(tr, </a:t>
            </a:r>
            <a:r>
              <a:rPr lang="en-US" sz="1400" dirty="0" err="1">
                <a:latin typeface="Consolas" panose="020B0609020204030204" pitchFamily="49" charset="0"/>
              </a:rPr>
              <a:t>did_accept</a:t>
            </a:r>
            <a:r>
              <a:rPr lang="en-US" sz="1400" dirty="0">
                <a:latin typeface="Consolas" panose="020B0609020204030204" pitchFamily="49" charset="0"/>
              </a:rPr>
              <a:t>) = </a:t>
            </a:r>
            <a:r>
              <a:rPr lang="en-US" sz="1400" dirty="0" err="1">
                <a:latin typeface="Consolas" panose="020B0609020204030204" pitchFamily="49" charset="0"/>
              </a:rPr>
              <a:t>mh</a:t>
            </a:r>
            <a:r>
              <a:rPr lang="en-US" sz="1400" dirty="0">
                <a:latin typeface="Consolas" panose="020B0609020204030204" pitchFamily="49" charset="0"/>
              </a:rPr>
              <a:t>(tr, select(:address1, :address2, ...))</a:t>
            </a:r>
          </a:p>
          <a:p>
            <a:pPr marL="0" indent="0" algn="just">
              <a:buNone/>
            </a:pPr>
            <a:r>
              <a:rPr lang="en-US" dirty="0"/>
              <a:t>This update is incremental in that it only proposes changes to part of a trace (the selected addresses). But when computing what changes to propose, it ignores the current state completely and </a:t>
            </a:r>
            <a:r>
              <a:rPr lang="en-US" dirty="0" err="1"/>
              <a:t>resimulates</a:t>
            </a:r>
            <a:r>
              <a:rPr lang="en-US" dirty="0"/>
              <a:t> all-new values from the model. That wholesale </a:t>
            </a:r>
            <a:r>
              <a:rPr lang="en-US" dirty="0" err="1"/>
              <a:t>resimulation</a:t>
            </a:r>
            <a:r>
              <a:rPr lang="en-US" dirty="0"/>
              <a:t> of values is often not the best way to search for improvements.</a:t>
            </a:r>
          </a:p>
          <a:p>
            <a:pPr marL="0" indent="0">
              <a:buNone/>
            </a:pPr>
            <a:endParaRPr lang="en-US" dirty="0"/>
          </a:p>
          <a:p>
            <a:pPr marL="0" indent="0">
              <a:buNone/>
            </a:pPr>
            <a:r>
              <a:rPr lang="en-US" dirty="0"/>
              <a:t>Gen also offers a more general flavor of MH:</a:t>
            </a:r>
          </a:p>
          <a:p>
            <a:pPr marL="0" indent="0">
              <a:buNone/>
            </a:pPr>
            <a:r>
              <a:rPr lang="en-US" dirty="0"/>
              <a:t>                       </a:t>
            </a:r>
            <a:r>
              <a:rPr lang="en-US" sz="1400" dirty="0">
                <a:latin typeface="Consolas" panose="020B0609020204030204" pitchFamily="49" charset="0"/>
              </a:rPr>
              <a:t>(tr, </a:t>
            </a:r>
            <a:r>
              <a:rPr lang="en-US" sz="1400" dirty="0" err="1">
                <a:latin typeface="Consolas" panose="020B0609020204030204" pitchFamily="49" charset="0"/>
              </a:rPr>
              <a:t>did_accept</a:t>
            </a:r>
            <a:r>
              <a:rPr lang="en-US" sz="1400" dirty="0">
                <a:latin typeface="Consolas" panose="020B0609020204030204" pitchFamily="49" charset="0"/>
              </a:rPr>
              <a:t>)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custom_proposal</a:t>
            </a:r>
            <a:r>
              <a:rPr lang="en-US" sz="1400" dirty="0">
                <a:latin typeface="Consolas" panose="020B0609020204030204" pitchFamily="49" charset="0"/>
              </a:rPr>
              <a:t>, </a:t>
            </a:r>
            <a:r>
              <a:rPr lang="en-US" sz="1400" dirty="0" err="1">
                <a:latin typeface="Consolas" panose="020B0609020204030204" pitchFamily="49" charset="0"/>
              </a:rPr>
              <a:t>custom_proposal_args</a:t>
            </a:r>
            <a:r>
              <a:rPr lang="en-US" sz="1400" dirty="0">
                <a:latin typeface="Consolas" panose="020B0609020204030204" pitchFamily="49" charset="0"/>
              </a:rPr>
              <a:t>)</a:t>
            </a:r>
          </a:p>
          <a:p>
            <a:pPr marL="0" indent="0" algn="just">
              <a:buNone/>
            </a:pPr>
            <a:r>
              <a:rPr lang="en-US" dirty="0"/>
              <a:t>A “custom proposal” is just what it sounds like: whereas before, we were using the default </a:t>
            </a:r>
            <a:r>
              <a:rPr lang="en-US" dirty="0" err="1"/>
              <a:t>resimulation</a:t>
            </a:r>
            <a:r>
              <a:rPr lang="en-US" dirty="0"/>
              <a:t> proposal to come up with new values for the selected addresses, we can now pass in a generative function that samples proposed values however it wants.</a:t>
            </a:r>
          </a:p>
        </p:txBody>
      </p:sp>
    </p:spTree>
    <p:extLst>
      <p:ext uri="{BB962C8B-B14F-4D97-AF65-F5344CB8AC3E}">
        <p14:creationId xmlns:p14="http://schemas.microsoft.com/office/powerpoint/2010/main" val="2749701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40E1-835B-3058-9530-7DF41C0C8786}"/>
              </a:ext>
            </a:extLst>
          </p:cNvPr>
          <p:cNvSpPr>
            <a:spLocks noGrp="1"/>
          </p:cNvSpPr>
          <p:nvPr>
            <p:ph type="title"/>
          </p:nvPr>
        </p:nvSpPr>
        <p:spPr/>
        <p:txBody>
          <a:bodyPr/>
          <a:lstStyle/>
          <a:p>
            <a:r>
              <a:rPr lang="en-US" dirty="0"/>
              <a:t>Gaussian Drift MH</a:t>
            </a:r>
          </a:p>
        </p:txBody>
      </p:sp>
      <p:sp>
        <p:nvSpPr>
          <p:cNvPr id="3" name="Content Placeholder 2">
            <a:extLst>
              <a:ext uri="{FF2B5EF4-FFF2-40B4-BE49-F238E27FC236}">
                <a16:creationId xmlns:a16="http://schemas.microsoft.com/office/drawing/2014/main" id="{ED940478-0646-E25B-3160-9F5DAEA51B4D}"/>
              </a:ext>
            </a:extLst>
          </p:cNvPr>
          <p:cNvSpPr>
            <a:spLocks noGrp="1"/>
          </p:cNvSpPr>
          <p:nvPr>
            <p:ph idx="1"/>
          </p:nvPr>
        </p:nvSpPr>
        <p:spPr>
          <a:xfrm>
            <a:off x="818712" y="1977293"/>
            <a:ext cx="10554574" cy="4880708"/>
          </a:xfrm>
        </p:spPr>
        <p:txBody>
          <a:bodyPr>
            <a:normAutofit lnSpcReduction="10000"/>
          </a:bodyPr>
          <a:lstStyle/>
          <a:p>
            <a:pPr marL="0" indent="0">
              <a:buNone/>
            </a:pPr>
            <a:r>
              <a:rPr lang="en-US" dirty="0"/>
              <a:t>A custom proposal that takes in a current trace, and proposes a new slope and intercept by randomly perturbing the existing values:</a:t>
            </a:r>
          </a:p>
          <a:p>
            <a:pPr marL="0" indent="0">
              <a:buNone/>
            </a:pPr>
            <a:endParaRPr lang="en-US" dirty="0"/>
          </a:p>
          <a:p>
            <a:pPr marL="0" indent="0">
              <a:buNone/>
            </a:pPr>
            <a:r>
              <a:rPr lang="en-US" sz="1500" dirty="0">
                <a:latin typeface="Consolas" panose="020B0609020204030204" pitchFamily="49" charset="0"/>
              </a:rPr>
              <a:t>      </a:t>
            </a:r>
            <a:r>
              <a:rPr lang="en-US" sz="1400" dirty="0">
                <a:latin typeface="Consolas" panose="020B0609020204030204" pitchFamily="49" charset="0"/>
              </a:rPr>
              <a:t>@gen function </a:t>
            </a:r>
            <a:r>
              <a:rPr lang="en-US" sz="1400" dirty="0" err="1">
                <a:latin typeface="Consolas" panose="020B0609020204030204" pitchFamily="49" charset="0"/>
              </a:rPr>
              <a:t>line_proposal</a:t>
            </a:r>
            <a:r>
              <a:rPr lang="en-US" sz="1400" dirty="0">
                <a:latin typeface="Consolas" panose="020B0609020204030204" pitchFamily="49" charset="0"/>
              </a:rPr>
              <a:t>(</a:t>
            </a:r>
            <a:r>
              <a:rPr lang="en-US" sz="1400" dirty="0" err="1">
                <a:latin typeface="Consolas" panose="020B0609020204030204" pitchFamily="49" charset="0"/>
              </a:rPr>
              <a:t>current_trace</a:t>
            </a:r>
            <a:r>
              <a:rPr lang="en-US" sz="1400" dirty="0">
                <a:latin typeface="Consolas" panose="020B0609020204030204" pitchFamily="49" charset="0"/>
              </a:rPr>
              <a:t>)</a:t>
            </a:r>
          </a:p>
          <a:p>
            <a:pPr marL="0" indent="0">
              <a:buNone/>
            </a:pPr>
            <a:r>
              <a:rPr lang="en-US" sz="1400" dirty="0">
                <a:latin typeface="Consolas" panose="020B0609020204030204" pitchFamily="49" charset="0"/>
              </a:rPr>
              <a:t>          slope ~ normal(</a:t>
            </a:r>
            <a:r>
              <a:rPr lang="en-US" sz="1400" dirty="0" err="1">
                <a:latin typeface="Consolas" panose="020B0609020204030204" pitchFamily="49" charset="0"/>
              </a:rPr>
              <a:t>current_trace</a:t>
            </a:r>
            <a:r>
              <a:rPr lang="en-US" sz="1400" dirty="0">
                <a:latin typeface="Consolas" panose="020B0609020204030204" pitchFamily="49" charset="0"/>
              </a:rPr>
              <a:t>[:slope], 0.5)</a:t>
            </a:r>
          </a:p>
          <a:p>
            <a:pPr marL="0" indent="0">
              <a:buNone/>
            </a:pPr>
            <a:r>
              <a:rPr lang="en-US" sz="1400" dirty="0">
                <a:latin typeface="Consolas" panose="020B0609020204030204" pitchFamily="49" charset="0"/>
              </a:rPr>
              <a:t>          intercept ~ normal(</a:t>
            </a:r>
            <a:r>
              <a:rPr lang="en-US" sz="1400" dirty="0" err="1">
                <a:latin typeface="Consolas" panose="020B0609020204030204" pitchFamily="49" charset="0"/>
              </a:rPr>
              <a:t>current_trace</a:t>
            </a:r>
            <a:r>
              <a:rPr lang="en-US" sz="1400" dirty="0">
                <a:latin typeface="Consolas" panose="020B0609020204030204" pitchFamily="49" charset="0"/>
              </a:rPr>
              <a:t>[:intercept], 0.5)</a:t>
            </a:r>
          </a:p>
          <a:p>
            <a:pPr marL="0" indent="0">
              <a:buNone/>
            </a:pPr>
            <a:r>
              <a:rPr lang="en-US" sz="1400" dirty="0">
                <a:latin typeface="Consolas" panose="020B0609020204030204" pitchFamily="49" charset="0"/>
              </a:rPr>
              <a:t>      end;</a:t>
            </a:r>
          </a:p>
          <a:p>
            <a:pPr marL="0" indent="0" algn="just">
              <a:buNone/>
            </a:pPr>
            <a:endParaRPr lang="en-US" dirty="0"/>
          </a:p>
          <a:p>
            <a:pPr marL="0" indent="0" algn="just">
              <a:buNone/>
            </a:pPr>
            <a:r>
              <a:rPr lang="en-US" dirty="0"/>
              <a:t>This is often called a “Gaussian drift” proposal, because it essentially amounts to proposing steps of a random walk. (What makes it different from a random walk is that we will still use an MH accept/reject step to make sure we don’t wander into areas of very low probability.)</a:t>
            </a:r>
          </a:p>
          <a:p>
            <a:pPr marL="0" indent="0">
              <a:buNone/>
            </a:pPr>
            <a:endParaRPr lang="en-US" dirty="0"/>
          </a:p>
          <a:p>
            <a:pPr marL="0" indent="0">
              <a:buNone/>
            </a:pPr>
            <a:r>
              <a:rPr lang="en-US" dirty="0"/>
              <a:t>To use the proposal, we write:</a:t>
            </a:r>
          </a:p>
          <a:p>
            <a:pPr marL="0" indent="0">
              <a:buNone/>
            </a:pPr>
            <a:r>
              <a:rPr lang="en-US" sz="1400" dirty="0">
                <a:latin typeface="Consolas" panose="020B0609020204030204" pitchFamily="49" charset="0"/>
              </a:rPr>
              <a:t>                        (tr, </a:t>
            </a:r>
            <a:r>
              <a:rPr lang="en-US" sz="1400" dirty="0" err="1">
                <a:latin typeface="Consolas" panose="020B0609020204030204" pitchFamily="49" charset="0"/>
              </a:rPr>
              <a:t>did_accept</a:t>
            </a:r>
            <a:r>
              <a:rPr lang="en-US" sz="1400" dirty="0">
                <a:latin typeface="Consolas" panose="020B0609020204030204" pitchFamily="49" charset="0"/>
              </a:rPr>
              <a:t>) = </a:t>
            </a:r>
            <a:r>
              <a:rPr lang="en-US" sz="1400" dirty="0" err="1">
                <a:latin typeface="Consolas" panose="020B0609020204030204" pitchFamily="49" charset="0"/>
              </a:rPr>
              <a:t>mh</a:t>
            </a:r>
            <a:r>
              <a:rPr lang="en-US" sz="1400" dirty="0">
                <a:latin typeface="Consolas" panose="020B0609020204030204" pitchFamily="49" charset="0"/>
              </a:rPr>
              <a:t>(tr, </a:t>
            </a:r>
            <a:r>
              <a:rPr lang="en-US" sz="1400" dirty="0" err="1">
                <a:latin typeface="Consolas" panose="020B0609020204030204" pitchFamily="49" charset="0"/>
              </a:rPr>
              <a:t>line_proposal</a:t>
            </a:r>
            <a:r>
              <a:rPr lang="en-US" sz="1400" dirty="0">
                <a:latin typeface="Consolas" panose="020B0609020204030204" pitchFamily="49" charset="0"/>
              </a:rPr>
              <a:t>, ())</a:t>
            </a:r>
          </a:p>
        </p:txBody>
      </p:sp>
    </p:spTree>
    <p:extLst>
      <p:ext uri="{BB962C8B-B14F-4D97-AF65-F5344CB8AC3E}">
        <p14:creationId xmlns:p14="http://schemas.microsoft.com/office/powerpoint/2010/main" val="160602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7EAC5A-446B-4C1E-BC5B-B7977B88F037}"/>
              </a:ext>
            </a:extLst>
          </p:cNvPr>
          <p:cNvSpPr>
            <a:spLocks noGrp="1"/>
          </p:cNvSpPr>
          <p:nvPr>
            <p:ph type="title"/>
          </p:nvPr>
        </p:nvSpPr>
        <p:spPr/>
        <p:txBody>
          <a:bodyPr/>
          <a:lstStyle/>
          <a:p>
            <a:r>
              <a:rPr lang="en-US" dirty="0"/>
              <a:t>Challenger Space Shuttle Disaster</a:t>
            </a:r>
          </a:p>
        </p:txBody>
      </p:sp>
      <p:sp>
        <p:nvSpPr>
          <p:cNvPr id="6" name="Text Placeholder 5">
            <a:extLst>
              <a:ext uri="{FF2B5EF4-FFF2-40B4-BE49-F238E27FC236}">
                <a16:creationId xmlns:a16="http://schemas.microsoft.com/office/drawing/2014/main" id="{A7E08161-D556-4F77-A596-043B6A5282BA}"/>
              </a:ext>
            </a:extLst>
          </p:cNvPr>
          <p:cNvSpPr>
            <a:spLocks noGrp="1"/>
          </p:cNvSpPr>
          <p:nvPr>
            <p:ph type="body" sz="half" idx="2"/>
          </p:nvPr>
        </p:nvSpPr>
        <p:spPr>
          <a:xfrm>
            <a:off x="1073151" y="3022600"/>
            <a:ext cx="11118849" cy="3835400"/>
          </a:xfrm>
        </p:spPr>
        <p:txBody>
          <a:bodyPr>
            <a:normAutofit fontScale="77500" lnSpcReduction="20000"/>
          </a:bodyPr>
          <a:lstStyle/>
          <a:p>
            <a:pPr algn="just"/>
            <a:r>
              <a:rPr lang="en-US" dirty="0"/>
              <a:t>On January 28, 1986, the twenty-fifth flight of the U.S. space shuttle program ended in disaster when one of the rocket boosters of the Shuttle Challenger exploded shortly after lift-off, killing all seven crew members. The presidential commission on the accident concluded that it was caused by the failure of an O-ring in a field joint on the rocket booster, and that this failure was due to a faulty design that made the O-ring unacceptably sensitive to a number of factors including outside temperature. Of the previous 24 flights, data were available on failures of O-rings on 23, (one was lost at sea), and these data were discussed on the evening preceding the Challenger launch, but unfortunately only the data corresponding to the 7 flights on which there was a damage incident were considered important and these were thought to show no obvious trend. </a:t>
            </a:r>
          </a:p>
        </p:txBody>
      </p:sp>
      <p:pic>
        <p:nvPicPr>
          <p:cNvPr id="7" name="Picture 6">
            <a:extLst>
              <a:ext uri="{FF2B5EF4-FFF2-40B4-BE49-F238E27FC236}">
                <a16:creationId xmlns:a16="http://schemas.microsoft.com/office/drawing/2014/main" id="{918755CF-359F-4E1C-9787-A73399908189}"/>
              </a:ext>
            </a:extLst>
          </p:cNvPr>
          <p:cNvPicPr>
            <a:picLocks noChangeAspect="1"/>
          </p:cNvPicPr>
          <p:nvPr/>
        </p:nvPicPr>
        <p:blipFill>
          <a:blip r:embed="rId2"/>
          <a:stretch>
            <a:fillRect/>
          </a:stretch>
        </p:blipFill>
        <p:spPr>
          <a:xfrm>
            <a:off x="6632575" y="182445"/>
            <a:ext cx="4282556" cy="2840155"/>
          </a:xfrm>
          <a:prstGeom prst="rect">
            <a:avLst/>
          </a:prstGeom>
        </p:spPr>
      </p:pic>
    </p:spTree>
    <p:extLst>
      <p:ext uri="{BB962C8B-B14F-4D97-AF65-F5344CB8AC3E}">
        <p14:creationId xmlns:p14="http://schemas.microsoft.com/office/powerpoint/2010/main" val="2840064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624F-A574-7C90-600C-F8187E2A5C1A}"/>
              </a:ext>
            </a:extLst>
          </p:cNvPr>
          <p:cNvSpPr>
            <a:spLocks noGrp="1"/>
          </p:cNvSpPr>
          <p:nvPr>
            <p:ph type="title"/>
          </p:nvPr>
        </p:nvSpPr>
        <p:spPr/>
        <p:txBody>
          <a:bodyPr/>
          <a:lstStyle/>
          <a:p>
            <a:r>
              <a:rPr lang="en-US" dirty="0"/>
              <a:t>Studying the scaling behavior of the inference program</a:t>
            </a:r>
          </a:p>
        </p:txBody>
      </p:sp>
      <p:sp>
        <p:nvSpPr>
          <p:cNvPr id="3" name="Content Placeholder 2">
            <a:extLst>
              <a:ext uri="{FF2B5EF4-FFF2-40B4-BE49-F238E27FC236}">
                <a16:creationId xmlns:a16="http://schemas.microsoft.com/office/drawing/2014/main" id="{ECDB8729-6ACD-8009-251A-49D8C818DC22}"/>
              </a:ext>
            </a:extLst>
          </p:cNvPr>
          <p:cNvSpPr>
            <a:spLocks noGrp="1"/>
          </p:cNvSpPr>
          <p:nvPr>
            <p:ph idx="1"/>
          </p:nvPr>
        </p:nvSpPr>
        <p:spPr>
          <a:xfrm>
            <a:off x="818712" y="2222287"/>
            <a:ext cx="10554574" cy="4635713"/>
          </a:xfrm>
        </p:spPr>
        <p:txBody>
          <a:bodyPr>
            <a:normAutofit/>
          </a:bodyPr>
          <a:lstStyle/>
          <a:p>
            <a:pPr marL="0" indent="0" algn="just">
              <a:buNone/>
            </a:pPr>
            <a:r>
              <a:rPr lang="en-US" dirty="0"/>
              <a:t>Let’s see how the running time of the inference program changes as we increase the number of data points. We don’t expect the running time to depend too much on the actual values of the data points, so we just construct a random data set for each run:</a:t>
            </a:r>
          </a:p>
          <a:p>
            <a:pPr marL="0" indent="0">
              <a:buNone/>
            </a:pPr>
            <a:endParaRPr lang="en-US" dirty="0"/>
          </a:p>
          <a:p>
            <a:pPr marL="0" indent="0">
              <a:buNone/>
            </a:pPr>
            <a:r>
              <a:rPr lang="en-US" sz="1400" dirty="0">
                <a:latin typeface="Consolas" panose="020B0609020204030204" pitchFamily="49" charset="0"/>
              </a:rPr>
              <a:t>ns = [1, 3, 7, 10, 30, 70, 100]</a:t>
            </a:r>
          </a:p>
          <a:p>
            <a:pPr marL="0" indent="0">
              <a:buNone/>
            </a:pPr>
            <a:r>
              <a:rPr lang="en-US" sz="1400" dirty="0">
                <a:latin typeface="Consolas" panose="020B0609020204030204" pitchFamily="49" charset="0"/>
              </a:rPr>
              <a:t>times = []</a:t>
            </a:r>
          </a:p>
          <a:p>
            <a:pPr marL="0" indent="0">
              <a:buNone/>
            </a:pPr>
            <a:r>
              <a:rPr lang="en-US" sz="1400" dirty="0">
                <a:latin typeface="Consolas" panose="020B0609020204030204" pitchFamily="49" charset="0"/>
              </a:rPr>
              <a:t>for n in ns</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 rand(n)</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 rand(n)</a:t>
            </a:r>
          </a:p>
          <a:p>
            <a:pPr marL="0" indent="0">
              <a:buNone/>
            </a:pPr>
            <a:r>
              <a:rPr lang="en-US" sz="1400" dirty="0">
                <a:latin typeface="Consolas" panose="020B0609020204030204" pitchFamily="49" charset="0"/>
              </a:rPr>
              <a:t>    start = </a:t>
            </a:r>
            <a:r>
              <a:rPr lang="en-US" sz="1400" dirty="0" err="1">
                <a:latin typeface="Consolas" panose="020B0609020204030204" pitchFamily="49" charset="0"/>
              </a:rPr>
              <a:t>time_ns</a:t>
            </a:r>
            <a:r>
              <a:rPr lang="en-US" sz="1400" dirty="0">
                <a:latin typeface="Consolas" panose="020B0609020204030204" pitchFamily="49" charset="0"/>
              </a:rPr>
              <a:t>()</a:t>
            </a:r>
          </a:p>
          <a:p>
            <a:pPr marL="0" indent="0">
              <a:buNone/>
            </a:pPr>
            <a:r>
              <a:rPr lang="en-US" sz="1400" dirty="0">
                <a:latin typeface="Consolas" panose="020B0609020204030204" pitchFamily="49" charset="0"/>
              </a:rPr>
              <a:t>    tr = </a:t>
            </a:r>
            <a:r>
              <a:rPr lang="en-US" sz="1400" dirty="0" err="1">
                <a:latin typeface="Consolas" panose="020B0609020204030204" pitchFamily="49" charset="0"/>
              </a:rPr>
              <a:t>block_resimulation_inference</a:t>
            </a:r>
            <a:r>
              <a:rPr lang="en-US" sz="1400" dirty="0">
                <a:latin typeface="Consolas" panose="020B0609020204030204" pitchFamily="49" charset="0"/>
              </a:rPr>
              <a:t>(model,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a:t>
            </a:r>
          </a:p>
          <a:p>
            <a:pPr marL="0" indent="0">
              <a:buNone/>
            </a:pPr>
            <a:r>
              <a:rPr lang="en-US" sz="1400" dirty="0">
                <a:latin typeface="Consolas" panose="020B0609020204030204" pitchFamily="49" charset="0"/>
              </a:rPr>
              <a:t>    push!(times, (</a:t>
            </a:r>
            <a:r>
              <a:rPr lang="en-US" sz="1400" dirty="0" err="1">
                <a:latin typeface="Consolas" panose="020B0609020204030204" pitchFamily="49" charset="0"/>
              </a:rPr>
              <a:t>time_ns</a:t>
            </a:r>
            <a:r>
              <a:rPr lang="en-US" sz="1400" dirty="0">
                <a:latin typeface="Consolas" panose="020B0609020204030204" pitchFamily="49" charset="0"/>
              </a:rPr>
              <a:t>() - start) / 1e9)</a:t>
            </a: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1502761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1E00-E40C-8C79-F99C-457FF25ECDCD}"/>
              </a:ext>
            </a:extLst>
          </p:cNvPr>
          <p:cNvSpPr>
            <a:spLocks noGrp="1"/>
          </p:cNvSpPr>
          <p:nvPr>
            <p:ph type="title"/>
          </p:nvPr>
        </p:nvSpPr>
        <p:spPr>
          <a:xfrm>
            <a:off x="62523" y="447188"/>
            <a:ext cx="12129477" cy="970450"/>
          </a:xfrm>
        </p:spPr>
        <p:txBody>
          <a:bodyPr/>
          <a:lstStyle/>
          <a:p>
            <a:r>
              <a:rPr lang="en-US" dirty="0"/>
              <a:t>Running Time Versus the Number of Data Points:</a:t>
            </a:r>
          </a:p>
        </p:txBody>
      </p:sp>
      <p:pic>
        <p:nvPicPr>
          <p:cNvPr id="4" name="Picture 3">
            <a:extLst>
              <a:ext uri="{FF2B5EF4-FFF2-40B4-BE49-F238E27FC236}">
                <a16:creationId xmlns:a16="http://schemas.microsoft.com/office/drawing/2014/main" id="{51528227-A033-D090-0AA7-EB3233585C96}"/>
              </a:ext>
            </a:extLst>
          </p:cNvPr>
          <p:cNvPicPr>
            <a:picLocks noChangeAspect="1"/>
          </p:cNvPicPr>
          <p:nvPr/>
        </p:nvPicPr>
        <p:blipFill>
          <a:blip r:embed="rId2"/>
          <a:stretch>
            <a:fillRect/>
          </a:stretch>
        </p:blipFill>
        <p:spPr>
          <a:xfrm>
            <a:off x="3183792" y="2430585"/>
            <a:ext cx="5715000" cy="3810000"/>
          </a:xfrm>
          <a:prstGeom prst="rect">
            <a:avLst/>
          </a:prstGeom>
        </p:spPr>
      </p:pic>
    </p:spTree>
    <p:extLst>
      <p:ext uri="{BB962C8B-B14F-4D97-AF65-F5344CB8AC3E}">
        <p14:creationId xmlns:p14="http://schemas.microsoft.com/office/powerpoint/2010/main" val="2338646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C461-E47C-3F4F-DA08-4E95A2DA9186}"/>
              </a:ext>
            </a:extLst>
          </p:cNvPr>
          <p:cNvSpPr>
            <a:spLocks noGrp="1"/>
          </p:cNvSpPr>
          <p:nvPr>
            <p:ph type="title"/>
          </p:nvPr>
        </p:nvSpPr>
        <p:spPr/>
        <p:txBody>
          <a:bodyPr/>
          <a:lstStyle/>
          <a:p>
            <a:r>
              <a:rPr lang="en-US" dirty="0"/>
              <a:t>Map Combinator</a:t>
            </a:r>
          </a:p>
        </p:txBody>
      </p:sp>
      <p:sp>
        <p:nvSpPr>
          <p:cNvPr id="3" name="Content Placeholder 2">
            <a:extLst>
              <a:ext uri="{FF2B5EF4-FFF2-40B4-BE49-F238E27FC236}">
                <a16:creationId xmlns:a16="http://schemas.microsoft.com/office/drawing/2014/main" id="{40F2F230-A1B9-E9F3-E601-EBA225867E1B}"/>
              </a:ext>
            </a:extLst>
          </p:cNvPr>
          <p:cNvSpPr>
            <a:spLocks noGrp="1"/>
          </p:cNvSpPr>
          <p:nvPr>
            <p:ph idx="1"/>
          </p:nvPr>
        </p:nvSpPr>
        <p:spPr>
          <a:xfrm>
            <a:off x="818712" y="2117969"/>
            <a:ext cx="10554574" cy="4740032"/>
          </a:xfrm>
        </p:spPr>
        <p:txBody>
          <a:bodyPr>
            <a:normAutofit fontScale="70000" lnSpcReduction="20000"/>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generate_single_point</a:t>
            </a:r>
            <a:r>
              <a:rPr lang="en-US" sz="1400" dirty="0">
                <a:latin typeface="Consolas" panose="020B0609020204030204" pitchFamily="49" charset="0"/>
              </a:rPr>
              <a:t>(x::Float64, </a:t>
            </a:r>
            <a:r>
              <a:rPr lang="en-US" sz="1400" dirty="0" err="1">
                <a:latin typeface="Consolas" panose="020B0609020204030204" pitchFamily="49" charset="0"/>
              </a:rPr>
              <a:t>prob_outlier</a:t>
            </a:r>
            <a:r>
              <a:rPr lang="en-US" sz="1400" dirty="0">
                <a:latin typeface="Consolas" panose="020B0609020204030204" pitchFamily="49" charset="0"/>
              </a:rPr>
              <a:t>::Float64, noise::Float64,</a:t>
            </a:r>
          </a:p>
          <a:p>
            <a:pPr marL="0" indent="0">
              <a:buNone/>
            </a:pPr>
            <a:r>
              <a:rPr lang="en-US" sz="1400" dirty="0">
                <a:latin typeface="Consolas" panose="020B0609020204030204" pitchFamily="49" charset="0"/>
              </a:rPr>
              <a:t>                                    slope::Float64, intercept::Float64)</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is_outlier</a:t>
            </a:r>
            <a:r>
              <a:rPr lang="en-US" sz="1400" dirty="0">
                <a:latin typeface="Consolas" panose="020B0609020204030204" pitchFamily="49" charset="0"/>
              </a:rPr>
              <a:t>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prob_outlier</a:t>
            </a:r>
            <a:r>
              <a:rPr lang="en-US" sz="1400" dirty="0">
                <a:latin typeface="Consolas" panose="020B0609020204030204" pitchFamily="49" charset="0"/>
              </a:rPr>
              <a:t>)</a:t>
            </a:r>
          </a:p>
          <a:p>
            <a:pPr marL="0" indent="0">
              <a:buNone/>
            </a:pPr>
            <a:r>
              <a:rPr lang="en-US" sz="1400" dirty="0">
                <a:latin typeface="Consolas" panose="020B0609020204030204" pitchFamily="49" charset="0"/>
              </a:rPr>
              <a:t>    mu  = </a:t>
            </a:r>
            <a:r>
              <a:rPr lang="en-US" sz="1400" dirty="0" err="1">
                <a:latin typeface="Consolas" panose="020B0609020204030204" pitchFamily="49" charset="0"/>
              </a:rPr>
              <a:t>is_outlier</a:t>
            </a:r>
            <a:r>
              <a:rPr lang="en-US" sz="1400" dirty="0">
                <a:latin typeface="Consolas" panose="020B0609020204030204" pitchFamily="49" charset="0"/>
              </a:rPr>
              <a:t> ? 0. : x * slope + intercept</a:t>
            </a:r>
          </a:p>
          <a:p>
            <a:pPr marL="0" indent="0">
              <a:buNone/>
            </a:pPr>
            <a:r>
              <a:rPr lang="en-US" sz="1400" dirty="0">
                <a:latin typeface="Consolas" panose="020B0609020204030204" pitchFamily="49" charset="0"/>
              </a:rPr>
              <a:t>    std = </a:t>
            </a:r>
            <a:r>
              <a:rPr lang="en-US" sz="1400" dirty="0" err="1">
                <a:latin typeface="Consolas" panose="020B0609020204030204" pitchFamily="49" charset="0"/>
              </a:rPr>
              <a:t>is_outlier</a:t>
            </a:r>
            <a:r>
              <a:rPr lang="en-US" sz="1400" dirty="0">
                <a:latin typeface="Consolas" panose="020B0609020204030204" pitchFamily="49" charset="0"/>
              </a:rPr>
              <a:t> ? 10. : noise</a:t>
            </a:r>
          </a:p>
          <a:p>
            <a:pPr marL="0" indent="0">
              <a:buNone/>
            </a:pPr>
            <a:r>
              <a:rPr lang="en-US" sz="1400" dirty="0">
                <a:latin typeface="Consolas" panose="020B0609020204030204" pitchFamily="49" charset="0"/>
              </a:rPr>
              <a:t>    y ~ normal(mu, std)</a:t>
            </a:r>
          </a:p>
          <a:p>
            <a:pPr marL="0" indent="0">
              <a:buNone/>
            </a:pPr>
            <a:r>
              <a:rPr lang="en-US" sz="1400" dirty="0">
                <a:latin typeface="Consolas" panose="020B0609020204030204" pitchFamily="49" charset="0"/>
              </a:rPr>
              <a:t>    return y</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generate_all_points</a:t>
            </a:r>
            <a:r>
              <a:rPr lang="en-US" sz="1400" dirty="0">
                <a:latin typeface="Consolas" panose="020B0609020204030204" pitchFamily="49" charset="0"/>
              </a:rPr>
              <a:t> = Map(</a:t>
            </a:r>
            <a:r>
              <a:rPr lang="en-US" sz="1400" dirty="0" err="1">
                <a:latin typeface="Consolas" panose="020B0609020204030204" pitchFamily="49" charset="0"/>
              </a:rPr>
              <a:t>generate_single_point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model_with_map</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::Vector{Float64})</a:t>
            </a:r>
          </a:p>
          <a:p>
            <a:pPr marL="0" indent="0">
              <a:buNone/>
            </a:pPr>
            <a:r>
              <a:rPr lang="en-US" sz="1400" dirty="0">
                <a:latin typeface="Consolas" panose="020B0609020204030204" pitchFamily="49" charset="0"/>
              </a:rPr>
              <a:t>    slope ~ normal(0, 2)</a:t>
            </a:r>
          </a:p>
          <a:p>
            <a:pPr marL="0" indent="0">
              <a:buNone/>
            </a:pPr>
            <a:r>
              <a:rPr lang="en-US" sz="1400" dirty="0">
                <a:latin typeface="Consolas" panose="020B0609020204030204" pitchFamily="49" charset="0"/>
              </a:rPr>
              <a:t>    intercept ~ normal(0, 2)</a:t>
            </a:r>
          </a:p>
          <a:p>
            <a:pPr marL="0" indent="0">
              <a:buNone/>
            </a:pPr>
            <a:r>
              <a:rPr lang="en-US" sz="1400" dirty="0">
                <a:latin typeface="Consolas" panose="020B0609020204030204" pitchFamily="49" charset="0"/>
              </a:rPr>
              <a:t>    noise ~ gamma(1, 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prob_outlier</a:t>
            </a:r>
            <a:r>
              <a:rPr lang="en-US" sz="1400" dirty="0">
                <a:latin typeface="Consolas" panose="020B0609020204030204" pitchFamily="49" charset="0"/>
              </a:rPr>
              <a:t> ~ uniform(0, 1)</a:t>
            </a:r>
          </a:p>
          <a:p>
            <a:pPr marL="0" indent="0">
              <a:buNone/>
            </a:pPr>
            <a:r>
              <a:rPr lang="en-US" sz="1400" dirty="0">
                <a:latin typeface="Consolas" panose="020B0609020204030204" pitchFamily="49" charset="0"/>
              </a:rPr>
              <a:t>    n = length(</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data ~ </a:t>
            </a:r>
            <a:r>
              <a:rPr lang="en-US" sz="1400" dirty="0" err="1">
                <a:latin typeface="Consolas" panose="020B0609020204030204" pitchFamily="49" charset="0"/>
              </a:rPr>
              <a:t>generate_all_points</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 fill(</a:t>
            </a:r>
            <a:r>
              <a:rPr lang="en-US" sz="1400" dirty="0" err="1">
                <a:latin typeface="Consolas" panose="020B0609020204030204" pitchFamily="49" charset="0"/>
              </a:rPr>
              <a:t>prob_outlier</a:t>
            </a:r>
            <a:r>
              <a:rPr lang="en-US" sz="1400" dirty="0">
                <a:latin typeface="Consolas" panose="020B0609020204030204" pitchFamily="49" charset="0"/>
              </a:rPr>
              <a:t>, n), fill(noise, n), fill(slope, n), fill(intercept, n))</a:t>
            </a:r>
          </a:p>
          <a:p>
            <a:pPr marL="0" indent="0">
              <a:buNone/>
            </a:pPr>
            <a:r>
              <a:rPr lang="en-US" sz="1400" dirty="0">
                <a:latin typeface="Consolas" panose="020B0609020204030204" pitchFamily="49" charset="0"/>
              </a:rPr>
              <a:t>    return data</a:t>
            </a: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1389610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1E00-E40C-8C79-F99C-457FF25ECDCD}"/>
              </a:ext>
            </a:extLst>
          </p:cNvPr>
          <p:cNvSpPr>
            <a:spLocks noGrp="1"/>
          </p:cNvSpPr>
          <p:nvPr>
            <p:ph type="title"/>
          </p:nvPr>
        </p:nvSpPr>
        <p:spPr>
          <a:xfrm>
            <a:off x="62523" y="447188"/>
            <a:ext cx="12129477" cy="970450"/>
          </a:xfrm>
        </p:spPr>
        <p:txBody>
          <a:bodyPr/>
          <a:lstStyle/>
          <a:p>
            <a:r>
              <a:rPr lang="en-US" dirty="0"/>
              <a:t>Running Time Versus the Number of Data Points:</a:t>
            </a:r>
          </a:p>
        </p:txBody>
      </p:sp>
      <p:pic>
        <p:nvPicPr>
          <p:cNvPr id="3" name="Picture 2">
            <a:extLst>
              <a:ext uri="{FF2B5EF4-FFF2-40B4-BE49-F238E27FC236}">
                <a16:creationId xmlns:a16="http://schemas.microsoft.com/office/drawing/2014/main" id="{7307EF93-AE2B-BF18-EE2A-E3436198A72C}"/>
              </a:ext>
            </a:extLst>
          </p:cNvPr>
          <p:cNvPicPr>
            <a:picLocks noChangeAspect="1"/>
          </p:cNvPicPr>
          <p:nvPr/>
        </p:nvPicPr>
        <p:blipFill>
          <a:blip r:embed="rId2"/>
          <a:stretch>
            <a:fillRect/>
          </a:stretch>
        </p:blipFill>
        <p:spPr>
          <a:xfrm>
            <a:off x="3238500" y="2485292"/>
            <a:ext cx="5715000" cy="3810000"/>
          </a:xfrm>
          <a:prstGeom prst="rect">
            <a:avLst/>
          </a:prstGeom>
        </p:spPr>
      </p:pic>
      <p:sp>
        <p:nvSpPr>
          <p:cNvPr id="5" name="AutoShape 2" descr="svg">
            <a:extLst>
              <a:ext uri="{FF2B5EF4-FFF2-40B4-BE49-F238E27FC236}">
                <a16:creationId xmlns:a16="http://schemas.microsoft.com/office/drawing/2014/main" id="{8022AD45-D961-D6F1-C11E-FDB5C6F78E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7995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C461-E47C-3F4F-DA08-4E95A2DA9186}"/>
              </a:ext>
            </a:extLst>
          </p:cNvPr>
          <p:cNvSpPr>
            <a:spLocks noGrp="1"/>
          </p:cNvSpPr>
          <p:nvPr>
            <p:ph type="title"/>
          </p:nvPr>
        </p:nvSpPr>
        <p:spPr/>
        <p:txBody>
          <a:bodyPr/>
          <a:lstStyle/>
          <a:p>
            <a:r>
              <a:rPr lang="en-US" dirty="0"/>
              <a:t>Combining the map combinator with the static modeling language</a:t>
            </a:r>
          </a:p>
        </p:txBody>
      </p:sp>
      <p:sp>
        <p:nvSpPr>
          <p:cNvPr id="3" name="Content Placeholder 2">
            <a:extLst>
              <a:ext uri="{FF2B5EF4-FFF2-40B4-BE49-F238E27FC236}">
                <a16:creationId xmlns:a16="http://schemas.microsoft.com/office/drawing/2014/main" id="{40F2F230-A1B9-E9F3-E601-EBA225867E1B}"/>
              </a:ext>
            </a:extLst>
          </p:cNvPr>
          <p:cNvSpPr>
            <a:spLocks noGrp="1"/>
          </p:cNvSpPr>
          <p:nvPr>
            <p:ph idx="1"/>
          </p:nvPr>
        </p:nvSpPr>
        <p:spPr>
          <a:xfrm>
            <a:off x="818712" y="2117969"/>
            <a:ext cx="10554574" cy="4740032"/>
          </a:xfrm>
        </p:spPr>
        <p:txBody>
          <a:bodyPr>
            <a:normAutofit fontScale="62500" lnSpcReduction="20000"/>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generate_single_point</a:t>
            </a:r>
            <a:r>
              <a:rPr lang="en-US" sz="1400" dirty="0">
                <a:latin typeface="Consolas" panose="020B0609020204030204" pitchFamily="49" charset="0"/>
              </a:rPr>
              <a:t>(x::Float64, </a:t>
            </a:r>
            <a:r>
              <a:rPr lang="en-US" sz="1400" dirty="0" err="1">
                <a:latin typeface="Consolas" panose="020B0609020204030204" pitchFamily="49" charset="0"/>
              </a:rPr>
              <a:t>prob_outlier</a:t>
            </a:r>
            <a:r>
              <a:rPr lang="en-US" sz="1400" dirty="0">
                <a:latin typeface="Consolas" panose="020B0609020204030204" pitchFamily="49" charset="0"/>
              </a:rPr>
              <a:t>::Float64, noise::Float64,</a:t>
            </a:r>
          </a:p>
          <a:p>
            <a:pPr marL="0" indent="0">
              <a:buNone/>
            </a:pPr>
            <a:r>
              <a:rPr lang="en-US" sz="1400" dirty="0">
                <a:latin typeface="Consolas" panose="020B0609020204030204" pitchFamily="49" charset="0"/>
              </a:rPr>
              <a:t>                                    slope::Float64, intercept::Float64)</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is_outlier</a:t>
            </a:r>
            <a:r>
              <a:rPr lang="en-US" sz="1400" dirty="0">
                <a:latin typeface="Consolas" panose="020B0609020204030204" pitchFamily="49" charset="0"/>
              </a:rPr>
              <a:t> ~ </a:t>
            </a:r>
            <a:r>
              <a:rPr lang="en-US" sz="1400" dirty="0" err="1">
                <a:latin typeface="Consolas" panose="020B0609020204030204" pitchFamily="49" charset="0"/>
              </a:rPr>
              <a:t>bernoulli</a:t>
            </a:r>
            <a:r>
              <a:rPr lang="en-US" sz="1400" dirty="0">
                <a:latin typeface="Consolas" panose="020B0609020204030204" pitchFamily="49" charset="0"/>
              </a:rPr>
              <a:t>(</a:t>
            </a:r>
            <a:r>
              <a:rPr lang="en-US" sz="1400" dirty="0" err="1">
                <a:latin typeface="Consolas" panose="020B0609020204030204" pitchFamily="49" charset="0"/>
              </a:rPr>
              <a:t>prob_outlier</a:t>
            </a:r>
            <a:r>
              <a:rPr lang="en-US" sz="1400" dirty="0">
                <a:latin typeface="Consolas" panose="020B0609020204030204" pitchFamily="49" charset="0"/>
              </a:rPr>
              <a:t>)</a:t>
            </a:r>
          </a:p>
          <a:p>
            <a:pPr marL="0" indent="0">
              <a:buNone/>
            </a:pPr>
            <a:r>
              <a:rPr lang="en-US" sz="1400" dirty="0">
                <a:latin typeface="Consolas" panose="020B0609020204030204" pitchFamily="49" charset="0"/>
              </a:rPr>
              <a:t>    mu  = </a:t>
            </a:r>
            <a:r>
              <a:rPr lang="en-US" sz="1400" dirty="0" err="1">
                <a:latin typeface="Consolas" panose="020B0609020204030204" pitchFamily="49" charset="0"/>
              </a:rPr>
              <a:t>is_outlier</a:t>
            </a:r>
            <a:r>
              <a:rPr lang="en-US" sz="1400" dirty="0">
                <a:latin typeface="Consolas" panose="020B0609020204030204" pitchFamily="49" charset="0"/>
              </a:rPr>
              <a:t> ? 0. : x * slope + intercept</a:t>
            </a:r>
          </a:p>
          <a:p>
            <a:pPr marL="0" indent="0">
              <a:buNone/>
            </a:pPr>
            <a:r>
              <a:rPr lang="en-US" sz="1400" dirty="0">
                <a:latin typeface="Consolas" panose="020B0609020204030204" pitchFamily="49" charset="0"/>
              </a:rPr>
              <a:t>    std = </a:t>
            </a:r>
            <a:r>
              <a:rPr lang="en-US" sz="1400" dirty="0" err="1">
                <a:latin typeface="Consolas" panose="020B0609020204030204" pitchFamily="49" charset="0"/>
              </a:rPr>
              <a:t>is_outlier</a:t>
            </a:r>
            <a:r>
              <a:rPr lang="en-US" sz="1400" dirty="0">
                <a:latin typeface="Consolas" panose="020B0609020204030204" pitchFamily="49" charset="0"/>
              </a:rPr>
              <a:t> ? 10. : noise</a:t>
            </a:r>
          </a:p>
          <a:p>
            <a:pPr marL="0" indent="0">
              <a:buNone/>
            </a:pPr>
            <a:r>
              <a:rPr lang="en-US" sz="1400" dirty="0">
                <a:latin typeface="Consolas" panose="020B0609020204030204" pitchFamily="49" charset="0"/>
              </a:rPr>
              <a:t>    y ~ normal(mu, std)</a:t>
            </a:r>
          </a:p>
          <a:p>
            <a:pPr marL="0" indent="0">
              <a:buNone/>
            </a:pPr>
            <a:r>
              <a:rPr lang="en-US" sz="1400" dirty="0">
                <a:latin typeface="Consolas" panose="020B0609020204030204" pitchFamily="49" charset="0"/>
              </a:rPr>
              <a:t>    return y</a:t>
            </a:r>
          </a:p>
          <a:p>
            <a:pPr marL="0" indent="0">
              <a:buNone/>
            </a:pPr>
            <a:r>
              <a:rPr lang="en-US" sz="1400" dirty="0">
                <a:latin typeface="Consolas" panose="020B0609020204030204" pitchFamily="49" charset="0"/>
              </a:rPr>
              <a:t>end;</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generate_all_points</a:t>
            </a:r>
            <a:r>
              <a:rPr lang="en-US" sz="1400" dirty="0">
                <a:latin typeface="Consolas" panose="020B0609020204030204" pitchFamily="49" charset="0"/>
              </a:rPr>
              <a:t> = Map(</a:t>
            </a:r>
            <a:r>
              <a:rPr lang="en-US" sz="1400" dirty="0" err="1">
                <a:latin typeface="Consolas" panose="020B0609020204030204" pitchFamily="49" charset="0"/>
              </a:rPr>
              <a:t>generate_single_point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@gen (static) function </a:t>
            </a:r>
            <a:r>
              <a:rPr lang="en-US" sz="1400" dirty="0" err="1">
                <a:latin typeface="Consolas" panose="020B0609020204030204" pitchFamily="49" charset="0"/>
              </a:rPr>
              <a:t>static_model_with_map</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::Vector{Float64})</a:t>
            </a:r>
          </a:p>
          <a:p>
            <a:pPr marL="0" indent="0">
              <a:buNone/>
            </a:pPr>
            <a:r>
              <a:rPr lang="en-US" sz="1400" dirty="0">
                <a:latin typeface="Consolas" panose="020B0609020204030204" pitchFamily="49" charset="0"/>
              </a:rPr>
              <a:t>    slope ~ normal(0, 2)</a:t>
            </a:r>
          </a:p>
          <a:p>
            <a:pPr marL="0" indent="0">
              <a:buNone/>
            </a:pPr>
            <a:r>
              <a:rPr lang="en-US" sz="1400" dirty="0">
                <a:latin typeface="Consolas" panose="020B0609020204030204" pitchFamily="49" charset="0"/>
              </a:rPr>
              <a:t>    intercept ~ normal(0, 2)</a:t>
            </a:r>
          </a:p>
          <a:p>
            <a:pPr marL="0" indent="0">
              <a:buNone/>
            </a:pPr>
            <a:r>
              <a:rPr lang="en-US" sz="1400" dirty="0">
                <a:latin typeface="Consolas" panose="020B0609020204030204" pitchFamily="49" charset="0"/>
              </a:rPr>
              <a:t>    noise ~ gamma(1, 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prob_outlier</a:t>
            </a:r>
            <a:r>
              <a:rPr lang="en-US" sz="1400" dirty="0">
                <a:latin typeface="Consolas" panose="020B0609020204030204" pitchFamily="49" charset="0"/>
              </a:rPr>
              <a:t> ~ uniform(0, 1)</a:t>
            </a:r>
          </a:p>
          <a:p>
            <a:pPr marL="0" indent="0">
              <a:buNone/>
            </a:pPr>
            <a:r>
              <a:rPr lang="en-US" sz="1400" dirty="0">
                <a:latin typeface="Consolas" panose="020B0609020204030204" pitchFamily="49" charset="0"/>
              </a:rPr>
              <a:t>    n = length(</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data ~ </a:t>
            </a:r>
            <a:r>
              <a:rPr lang="en-US" sz="1400" dirty="0" err="1">
                <a:latin typeface="Consolas" panose="020B0609020204030204" pitchFamily="49" charset="0"/>
              </a:rPr>
              <a:t>generate_all_points</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 fill(</a:t>
            </a:r>
            <a:r>
              <a:rPr lang="en-US" sz="1400" dirty="0" err="1">
                <a:latin typeface="Consolas" panose="020B0609020204030204" pitchFamily="49" charset="0"/>
              </a:rPr>
              <a:t>prob_outlier</a:t>
            </a:r>
            <a:r>
              <a:rPr lang="en-US" sz="1400" dirty="0">
                <a:latin typeface="Consolas" panose="020B0609020204030204" pitchFamily="49" charset="0"/>
              </a:rPr>
              <a:t>, n), fill(noise, n), fill(slope, n), fill(intercept, n))</a:t>
            </a:r>
          </a:p>
          <a:p>
            <a:pPr marL="0" indent="0">
              <a:buNone/>
            </a:pPr>
            <a:r>
              <a:rPr lang="en-US" sz="1400" dirty="0">
                <a:latin typeface="Consolas" panose="020B0609020204030204" pitchFamily="49" charset="0"/>
              </a:rPr>
              <a:t>    return data</a:t>
            </a:r>
          </a:p>
          <a:p>
            <a:pPr marL="0" indent="0">
              <a:buNone/>
            </a:pPr>
            <a:r>
              <a:rPr lang="en-US" sz="1400" dirty="0">
                <a:latin typeface="Consolas" panose="020B0609020204030204" pitchFamily="49" charset="0"/>
              </a:rPr>
              <a:t>end;</a:t>
            </a:r>
          </a:p>
          <a:p>
            <a:pPr marL="0" indent="0">
              <a:buNone/>
            </a:pPr>
            <a:r>
              <a:rPr lang="en-US" sz="1400" dirty="0">
                <a:latin typeface="Consolas" panose="020B0609020204030204" pitchFamily="49" charset="0"/>
              </a:rPr>
              <a:t>Gen.@</a:t>
            </a:r>
            <a:r>
              <a:rPr lang="en-US" sz="1400" dirty="0" err="1">
                <a:latin typeface="Consolas" panose="020B0609020204030204" pitchFamily="49" charset="0"/>
              </a:rPr>
              <a:t>load_generated_functions</a:t>
            </a:r>
            <a:endParaRPr lang="en-US" sz="1400" dirty="0">
              <a:latin typeface="Consolas" panose="020B0609020204030204" pitchFamily="49" charset="0"/>
            </a:endParaRPr>
          </a:p>
        </p:txBody>
      </p:sp>
    </p:spTree>
    <p:extLst>
      <p:ext uri="{BB962C8B-B14F-4D97-AF65-F5344CB8AC3E}">
        <p14:creationId xmlns:p14="http://schemas.microsoft.com/office/powerpoint/2010/main" val="1563708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1E00-E40C-8C79-F99C-457FF25ECDCD}"/>
              </a:ext>
            </a:extLst>
          </p:cNvPr>
          <p:cNvSpPr>
            <a:spLocks noGrp="1"/>
          </p:cNvSpPr>
          <p:nvPr>
            <p:ph type="title"/>
          </p:nvPr>
        </p:nvSpPr>
        <p:spPr>
          <a:xfrm>
            <a:off x="62523" y="447188"/>
            <a:ext cx="12129477" cy="970450"/>
          </a:xfrm>
        </p:spPr>
        <p:txBody>
          <a:bodyPr/>
          <a:lstStyle/>
          <a:p>
            <a:r>
              <a:rPr lang="en-US" dirty="0"/>
              <a:t>Running Time Versus the Number of Data Points:</a:t>
            </a:r>
          </a:p>
        </p:txBody>
      </p:sp>
      <p:sp>
        <p:nvSpPr>
          <p:cNvPr id="5" name="AutoShape 2" descr="svg">
            <a:extLst>
              <a:ext uri="{FF2B5EF4-FFF2-40B4-BE49-F238E27FC236}">
                <a16:creationId xmlns:a16="http://schemas.microsoft.com/office/drawing/2014/main" id="{8022AD45-D961-D6F1-C11E-FDB5C6F78E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082FDCD-11F2-CB44-B9A4-4645C0F398C6}"/>
              </a:ext>
            </a:extLst>
          </p:cNvPr>
          <p:cNvPicPr>
            <a:picLocks noChangeAspect="1"/>
          </p:cNvPicPr>
          <p:nvPr/>
        </p:nvPicPr>
        <p:blipFill>
          <a:blip r:embed="rId2"/>
          <a:stretch>
            <a:fillRect/>
          </a:stretch>
        </p:blipFill>
        <p:spPr>
          <a:xfrm>
            <a:off x="3238500" y="2469661"/>
            <a:ext cx="5715000" cy="3810000"/>
          </a:xfrm>
          <a:prstGeom prst="rect">
            <a:avLst/>
          </a:prstGeom>
        </p:spPr>
      </p:pic>
    </p:spTree>
    <p:extLst>
      <p:ext uri="{BB962C8B-B14F-4D97-AF65-F5344CB8AC3E}">
        <p14:creationId xmlns:p14="http://schemas.microsoft.com/office/powerpoint/2010/main" val="421201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41F7-3764-42A3-6BE9-08993617CFDB}"/>
              </a:ext>
            </a:extLst>
          </p:cNvPr>
          <p:cNvSpPr>
            <a:spLocks noGrp="1"/>
          </p:cNvSpPr>
          <p:nvPr>
            <p:ph type="title"/>
          </p:nvPr>
        </p:nvSpPr>
        <p:spPr/>
        <p:txBody>
          <a:bodyPr/>
          <a:lstStyle/>
          <a:p>
            <a:r>
              <a:rPr lang="en-US" dirty="0"/>
              <a:t>A sine wave with random phase, period and amplitude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B1B373-8F38-B3C7-2322-6E7B95A876AA}"/>
                  </a:ext>
                </a:extLst>
              </p:cNvPr>
              <p:cNvSpPr>
                <a:spLocks noGrp="1"/>
              </p:cNvSpPr>
              <p:nvPr>
                <p:ph idx="1"/>
              </p:nvPr>
            </p:nvSpPr>
            <p:spPr/>
            <p:txBody>
              <a:bodyPr>
                <a:normAutofit fontScale="92500" lnSpcReduction="10000"/>
              </a:bodyPr>
              <a:lstStyle/>
              <a:p>
                <a:pPr marL="0" indent="0" algn="just">
                  <a:buNone/>
                </a:pPr>
                <a:r>
                  <a:rPr lang="en-US" dirty="0"/>
                  <a:t>Generates y-coordinates from a given vector of x-coordinates by adding noise to the value of the wave at each x-coordinate. Use a Gamma(1, 1) prior distribution for the period, and a Gamma(1, 1) prior distribution on </a:t>
                </a:r>
                <a:r>
                  <a:rPr lang="en-US"/>
                  <a:t>the amplitude. </a:t>
                </a:r>
                <a:r>
                  <a:rPr lang="en-US" dirty="0"/>
                  <a:t>Sampling from a Gamma distribution will ensure to give us positive real values. Use a uniform distribution between 0 and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oMath>
                </a14:m>
                <a:r>
                  <a:rPr lang="en-US" dirty="0"/>
                  <a:t> for the phase.</a:t>
                </a:r>
              </a:p>
              <a:p>
                <a:pPr marL="0" indent="0" algn="just">
                  <a:buNone/>
                </a:pPr>
                <a:endParaRPr lang="en-US" dirty="0"/>
              </a:p>
              <a:p>
                <a:pPr marL="0" indent="0" algn="just">
                  <a:buNone/>
                </a:pPr>
                <a:r>
                  <a:rPr lang="en-US" dirty="0"/>
                  <a:t>The sine wave should implement:</a:t>
                </a:r>
              </a:p>
              <a:p>
                <a:pPr marL="0" indent="0" algn="just">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a:p>
                <a:pPr marL="0" indent="0" algn="just">
                  <a:buNone/>
                </a:pPr>
                <a:endParaRPr lang="en-US" dirty="0"/>
              </a:p>
              <a:p>
                <a:pPr marL="0" indent="0" algn="just">
                  <a:buNone/>
                </a:pPr>
                <a:r>
                  <a:rPr lang="en-US" dirty="0"/>
                  <a:t>where </a:t>
                </a:r>
                <a14:m>
                  <m:oMath xmlns:m="http://schemas.openxmlformats.org/officeDocument/2006/math">
                    <m:r>
                      <a:rPr lang="en-US" b="0" i="1" smtClean="0">
                        <a:latin typeface="Cambria Math" panose="02040503050406030204" pitchFamily="18" charset="0"/>
                      </a:rPr>
                      <m:t>𝑎</m:t>
                    </m:r>
                  </m:oMath>
                </a14:m>
                <a:r>
                  <a:rPr lang="en-US" dirty="0"/>
                  <a:t> is the amplitude, </a:t>
                </a:r>
                <a14:m>
                  <m:oMath xmlns:m="http://schemas.openxmlformats.org/officeDocument/2006/math">
                    <m:r>
                      <a:rPr lang="en-US" b="0" i="1" smtClean="0">
                        <a:latin typeface="Cambria Math" panose="02040503050406030204" pitchFamily="18" charset="0"/>
                      </a:rPr>
                      <m:t>𝑝</m:t>
                    </m:r>
                  </m:oMath>
                </a14:m>
                <a:r>
                  <a:rPr lang="en-US" dirty="0"/>
                  <a:t> is the period and </a:t>
                </a:r>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r>
                  <a:rPr lang="en-US" dirty="0"/>
                  <a:t> is the phase.</a:t>
                </a:r>
              </a:p>
            </p:txBody>
          </p:sp>
        </mc:Choice>
        <mc:Fallback>
          <p:sp>
            <p:nvSpPr>
              <p:cNvPr id="3" name="Content Placeholder 2">
                <a:extLst>
                  <a:ext uri="{FF2B5EF4-FFF2-40B4-BE49-F238E27FC236}">
                    <a16:creationId xmlns:a16="http://schemas.microsoft.com/office/drawing/2014/main" id="{0CB1B373-8F38-B3C7-2322-6E7B95A876AA}"/>
                  </a:ext>
                </a:extLst>
              </p:cNvPr>
              <p:cNvSpPr>
                <a:spLocks noGrp="1" noRot="1" noChangeAspect="1" noMove="1" noResize="1" noEditPoints="1" noAdjustHandles="1" noChangeArrowheads="1" noChangeShapeType="1" noTextEdit="1"/>
              </p:cNvSpPr>
              <p:nvPr>
                <p:ph idx="1"/>
              </p:nvPr>
            </p:nvSpPr>
            <p:spPr>
              <a:blipFill>
                <a:blip r:embed="rId2"/>
                <a:stretch>
                  <a:fillRect l="-346" r="-346" b="-336"/>
                </a:stretch>
              </a:blipFill>
            </p:spPr>
            <p:txBody>
              <a:bodyPr/>
              <a:lstStyle/>
              <a:p>
                <a:r>
                  <a:rPr lang="en-US">
                    <a:noFill/>
                  </a:rPr>
                  <a:t> </a:t>
                </a:r>
              </a:p>
            </p:txBody>
          </p:sp>
        </mc:Fallback>
      </mc:AlternateContent>
    </p:spTree>
    <p:extLst>
      <p:ext uri="{BB962C8B-B14F-4D97-AF65-F5344CB8AC3E}">
        <p14:creationId xmlns:p14="http://schemas.microsoft.com/office/powerpoint/2010/main" val="2586198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1AE6-1736-273E-FF34-B5FD2BD2F508}"/>
              </a:ext>
            </a:extLst>
          </p:cNvPr>
          <p:cNvSpPr>
            <a:spLocks noGrp="1"/>
          </p:cNvSpPr>
          <p:nvPr>
            <p:ph type="title"/>
          </p:nvPr>
        </p:nvSpPr>
        <p:spPr/>
        <p:txBody>
          <a:bodyPr/>
          <a:lstStyle/>
          <a:p>
            <a:r>
              <a:rPr lang="en-US" dirty="0"/>
              <a:t>A model that generates a sine wave with random phase, period and amplitude</a:t>
            </a:r>
          </a:p>
        </p:txBody>
      </p:sp>
      <p:sp>
        <p:nvSpPr>
          <p:cNvPr id="3" name="Content Placeholder 2">
            <a:extLst>
              <a:ext uri="{FF2B5EF4-FFF2-40B4-BE49-F238E27FC236}">
                <a16:creationId xmlns:a16="http://schemas.microsoft.com/office/drawing/2014/main" id="{25260D9C-20CB-FF0F-5142-F085D50FF7F8}"/>
              </a:ext>
            </a:extLst>
          </p:cNvPr>
          <p:cNvSpPr>
            <a:spLocks noGrp="1"/>
          </p:cNvSpPr>
          <p:nvPr>
            <p:ph idx="1"/>
          </p:nvPr>
        </p:nvSpPr>
        <p:spPr>
          <a:xfrm>
            <a:off x="0" y="2222287"/>
            <a:ext cx="5368954" cy="4635713"/>
          </a:xfrm>
        </p:spPr>
        <p:txBody>
          <a:bodyPr>
            <a:normAutofit/>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sine_model_fancy</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::Vector{Float64})</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&lt; your code here &gt;</a:t>
            </a:r>
          </a:p>
          <a:p>
            <a:pPr marL="0" indent="0">
              <a:buNone/>
            </a:pPr>
            <a:r>
              <a:rPr lang="en-US" sz="1400" dirty="0">
                <a:latin typeface="Consolas" panose="020B0609020204030204" pitchFamily="49" charset="0"/>
              </a:rPr>
              <a:t> </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x) in enumerate(</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{(:y, </a:t>
            </a:r>
            <a:r>
              <a:rPr lang="en-US" sz="1400" dirty="0" err="1">
                <a:latin typeface="Consolas" panose="020B0609020204030204" pitchFamily="49" charset="0"/>
              </a:rPr>
              <a:t>i</a:t>
            </a:r>
            <a:r>
              <a:rPr lang="en-US" sz="1400" dirty="0">
                <a:latin typeface="Consolas" panose="020B0609020204030204" pitchFamily="49" charset="0"/>
              </a:rPr>
              <a:t>)} ~ normal(0., 0.1)</a:t>
            </a:r>
          </a:p>
          <a:p>
            <a:pPr marL="0" indent="0">
              <a:buNone/>
            </a:pPr>
            <a:r>
              <a:rPr lang="en-US" sz="1400" dirty="0">
                <a:latin typeface="Consolas" panose="020B0609020204030204" pitchFamily="49" charset="0"/>
              </a:rPr>
              <a:t>        # &lt; edit this line &gt;</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    return nothing</a:t>
            </a:r>
          </a:p>
          <a:p>
            <a:pPr marL="0" indent="0">
              <a:buNone/>
            </a:pPr>
            <a:r>
              <a:rPr lang="en-US" sz="1400" dirty="0">
                <a:latin typeface="Consolas" panose="020B0609020204030204" pitchFamily="49" charset="0"/>
              </a:rPr>
              <a:t>end;</a:t>
            </a:r>
          </a:p>
        </p:txBody>
      </p:sp>
      <p:sp>
        <p:nvSpPr>
          <p:cNvPr id="5" name="TextBox 4">
            <a:extLst>
              <a:ext uri="{FF2B5EF4-FFF2-40B4-BE49-F238E27FC236}">
                <a16:creationId xmlns:a16="http://schemas.microsoft.com/office/drawing/2014/main" id="{8B8F9E90-613C-806C-9531-D1768A3C4B29}"/>
              </a:ext>
            </a:extLst>
          </p:cNvPr>
          <p:cNvSpPr txBox="1"/>
          <p:nvPr/>
        </p:nvSpPr>
        <p:spPr>
          <a:xfrm>
            <a:off x="5654180" y="2690933"/>
            <a:ext cx="6722378" cy="2031325"/>
          </a:xfrm>
          <a:prstGeom prst="rect">
            <a:avLst/>
          </a:prstGeom>
          <a:noFill/>
        </p:spPr>
        <p:txBody>
          <a:bodyPr wrap="square" rtlCol="0">
            <a:spAutoFit/>
          </a:bodyPr>
          <a:lstStyle/>
          <a:p>
            <a:r>
              <a:rPr lang="en-US" sz="1400" dirty="0">
                <a:latin typeface="Consolas" panose="020B0609020204030204" pitchFamily="49" charset="0"/>
              </a:rPr>
              <a:t>amplitude = ({:amplitude} ~ gamma(1, 1))</a:t>
            </a:r>
          </a:p>
          <a:p>
            <a:r>
              <a:rPr lang="en-US" sz="1400" dirty="0">
                <a:latin typeface="Consolas" panose="020B0609020204030204" pitchFamily="49" charset="0"/>
              </a:rPr>
              <a:t>period = ({:period} ~ gamma(1, 1))</a:t>
            </a:r>
          </a:p>
          <a:p>
            <a:r>
              <a:rPr lang="en-US" sz="1400" dirty="0">
                <a:latin typeface="Consolas" panose="020B0609020204030204" pitchFamily="49" charset="0"/>
              </a:rPr>
              <a:t>phase = ({:phase} ~ uniform(0, 2*pi))</a:t>
            </a:r>
          </a:p>
          <a:p>
            <a:endParaRPr lang="en-US" sz="1400" dirty="0">
              <a:latin typeface="Consolas" panose="020B0609020204030204" pitchFamily="49" charset="0"/>
            </a:endParaRPr>
          </a:p>
          <a:p>
            <a:r>
              <a:rPr lang="en-US" sz="1400" dirty="0">
                <a:latin typeface="Consolas" panose="020B0609020204030204" pitchFamily="49" charset="0"/>
              </a:rPr>
              <a:t>function y(x)</a:t>
            </a:r>
          </a:p>
          <a:p>
            <a:r>
              <a:rPr lang="en-US" sz="1400" dirty="0">
                <a:latin typeface="Consolas" panose="020B0609020204030204" pitchFamily="49" charset="0"/>
              </a:rPr>
              <a:t>    return amplitude * sin(2*pi*(1/period)*x + phase)</a:t>
            </a:r>
          </a:p>
          <a:p>
            <a:r>
              <a:rPr lang="en-US" sz="1400" dirty="0">
                <a:latin typeface="Consolas" panose="020B0609020204030204" pitchFamily="49" charset="0"/>
              </a:rPr>
              <a:t>end</a:t>
            </a:r>
          </a:p>
          <a:p>
            <a:r>
              <a:rPr lang="en-US" sz="1400" dirty="0">
                <a:latin typeface="Consolas" panose="020B0609020204030204" pitchFamily="49" charset="0"/>
              </a:rPr>
              <a:t>    </a:t>
            </a:r>
          </a:p>
          <a:p>
            <a:r>
              <a:rPr lang="en-US" sz="1400" dirty="0">
                <a:latin typeface="Consolas" panose="020B0609020204030204" pitchFamily="49" charset="0"/>
              </a:rPr>
              <a:t>noise = ({:noise} ~ gamma(1, 1))</a:t>
            </a:r>
          </a:p>
        </p:txBody>
      </p:sp>
      <p:sp>
        <p:nvSpPr>
          <p:cNvPr id="6" name="TextBox 5">
            <a:extLst>
              <a:ext uri="{FF2B5EF4-FFF2-40B4-BE49-F238E27FC236}">
                <a16:creationId xmlns:a16="http://schemas.microsoft.com/office/drawing/2014/main" id="{71BEAD96-0A64-3BC5-EBD3-B14E2DBF068A}"/>
              </a:ext>
            </a:extLst>
          </p:cNvPr>
          <p:cNvSpPr txBox="1"/>
          <p:nvPr/>
        </p:nvSpPr>
        <p:spPr>
          <a:xfrm>
            <a:off x="5162654" y="5190903"/>
            <a:ext cx="6942926" cy="307777"/>
          </a:xfrm>
          <a:prstGeom prst="rect">
            <a:avLst/>
          </a:prstGeom>
          <a:noFill/>
        </p:spPr>
        <p:txBody>
          <a:bodyPr wrap="none" rtlCol="0">
            <a:spAutoFit/>
          </a:bodyPr>
          <a:lstStyle/>
          <a:p>
            <a:r>
              <a:rPr lang="en-US" sz="1400" dirty="0">
                <a:latin typeface="Consolas" panose="020B0609020204030204" pitchFamily="49" charset="0"/>
              </a:rPr>
              <a:t>{(:y, </a:t>
            </a:r>
            <a:r>
              <a:rPr lang="en-US" sz="1400" dirty="0" err="1">
                <a:latin typeface="Consolas" panose="020B0609020204030204" pitchFamily="49" charset="0"/>
              </a:rPr>
              <a:t>i</a:t>
            </a:r>
            <a:r>
              <a:rPr lang="en-US" sz="1400" dirty="0">
                <a:latin typeface="Consolas" panose="020B0609020204030204" pitchFamily="49" charset="0"/>
              </a:rPr>
              <a:t>)} ~ normal(amplitude * sin(2*pi*(1/period)*x + phase),noise)</a:t>
            </a:r>
          </a:p>
        </p:txBody>
      </p:sp>
      <p:sp>
        <p:nvSpPr>
          <p:cNvPr id="7" name="Arrow: Left 6">
            <a:extLst>
              <a:ext uri="{FF2B5EF4-FFF2-40B4-BE49-F238E27FC236}">
                <a16:creationId xmlns:a16="http://schemas.microsoft.com/office/drawing/2014/main" id="{DF044582-C4CE-463A-CF7F-5F74E862FFEE}"/>
              </a:ext>
            </a:extLst>
          </p:cNvPr>
          <p:cNvSpPr/>
          <p:nvPr/>
        </p:nvSpPr>
        <p:spPr>
          <a:xfrm>
            <a:off x="2885813" y="3597351"/>
            <a:ext cx="2374084" cy="2184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D15B4C0A-F95A-40BD-3065-0A648CD3BBF2}"/>
              </a:ext>
            </a:extLst>
          </p:cNvPr>
          <p:cNvSpPr/>
          <p:nvPr/>
        </p:nvSpPr>
        <p:spPr>
          <a:xfrm>
            <a:off x="3583650" y="5216961"/>
            <a:ext cx="1579003" cy="3077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3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A2C0-3E1B-6102-004A-0DEB8604C6E8}"/>
              </a:ext>
            </a:extLst>
          </p:cNvPr>
          <p:cNvSpPr>
            <a:spLocks noGrp="1"/>
          </p:cNvSpPr>
          <p:nvPr>
            <p:ph type="title"/>
          </p:nvPr>
        </p:nvSpPr>
        <p:spPr/>
        <p:txBody>
          <a:bodyPr/>
          <a:lstStyle/>
          <a:p>
            <a:r>
              <a:rPr lang="en-US" dirty="0"/>
              <a:t>A Sample of Regression Waves (n = 10)</a:t>
            </a:r>
          </a:p>
        </p:txBody>
      </p:sp>
      <p:pic>
        <p:nvPicPr>
          <p:cNvPr id="6" name="Picture 5">
            <a:extLst>
              <a:ext uri="{FF2B5EF4-FFF2-40B4-BE49-F238E27FC236}">
                <a16:creationId xmlns:a16="http://schemas.microsoft.com/office/drawing/2014/main" id="{6A1A52C6-1509-BC33-BEDC-2DCBF242DC06}"/>
              </a:ext>
            </a:extLst>
          </p:cNvPr>
          <p:cNvPicPr>
            <a:picLocks noChangeAspect="1"/>
          </p:cNvPicPr>
          <p:nvPr/>
        </p:nvPicPr>
        <p:blipFill>
          <a:blip r:embed="rId2"/>
          <a:stretch>
            <a:fillRect/>
          </a:stretch>
        </p:blipFill>
        <p:spPr>
          <a:xfrm>
            <a:off x="4023570" y="2455178"/>
            <a:ext cx="2819400" cy="3810000"/>
          </a:xfrm>
          <a:prstGeom prst="rect">
            <a:avLst/>
          </a:prstGeom>
        </p:spPr>
      </p:pic>
    </p:spTree>
    <p:extLst>
      <p:ext uri="{BB962C8B-B14F-4D97-AF65-F5344CB8AC3E}">
        <p14:creationId xmlns:p14="http://schemas.microsoft.com/office/powerpoint/2010/main" val="3721243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A3AD-4580-216D-527A-1485883CBC0E}"/>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C174F5E5-7196-6802-B708-5BA2964D1B56}"/>
              </a:ext>
            </a:extLst>
          </p:cNvPr>
          <p:cNvSpPr>
            <a:spLocks noGrp="1"/>
          </p:cNvSpPr>
          <p:nvPr>
            <p:ph idx="1"/>
          </p:nvPr>
        </p:nvSpPr>
        <p:spPr/>
        <p:txBody>
          <a:bodyPr/>
          <a:lstStyle/>
          <a:p>
            <a:pPr marL="0" indent="0">
              <a:buNone/>
            </a:pPr>
            <a:r>
              <a:rPr lang="en-US" dirty="0"/>
              <a:t>we will write a probabilistic model that combines the line model and the sine model. This model is able to explain data using either model, and which model is chosen will depend on the data. This is called </a:t>
            </a:r>
            <a:r>
              <a:rPr lang="en-US" i="1" dirty="0"/>
              <a:t>model selection</a:t>
            </a:r>
            <a:r>
              <a:rPr lang="en-US" dirty="0"/>
              <a:t>.</a:t>
            </a:r>
          </a:p>
        </p:txBody>
      </p:sp>
    </p:spTree>
    <p:extLst>
      <p:ext uri="{BB962C8B-B14F-4D97-AF65-F5344CB8AC3E}">
        <p14:creationId xmlns:p14="http://schemas.microsoft.com/office/powerpoint/2010/main" val="146411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37D5-C15C-4FFD-801C-3E924207F726}"/>
              </a:ext>
            </a:extLst>
          </p:cNvPr>
          <p:cNvSpPr>
            <a:spLocks noGrp="1"/>
          </p:cNvSpPr>
          <p:nvPr>
            <p:ph type="title"/>
          </p:nvPr>
        </p:nvSpPr>
        <p:spPr/>
        <p:txBody>
          <a:bodyPr/>
          <a:lstStyle/>
          <a:p>
            <a:r>
              <a:rPr lang="en-US" dirty="0"/>
              <a:t>The Data</a:t>
            </a:r>
          </a:p>
        </p:txBody>
      </p:sp>
      <p:pic>
        <p:nvPicPr>
          <p:cNvPr id="8" name="Content Placeholder 7">
            <a:extLst>
              <a:ext uri="{FF2B5EF4-FFF2-40B4-BE49-F238E27FC236}">
                <a16:creationId xmlns:a16="http://schemas.microsoft.com/office/drawing/2014/main" id="{1F22C185-42FE-4EE0-B2FD-4CC1B41E0C65}"/>
              </a:ext>
            </a:extLst>
          </p:cNvPr>
          <p:cNvPicPr>
            <a:picLocks noGrp="1" noChangeAspect="1"/>
          </p:cNvPicPr>
          <p:nvPr>
            <p:ph idx="1"/>
          </p:nvPr>
        </p:nvPicPr>
        <p:blipFill>
          <a:blip r:embed="rId2"/>
          <a:stretch>
            <a:fillRect/>
          </a:stretch>
        </p:blipFill>
        <p:spPr>
          <a:xfrm>
            <a:off x="7451035" y="835681"/>
            <a:ext cx="2095500" cy="142875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78FEFB4-2CE1-4B3A-82FD-A6605E2E231D}"/>
              </a:ext>
            </a:extLst>
          </p:cNvPr>
          <p:cNvPicPr>
            <a:picLocks noChangeAspect="1"/>
          </p:cNvPicPr>
          <p:nvPr/>
        </p:nvPicPr>
        <p:blipFill>
          <a:blip r:embed="rId3"/>
          <a:stretch>
            <a:fillRect/>
          </a:stretch>
        </p:blipFill>
        <p:spPr>
          <a:xfrm>
            <a:off x="2308984" y="3429000"/>
            <a:ext cx="9061381" cy="3137902"/>
          </a:xfrm>
          <a:prstGeom prst="rect">
            <a:avLst/>
          </a:prstGeom>
        </p:spPr>
      </p:pic>
    </p:spTree>
    <p:extLst>
      <p:ext uri="{BB962C8B-B14F-4D97-AF65-F5344CB8AC3E}">
        <p14:creationId xmlns:p14="http://schemas.microsoft.com/office/powerpoint/2010/main" val="841789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3D20-E38C-81B2-81C1-ABE36F9C835C}"/>
              </a:ext>
            </a:extLst>
          </p:cNvPr>
          <p:cNvSpPr>
            <a:spLocks noGrp="1"/>
          </p:cNvSpPr>
          <p:nvPr>
            <p:ph type="title"/>
          </p:nvPr>
        </p:nvSpPr>
        <p:spPr/>
        <p:txBody>
          <a:bodyPr/>
          <a:lstStyle/>
          <a:p>
            <a:r>
              <a:rPr lang="en-US" dirty="0"/>
              <a:t>A generative function that combines the line and sine models</a:t>
            </a:r>
          </a:p>
        </p:txBody>
      </p:sp>
      <p:sp>
        <p:nvSpPr>
          <p:cNvPr id="3" name="Content Placeholder 2">
            <a:extLst>
              <a:ext uri="{FF2B5EF4-FFF2-40B4-BE49-F238E27FC236}">
                <a16:creationId xmlns:a16="http://schemas.microsoft.com/office/drawing/2014/main" id="{FE1A0ED4-3245-BD9E-BD9B-A72CE0E7B603}"/>
              </a:ext>
            </a:extLst>
          </p:cNvPr>
          <p:cNvSpPr>
            <a:spLocks noGrp="1"/>
          </p:cNvSpPr>
          <p:nvPr>
            <p:ph idx="1"/>
          </p:nvPr>
        </p:nvSpPr>
        <p:spPr>
          <a:xfrm>
            <a:off x="818712" y="2222287"/>
            <a:ext cx="10554574" cy="4635713"/>
          </a:xfrm>
        </p:spPr>
        <p:txBody>
          <a:bodyPr>
            <a:normAutofit/>
          </a:bodyPr>
          <a:lstStyle/>
          <a:p>
            <a:pPr marL="0" indent="0">
              <a:buNone/>
            </a:pPr>
            <a:r>
              <a:rPr lang="en-US" sz="1400" dirty="0">
                <a:latin typeface="Consolas" panose="020B0609020204030204" pitchFamily="49" charset="0"/>
              </a:rPr>
              <a:t>@gen function </a:t>
            </a:r>
            <a:r>
              <a:rPr lang="en-US" sz="1400" dirty="0" err="1">
                <a:latin typeface="Consolas" panose="020B0609020204030204" pitchFamily="49" charset="0"/>
              </a:rPr>
              <a:t>combined_model</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::Vector{Float64})</a:t>
            </a:r>
          </a:p>
          <a:p>
            <a:pPr marL="0" indent="0">
              <a:buNone/>
            </a:pPr>
            <a:r>
              <a:rPr lang="en-US" sz="1400" dirty="0">
                <a:latin typeface="Consolas" panose="020B0609020204030204" pitchFamily="49" charset="0"/>
              </a:rPr>
              <a:t>    if ({:</a:t>
            </a:r>
            <a:r>
              <a:rPr lang="en-US" sz="1400" dirty="0" err="1">
                <a:latin typeface="Consolas" panose="020B0609020204030204" pitchFamily="49" charset="0"/>
              </a:rPr>
              <a:t>is_line</a:t>
            </a:r>
            <a:r>
              <a:rPr lang="en-US" sz="1400" dirty="0">
                <a:latin typeface="Consolas" panose="020B0609020204030204" pitchFamily="49" charset="0"/>
              </a:rPr>
              <a:t>} ~ </a:t>
            </a:r>
            <a:r>
              <a:rPr lang="en-US" sz="1400" dirty="0" err="1">
                <a:latin typeface="Consolas" panose="020B0609020204030204" pitchFamily="49" charset="0"/>
              </a:rPr>
              <a:t>bernoulli</a:t>
            </a:r>
            <a:r>
              <a:rPr lang="en-US" sz="1400" dirty="0">
                <a:latin typeface="Consolas" panose="020B0609020204030204" pitchFamily="49" charset="0"/>
              </a:rPr>
              <a:t>(0.5))</a:t>
            </a:r>
          </a:p>
          <a:p>
            <a:pPr marL="0" indent="0">
              <a:buNone/>
            </a:pPr>
            <a:r>
              <a:rPr lang="en-US" sz="1400" dirty="0">
                <a:latin typeface="Consolas" panose="020B0609020204030204" pitchFamily="49" charset="0"/>
              </a:rPr>
              <a:t>        # Call </a:t>
            </a:r>
            <a:r>
              <a:rPr lang="en-US" sz="1400" dirty="0" err="1">
                <a:latin typeface="Consolas" panose="020B0609020204030204" pitchFamily="49" charset="0"/>
              </a:rPr>
              <a:t>line_model_fancy</a:t>
            </a:r>
            <a:r>
              <a:rPr lang="en-US" sz="1400" dirty="0">
                <a:latin typeface="Consolas" panose="020B0609020204030204" pitchFamily="49" charset="0"/>
              </a:rPr>
              <a:t> on </a:t>
            </a:r>
            <a:r>
              <a:rPr lang="en-US" sz="1400" dirty="0" err="1">
                <a:latin typeface="Consolas" panose="020B0609020204030204" pitchFamily="49" charset="0"/>
              </a:rPr>
              <a:t>xs</a:t>
            </a:r>
            <a:r>
              <a:rPr lang="en-US" sz="1400" dirty="0">
                <a:latin typeface="Consolas" panose="020B0609020204030204" pitchFamily="49" charset="0"/>
              </a:rPr>
              <a:t>, and import</a:t>
            </a:r>
          </a:p>
          <a:p>
            <a:pPr marL="0" indent="0">
              <a:buNone/>
            </a:pPr>
            <a:r>
              <a:rPr lang="en-US" sz="1400" dirty="0">
                <a:latin typeface="Consolas" panose="020B0609020204030204" pitchFamily="49" charset="0"/>
              </a:rPr>
              <a:t>        # its random choices directly into our trace.</a:t>
            </a:r>
          </a:p>
          <a:p>
            <a:pPr marL="0" indent="0">
              <a:buNone/>
            </a:pPr>
            <a:r>
              <a:rPr lang="en-US" sz="1400" dirty="0">
                <a:latin typeface="Consolas" panose="020B0609020204030204" pitchFamily="49" charset="0"/>
              </a:rPr>
              <a:t>        return ({*} ~ </a:t>
            </a:r>
            <a:r>
              <a:rPr lang="en-US" sz="1400" dirty="0" err="1">
                <a:latin typeface="Consolas" panose="020B0609020204030204" pitchFamily="49" charset="0"/>
              </a:rPr>
              <a:t>line_model_fancy</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 Call </a:t>
            </a:r>
            <a:r>
              <a:rPr lang="en-US" sz="1400" dirty="0" err="1">
                <a:latin typeface="Consolas" panose="020B0609020204030204" pitchFamily="49" charset="0"/>
              </a:rPr>
              <a:t>sine_model_fancy</a:t>
            </a:r>
            <a:r>
              <a:rPr lang="en-US" sz="1400" dirty="0">
                <a:latin typeface="Consolas" panose="020B0609020204030204" pitchFamily="49" charset="0"/>
              </a:rPr>
              <a:t> on </a:t>
            </a:r>
            <a:r>
              <a:rPr lang="en-US" sz="1400" dirty="0" err="1">
                <a:latin typeface="Consolas" panose="020B0609020204030204" pitchFamily="49" charset="0"/>
              </a:rPr>
              <a:t>xs</a:t>
            </a:r>
            <a:r>
              <a:rPr lang="en-US" sz="1400" dirty="0">
                <a:latin typeface="Consolas" panose="020B0609020204030204" pitchFamily="49" charset="0"/>
              </a:rPr>
              <a:t>, and import</a:t>
            </a:r>
          </a:p>
          <a:p>
            <a:pPr marL="0" indent="0">
              <a:buNone/>
            </a:pPr>
            <a:r>
              <a:rPr lang="en-US" sz="1400" dirty="0">
                <a:latin typeface="Consolas" panose="020B0609020204030204" pitchFamily="49" charset="0"/>
              </a:rPr>
              <a:t>        # its random choices directly into our trace</a:t>
            </a:r>
          </a:p>
          <a:p>
            <a:pPr marL="0" indent="0">
              <a:buNone/>
            </a:pPr>
            <a:r>
              <a:rPr lang="en-US" sz="1400" dirty="0">
                <a:latin typeface="Consolas" panose="020B0609020204030204" pitchFamily="49" charset="0"/>
              </a:rPr>
              <a:t>        return ({*} ~ </a:t>
            </a:r>
            <a:r>
              <a:rPr lang="en-US" sz="1400" dirty="0" err="1">
                <a:latin typeface="Consolas" panose="020B0609020204030204" pitchFamily="49" charset="0"/>
              </a:rPr>
              <a:t>sine_model_fancy</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a:t>
            </a:r>
          </a:p>
          <a:p>
            <a:pPr marL="0" indent="0">
              <a:buNone/>
            </a:pPr>
            <a:r>
              <a:rPr lang="en-US" sz="1400" dirty="0">
                <a:latin typeface="Consolas" panose="020B0609020204030204" pitchFamily="49" charset="0"/>
              </a:rPr>
              <a:t>    end</a:t>
            </a:r>
          </a:p>
          <a:p>
            <a:pPr marL="0" indent="0">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1757179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ADC4-BE2B-9950-C066-1AA69B8789A7}"/>
              </a:ext>
            </a:extLst>
          </p:cNvPr>
          <p:cNvSpPr>
            <a:spLocks noGrp="1"/>
          </p:cNvSpPr>
          <p:nvPr>
            <p:ph type="title"/>
          </p:nvPr>
        </p:nvSpPr>
        <p:spPr/>
        <p:txBody>
          <a:bodyPr/>
          <a:lstStyle/>
          <a:p>
            <a:r>
              <a:rPr lang="en-US" dirty="0"/>
              <a:t>Inference using this combined model on the </a:t>
            </a:r>
            <a:r>
              <a:rPr lang="en-US" dirty="0" err="1"/>
              <a:t>ys</a:t>
            </a:r>
            <a:r>
              <a:rPr lang="en-US" dirty="0"/>
              <a:t> data set and the </a:t>
            </a:r>
            <a:r>
              <a:rPr lang="en-US" dirty="0" err="1"/>
              <a:t>ys_sine</a:t>
            </a:r>
            <a:r>
              <a:rPr lang="en-US" dirty="0"/>
              <a:t> data set</a:t>
            </a:r>
          </a:p>
        </p:txBody>
      </p:sp>
      <p:sp>
        <p:nvSpPr>
          <p:cNvPr id="3" name="Content Placeholder 2">
            <a:extLst>
              <a:ext uri="{FF2B5EF4-FFF2-40B4-BE49-F238E27FC236}">
                <a16:creationId xmlns:a16="http://schemas.microsoft.com/office/drawing/2014/main" id="{A0EA6304-4A31-AC23-C991-30490C872E85}"/>
              </a:ext>
            </a:extLst>
          </p:cNvPr>
          <p:cNvSpPr>
            <a:spLocks noGrp="1"/>
          </p:cNvSpPr>
          <p:nvPr>
            <p:ph idx="1"/>
          </p:nvPr>
        </p:nvSpPr>
        <p:spPr>
          <a:xfrm>
            <a:off x="0" y="2099524"/>
            <a:ext cx="7192774" cy="1695372"/>
          </a:xfrm>
        </p:spPr>
        <p:txBody>
          <a:bodyPr>
            <a:normAutofit/>
          </a:bodyPr>
          <a:lstStyle/>
          <a:p>
            <a:pPr marL="0" indent="0">
              <a:buNone/>
            </a:pPr>
            <a:r>
              <a:rPr lang="en-US" sz="1400" dirty="0">
                <a:latin typeface="Consolas" panose="020B0609020204030204" pitchFamily="49" charset="0"/>
              </a:rPr>
              <a:t>traces = [</a:t>
            </a:r>
            <a:r>
              <a:rPr lang="en-US" sz="1400" dirty="0" err="1">
                <a:latin typeface="Consolas" panose="020B0609020204030204" pitchFamily="49" charset="0"/>
              </a:rPr>
              <a:t>do_inference</a:t>
            </a:r>
            <a:r>
              <a:rPr lang="en-US" sz="1400" dirty="0">
                <a:latin typeface="Consolas" panose="020B0609020204030204" pitchFamily="49" charset="0"/>
              </a:rPr>
              <a:t>(</a:t>
            </a:r>
            <a:r>
              <a:rPr lang="en-US" sz="1400" dirty="0" err="1">
                <a:latin typeface="Consolas" panose="020B0609020204030204" pitchFamily="49" charset="0"/>
              </a:rPr>
              <a:t>combined_model</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a:t>
            </a:r>
            <a:r>
              <a:rPr lang="en-US" sz="1400" dirty="0">
                <a:latin typeface="Consolas" panose="020B0609020204030204" pitchFamily="49" charset="0"/>
              </a:rPr>
              <a:t>, 10000) for _=1:10];</a:t>
            </a:r>
          </a:p>
          <a:p>
            <a:pPr marL="0" indent="0">
              <a:buNone/>
            </a:pPr>
            <a:r>
              <a:rPr lang="en-US" sz="1400" dirty="0" err="1">
                <a:latin typeface="Consolas" panose="020B0609020204030204" pitchFamily="49" charset="0"/>
              </a:rPr>
              <a:t>linear_dataset_plot</a:t>
            </a:r>
            <a:r>
              <a:rPr lang="en-US" sz="1400" dirty="0">
                <a:latin typeface="Consolas" panose="020B0609020204030204" pitchFamily="49" charset="0"/>
              </a:rPr>
              <a:t> = overlay(</a:t>
            </a:r>
            <a:r>
              <a:rPr lang="en-US" sz="1400" dirty="0" err="1">
                <a:latin typeface="Consolas" panose="020B0609020204030204" pitchFamily="49" charset="0"/>
              </a:rPr>
              <a:t>render_trace</a:t>
            </a:r>
            <a:r>
              <a:rPr lang="en-US" sz="1400" dirty="0">
                <a:latin typeface="Consolas" panose="020B0609020204030204" pitchFamily="49" charset="0"/>
              </a:rPr>
              <a:t>, traces)</a:t>
            </a:r>
          </a:p>
          <a:p>
            <a:pPr marL="0" indent="0">
              <a:buNone/>
            </a:pPr>
            <a:r>
              <a:rPr lang="en-US" sz="1400" dirty="0">
                <a:latin typeface="Consolas" panose="020B0609020204030204" pitchFamily="49" charset="0"/>
              </a:rPr>
              <a:t>traces = [</a:t>
            </a:r>
            <a:r>
              <a:rPr lang="en-US" sz="1400" dirty="0" err="1">
                <a:latin typeface="Consolas" panose="020B0609020204030204" pitchFamily="49" charset="0"/>
              </a:rPr>
              <a:t>do_inference</a:t>
            </a:r>
            <a:r>
              <a:rPr lang="en-US" sz="1400" dirty="0">
                <a:latin typeface="Consolas" panose="020B0609020204030204" pitchFamily="49" charset="0"/>
              </a:rPr>
              <a:t>(</a:t>
            </a:r>
            <a:r>
              <a:rPr lang="en-US" sz="1400" dirty="0" err="1">
                <a:latin typeface="Consolas" panose="020B0609020204030204" pitchFamily="49" charset="0"/>
              </a:rPr>
              <a:t>combined_model</a:t>
            </a: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a:t>
            </a:r>
            <a:r>
              <a:rPr lang="en-US" sz="1400" dirty="0" err="1">
                <a:latin typeface="Consolas" panose="020B0609020204030204" pitchFamily="49" charset="0"/>
              </a:rPr>
              <a:t>ys_sine</a:t>
            </a:r>
            <a:r>
              <a:rPr lang="en-US" sz="1400" dirty="0">
                <a:latin typeface="Consolas" panose="020B0609020204030204" pitchFamily="49" charset="0"/>
              </a:rPr>
              <a:t>, 10000) for _=1:10];</a:t>
            </a:r>
          </a:p>
          <a:p>
            <a:pPr marL="0" indent="0">
              <a:buNone/>
            </a:pPr>
            <a:r>
              <a:rPr lang="en-US" sz="1400" dirty="0" err="1">
                <a:latin typeface="Consolas" panose="020B0609020204030204" pitchFamily="49" charset="0"/>
              </a:rPr>
              <a:t>sine_dataset_plot</a:t>
            </a:r>
            <a:r>
              <a:rPr lang="en-US" sz="1400" dirty="0">
                <a:latin typeface="Consolas" panose="020B0609020204030204" pitchFamily="49" charset="0"/>
              </a:rPr>
              <a:t> = overlay(</a:t>
            </a:r>
            <a:r>
              <a:rPr lang="en-US" sz="1400" dirty="0" err="1">
                <a:latin typeface="Consolas" panose="020B0609020204030204" pitchFamily="49" charset="0"/>
              </a:rPr>
              <a:t>render_trace</a:t>
            </a:r>
            <a:r>
              <a:rPr lang="en-US" sz="1400" dirty="0">
                <a:latin typeface="Consolas" panose="020B0609020204030204" pitchFamily="49" charset="0"/>
              </a:rPr>
              <a:t>, traces)</a:t>
            </a:r>
          </a:p>
          <a:p>
            <a:pPr marL="0" indent="0">
              <a:buNone/>
            </a:pPr>
            <a:r>
              <a:rPr lang="en-US" sz="1400" dirty="0" err="1">
                <a:latin typeface="Consolas" panose="020B0609020204030204" pitchFamily="49" charset="0"/>
              </a:rPr>
              <a:t>Plots.plot</a:t>
            </a:r>
            <a:r>
              <a:rPr lang="en-US" sz="1400" dirty="0">
                <a:latin typeface="Consolas" panose="020B0609020204030204" pitchFamily="49" charset="0"/>
              </a:rPr>
              <a:t>(</a:t>
            </a:r>
            <a:r>
              <a:rPr lang="en-US" sz="1400" dirty="0" err="1">
                <a:latin typeface="Consolas" panose="020B0609020204030204" pitchFamily="49" charset="0"/>
              </a:rPr>
              <a:t>linear_dataset_plot</a:t>
            </a:r>
            <a:r>
              <a:rPr lang="en-US" sz="1400" dirty="0">
                <a:latin typeface="Consolas" panose="020B0609020204030204" pitchFamily="49" charset="0"/>
              </a:rPr>
              <a:t>, </a:t>
            </a:r>
            <a:r>
              <a:rPr lang="en-US" sz="1400" dirty="0" err="1">
                <a:latin typeface="Consolas" panose="020B0609020204030204" pitchFamily="49" charset="0"/>
              </a:rPr>
              <a:t>sine_dataset_plot</a:t>
            </a:r>
            <a:r>
              <a:rPr lang="en-US" sz="1400" dirty="0">
                <a:latin typeface="Consolas" panose="020B0609020204030204" pitchFamily="49" charset="0"/>
              </a:rPr>
              <a:t>)</a:t>
            </a:r>
          </a:p>
        </p:txBody>
      </p:sp>
      <p:pic>
        <p:nvPicPr>
          <p:cNvPr id="4" name="Picture 3">
            <a:extLst>
              <a:ext uri="{FF2B5EF4-FFF2-40B4-BE49-F238E27FC236}">
                <a16:creationId xmlns:a16="http://schemas.microsoft.com/office/drawing/2014/main" id="{11253C9A-FDD7-D9AC-EF96-4839719DCEBC}"/>
              </a:ext>
            </a:extLst>
          </p:cNvPr>
          <p:cNvPicPr>
            <a:picLocks noChangeAspect="1"/>
          </p:cNvPicPr>
          <p:nvPr/>
        </p:nvPicPr>
        <p:blipFill>
          <a:blip r:embed="rId2"/>
          <a:stretch>
            <a:fillRect/>
          </a:stretch>
        </p:blipFill>
        <p:spPr>
          <a:xfrm>
            <a:off x="5561901" y="3149889"/>
            <a:ext cx="5562164" cy="3708110"/>
          </a:xfrm>
          <a:prstGeom prst="rect">
            <a:avLst/>
          </a:prstGeom>
        </p:spPr>
      </p:pic>
    </p:spTree>
    <p:extLst>
      <p:ext uri="{BB962C8B-B14F-4D97-AF65-F5344CB8AC3E}">
        <p14:creationId xmlns:p14="http://schemas.microsoft.com/office/powerpoint/2010/main" val="4261152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7650-26CE-3088-DE0D-E9F33A76A7CC}"/>
              </a:ext>
            </a:extLst>
          </p:cNvPr>
          <p:cNvSpPr>
            <a:spLocks noGrp="1"/>
          </p:cNvSpPr>
          <p:nvPr>
            <p:ph type="title"/>
          </p:nvPr>
        </p:nvSpPr>
        <p:spPr/>
        <p:txBody>
          <a:bodyPr/>
          <a:lstStyle/>
          <a:p>
            <a:r>
              <a:rPr lang="en-US" dirty="0"/>
              <a:t>Bayesian Nonparametric Models</a:t>
            </a:r>
          </a:p>
        </p:txBody>
      </p:sp>
      <p:sp>
        <p:nvSpPr>
          <p:cNvPr id="3" name="Content Placeholder 2">
            <a:extLst>
              <a:ext uri="{FF2B5EF4-FFF2-40B4-BE49-F238E27FC236}">
                <a16:creationId xmlns:a16="http://schemas.microsoft.com/office/drawing/2014/main" id="{C4AE7B69-25D1-07AB-F273-89C3DB49E385}"/>
              </a:ext>
            </a:extLst>
          </p:cNvPr>
          <p:cNvSpPr>
            <a:spLocks noGrp="1"/>
          </p:cNvSpPr>
          <p:nvPr>
            <p:ph idx="1"/>
          </p:nvPr>
        </p:nvSpPr>
        <p:spPr/>
        <p:txBody>
          <a:bodyPr/>
          <a:lstStyle/>
          <a:p>
            <a:pPr marL="0" indent="0" algn="just">
              <a:buNone/>
            </a:pPr>
            <a:r>
              <a:rPr lang="en-US" dirty="0"/>
              <a:t>Gen’s built-in modeling language can be used to express models that use an unbounded number of parameters, models of data that does not a-priori specify an upper bound on the complexity of the model, but instead infers the complexity of the model as well as the parameters. This is a simple example of a Bayesian nonparametric model.</a:t>
            </a:r>
          </a:p>
        </p:txBody>
      </p:sp>
    </p:spTree>
    <p:extLst>
      <p:ext uri="{BB962C8B-B14F-4D97-AF65-F5344CB8AC3E}">
        <p14:creationId xmlns:p14="http://schemas.microsoft.com/office/powerpoint/2010/main" val="342661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92AC-DC57-22D8-974A-49ACBCF2E828}"/>
              </a:ext>
            </a:extLst>
          </p:cNvPr>
          <p:cNvSpPr>
            <a:spLocks noGrp="1"/>
          </p:cNvSpPr>
          <p:nvPr>
            <p:ph type="title"/>
          </p:nvPr>
        </p:nvSpPr>
        <p:spPr/>
        <p:txBody>
          <a:bodyPr/>
          <a:lstStyle/>
          <a:p>
            <a:r>
              <a:rPr lang="en-US" dirty="0"/>
              <a:t>Two Data sets:</a:t>
            </a:r>
          </a:p>
        </p:txBody>
      </p:sp>
      <p:sp>
        <p:nvSpPr>
          <p:cNvPr id="3" name="Content Placeholder 2">
            <a:extLst>
              <a:ext uri="{FF2B5EF4-FFF2-40B4-BE49-F238E27FC236}">
                <a16:creationId xmlns:a16="http://schemas.microsoft.com/office/drawing/2014/main" id="{D3E480D1-1036-3C30-644D-C81E7AF37749}"/>
              </a:ext>
            </a:extLst>
          </p:cNvPr>
          <p:cNvSpPr>
            <a:spLocks noGrp="1"/>
          </p:cNvSpPr>
          <p:nvPr>
            <p:ph idx="1"/>
          </p:nvPr>
        </p:nvSpPr>
        <p:spPr>
          <a:xfrm>
            <a:off x="818711" y="2222287"/>
            <a:ext cx="11110433" cy="3636511"/>
          </a:xfrm>
        </p:spPr>
        <p:txBody>
          <a:bodyPr>
            <a:normAutofit/>
          </a:bodyPr>
          <a:lstStyle/>
          <a:p>
            <a:pPr marL="0" indent="0">
              <a:buNone/>
            </a:pPr>
            <a:r>
              <a:rPr lang="en-US" sz="1400" dirty="0" err="1">
                <a:latin typeface="Consolas" panose="020B0609020204030204" pitchFamily="49" charset="0"/>
              </a:rPr>
              <a:t>xs_dense</a:t>
            </a:r>
            <a:r>
              <a:rPr lang="en-US" sz="1400" dirty="0">
                <a:latin typeface="Consolas" panose="020B0609020204030204" pitchFamily="49" charset="0"/>
              </a:rPr>
              <a:t> = collect(range(-5, stop=5, length=50))</a:t>
            </a:r>
          </a:p>
          <a:p>
            <a:pPr marL="0" indent="0">
              <a:buNone/>
            </a:pPr>
            <a:r>
              <a:rPr lang="en-US" sz="1400" dirty="0" err="1">
                <a:latin typeface="Consolas" panose="020B0609020204030204" pitchFamily="49" charset="0"/>
              </a:rPr>
              <a:t>ys_simple</a:t>
            </a:r>
            <a:r>
              <a:rPr lang="en-US" sz="1400" dirty="0">
                <a:latin typeface="Consolas" panose="020B0609020204030204" pitchFamily="49" charset="0"/>
              </a:rPr>
              <a:t> = fill(1., length(</a:t>
            </a:r>
            <a:r>
              <a:rPr lang="en-US" sz="1400" dirty="0" err="1">
                <a:latin typeface="Consolas" panose="020B0609020204030204" pitchFamily="49" charset="0"/>
              </a:rPr>
              <a:t>xs_dense</a:t>
            </a:r>
            <a:r>
              <a:rPr lang="en-US" sz="1400" dirty="0">
                <a:latin typeface="Consolas" panose="020B0609020204030204" pitchFamily="49" charset="0"/>
              </a:rPr>
              <a:t>)) .+ </a:t>
            </a:r>
            <a:r>
              <a:rPr lang="en-US" sz="1400" dirty="0" err="1">
                <a:latin typeface="Consolas" panose="020B0609020204030204" pitchFamily="49" charset="0"/>
              </a:rPr>
              <a:t>randn</a:t>
            </a:r>
            <a:r>
              <a:rPr lang="en-US" sz="1400" dirty="0">
                <a:latin typeface="Consolas" panose="020B0609020204030204" pitchFamily="49" charset="0"/>
              </a:rPr>
              <a:t>(length(</a:t>
            </a:r>
            <a:r>
              <a:rPr lang="en-US" sz="1400" dirty="0" err="1">
                <a:latin typeface="Consolas" panose="020B0609020204030204" pitchFamily="49" charset="0"/>
              </a:rPr>
              <a:t>xs_dense</a:t>
            </a:r>
            <a:r>
              <a:rPr lang="en-US" sz="1400" dirty="0">
                <a:latin typeface="Consolas" panose="020B0609020204030204" pitchFamily="49" charset="0"/>
              </a:rPr>
              <a:t>)) * 0.1</a:t>
            </a:r>
          </a:p>
          <a:p>
            <a:pPr marL="0" indent="0">
              <a:buNone/>
            </a:pPr>
            <a:r>
              <a:rPr lang="en-US" sz="1400" dirty="0" err="1">
                <a:latin typeface="Consolas" panose="020B0609020204030204" pitchFamily="49" charset="0"/>
              </a:rPr>
              <a:t>ys_complex</a:t>
            </a:r>
            <a:r>
              <a:rPr lang="en-US" sz="1400" dirty="0">
                <a:latin typeface="Consolas" panose="020B0609020204030204" pitchFamily="49" charset="0"/>
              </a:rPr>
              <a:t> = [Int(floor(abs(x/3))) % 2 == 0 ? 2 : 0 for x in </a:t>
            </a:r>
            <a:r>
              <a:rPr lang="en-US" sz="1400" dirty="0" err="1">
                <a:latin typeface="Consolas" panose="020B0609020204030204" pitchFamily="49" charset="0"/>
              </a:rPr>
              <a:t>xs_dense</a:t>
            </a:r>
            <a:r>
              <a:rPr lang="en-US" sz="1400" dirty="0">
                <a:latin typeface="Consolas" panose="020B0609020204030204" pitchFamily="49" charset="0"/>
              </a:rPr>
              <a:t>] .+ </a:t>
            </a:r>
            <a:r>
              <a:rPr lang="en-US" sz="1400" dirty="0" err="1">
                <a:latin typeface="Consolas" panose="020B0609020204030204" pitchFamily="49" charset="0"/>
              </a:rPr>
              <a:t>randn</a:t>
            </a:r>
            <a:r>
              <a:rPr lang="en-US" sz="1400" dirty="0">
                <a:latin typeface="Consolas" panose="020B0609020204030204" pitchFamily="49" charset="0"/>
              </a:rPr>
              <a:t>(length(</a:t>
            </a:r>
            <a:r>
              <a:rPr lang="en-US" sz="1400" dirty="0" err="1">
                <a:latin typeface="Consolas" panose="020B0609020204030204" pitchFamily="49" charset="0"/>
              </a:rPr>
              <a:t>xs_dense</a:t>
            </a:r>
            <a:r>
              <a:rPr lang="en-US" sz="1400" dirty="0">
                <a:latin typeface="Consolas" panose="020B0609020204030204" pitchFamily="49" charset="0"/>
              </a:rPr>
              <a:t>)) * 0.1;</a:t>
            </a:r>
          </a:p>
          <a:p>
            <a:pPr marL="0" indent="0">
              <a:buNone/>
            </a:pPr>
            <a:r>
              <a:rPr lang="en-US" sz="1400" dirty="0" err="1">
                <a:latin typeface="Consolas" panose="020B0609020204030204" pitchFamily="49" charset="0"/>
              </a:rPr>
              <a:t>simple_plot</a:t>
            </a:r>
            <a:r>
              <a:rPr lang="en-US" sz="1400" dirty="0">
                <a:latin typeface="Consolas" panose="020B0609020204030204" pitchFamily="49" charset="0"/>
              </a:rPr>
              <a:t> = scatter(</a:t>
            </a:r>
            <a:r>
              <a:rPr lang="en-US" sz="1400" dirty="0" err="1">
                <a:latin typeface="Consolas" panose="020B0609020204030204" pitchFamily="49" charset="0"/>
              </a:rPr>
              <a:t>xs_dense</a:t>
            </a:r>
            <a:r>
              <a:rPr lang="en-US" sz="1400" dirty="0">
                <a:latin typeface="Consolas" panose="020B0609020204030204" pitchFamily="49" charset="0"/>
              </a:rPr>
              <a:t>, </a:t>
            </a:r>
            <a:r>
              <a:rPr lang="en-US" sz="1400" dirty="0" err="1">
                <a:latin typeface="Consolas" panose="020B0609020204030204" pitchFamily="49" charset="0"/>
              </a:rPr>
              <a:t>ys_simple</a:t>
            </a:r>
            <a:r>
              <a:rPr lang="en-US" sz="1400" dirty="0">
                <a:latin typeface="Consolas" panose="020B0609020204030204" pitchFamily="49" charset="0"/>
              </a:rPr>
              <a:t>, color="black", label=nothing, title="</a:t>
            </a:r>
            <a:r>
              <a:rPr lang="en-US" sz="1400" dirty="0" err="1">
                <a:latin typeface="Consolas" panose="020B0609020204030204" pitchFamily="49" charset="0"/>
              </a:rPr>
              <a:t>ys</a:t>
            </a:r>
            <a:r>
              <a:rPr lang="en-US" sz="1400" dirty="0">
                <a:latin typeface="Consolas" panose="020B0609020204030204" pitchFamily="49" charset="0"/>
              </a:rPr>
              <a:t>-simple", </a:t>
            </a:r>
            <a:r>
              <a:rPr lang="en-US" sz="1400" dirty="0" err="1">
                <a:latin typeface="Consolas" panose="020B0609020204030204" pitchFamily="49" charset="0"/>
              </a:rPr>
              <a:t>ylim</a:t>
            </a:r>
            <a:r>
              <a:rPr lang="en-US" sz="1400" dirty="0">
                <a:latin typeface="Consolas" panose="020B0609020204030204" pitchFamily="49" charset="0"/>
              </a:rPr>
              <a:t>=(-1, 3))</a:t>
            </a:r>
          </a:p>
          <a:p>
            <a:pPr marL="0" indent="0">
              <a:buNone/>
            </a:pPr>
            <a:r>
              <a:rPr lang="en-US" sz="1400" dirty="0" err="1">
                <a:latin typeface="Consolas" panose="020B0609020204030204" pitchFamily="49" charset="0"/>
              </a:rPr>
              <a:t>complex_plot</a:t>
            </a:r>
            <a:r>
              <a:rPr lang="en-US" sz="1400" dirty="0">
                <a:latin typeface="Consolas" panose="020B0609020204030204" pitchFamily="49" charset="0"/>
              </a:rPr>
              <a:t> = scatter(</a:t>
            </a:r>
            <a:r>
              <a:rPr lang="en-US" sz="1400" dirty="0" err="1">
                <a:latin typeface="Consolas" panose="020B0609020204030204" pitchFamily="49" charset="0"/>
              </a:rPr>
              <a:t>xs_dense</a:t>
            </a:r>
            <a:r>
              <a:rPr lang="en-US" sz="1400" dirty="0">
                <a:latin typeface="Consolas" panose="020B0609020204030204" pitchFamily="49" charset="0"/>
              </a:rPr>
              <a:t>, </a:t>
            </a:r>
            <a:r>
              <a:rPr lang="en-US" sz="1400" dirty="0" err="1">
                <a:latin typeface="Consolas" panose="020B0609020204030204" pitchFamily="49" charset="0"/>
              </a:rPr>
              <a:t>ys_complex</a:t>
            </a:r>
            <a:r>
              <a:rPr lang="en-US" sz="1400" dirty="0">
                <a:latin typeface="Consolas" panose="020B0609020204030204" pitchFamily="49" charset="0"/>
              </a:rPr>
              <a:t>, color="black", label=nothing, title="</a:t>
            </a:r>
            <a:r>
              <a:rPr lang="en-US" sz="1400" dirty="0" err="1">
                <a:latin typeface="Consolas" panose="020B0609020204030204" pitchFamily="49" charset="0"/>
              </a:rPr>
              <a:t>ys</a:t>
            </a:r>
            <a:r>
              <a:rPr lang="en-US" sz="1400" dirty="0">
                <a:latin typeface="Consolas" panose="020B0609020204030204" pitchFamily="49" charset="0"/>
              </a:rPr>
              <a:t>-complex", </a:t>
            </a:r>
            <a:r>
              <a:rPr lang="en-US" sz="1400" dirty="0" err="1">
                <a:latin typeface="Consolas" panose="020B0609020204030204" pitchFamily="49" charset="0"/>
              </a:rPr>
              <a:t>ylim</a:t>
            </a:r>
            <a:r>
              <a:rPr lang="en-US" sz="1400" dirty="0">
                <a:latin typeface="Consolas" panose="020B0609020204030204" pitchFamily="49" charset="0"/>
              </a:rPr>
              <a:t>=(-1, 3))</a:t>
            </a:r>
          </a:p>
          <a:p>
            <a:pPr marL="0" indent="0">
              <a:buNone/>
            </a:pPr>
            <a:r>
              <a:rPr lang="en-US" sz="1400" dirty="0" err="1">
                <a:latin typeface="Consolas" panose="020B0609020204030204" pitchFamily="49" charset="0"/>
              </a:rPr>
              <a:t>Plots.plot</a:t>
            </a:r>
            <a:r>
              <a:rPr lang="en-US" sz="1400" dirty="0">
                <a:latin typeface="Consolas" panose="020B0609020204030204" pitchFamily="49" charset="0"/>
              </a:rPr>
              <a:t>(</a:t>
            </a:r>
            <a:r>
              <a:rPr lang="en-US" sz="1400" dirty="0" err="1">
                <a:latin typeface="Consolas" panose="020B0609020204030204" pitchFamily="49" charset="0"/>
              </a:rPr>
              <a:t>simple_plot</a:t>
            </a:r>
            <a:r>
              <a:rPr lang="en-US" sz="1400" dirty="0">
                <a:latin typeface="Consolas" panose="020B0609020204030204" pitchFamily="49" charset="0"/>
              </a:rPr>
              <a:t>, </a:t>
            </a:r>
            <a:r>
              <a:rPr lang="en-US" sz="1400" dirty="0" err="1">
                <a:latin typeface="Consolas" panose="020B0609020204030204" pitchFamily="49" charset="0"/>
              </a:rPr>
              <a:t>complex_plot</a:t>
            </a:r>
            <a:r>
              <a:rPr lang="en-US" sz="1400" dirty="0">
                <a:latin typeface="Consolas" panose="020B0609020204030204" pitchFamily="49" charset="0"/>
              </a:rPr>
              <a:t>)</a:t>
            </a:r>
          </a:p>
        </p:txBody>
      </p:sp>
    </p:spTree>
    <p:extLst>
      <p:ext uri="{BB962C8B-B14F-4D97-AF65-F5344CB8AC3E}">
        <p14:creationId xmlns:p14="http://schemas.microsoft.com/office/powerpoint/2010/main" val="1537698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C1BA-107D-38C5-A4F1-B8A5675D5612}"/>
              </a:ext>
            </a:extLst>
          </p:cNvPr>
          <p:cNvSpPr>
            <a:spLocks noGrp="1"/>
          </p:cNvSpPr>
          <p:nvPr>
            <p:ph type="title"/>
          </p:nvPr>
        </p:nvSpPr>
        <p:spPr/>
        <p:txBody>
          <a:bodyPr/>
          <a:lstStyle/>
          <a:p>
            <a:r>
              <a:rPr lang="en-US" dirty="0"/>
              <a:t>Two Data sets:</a:t>
            </a:r>
          </a:p>
        </p:txBody>
      </p:sp>
      <p:sp>
        <p:nvSpPr>
          <p:cNvPr id="3" name="Content Placeholder 2">
            <a:extLst>
              <a:ext uri="{FF2B5EF4-FFF2-40B4-BE49-F238E27FC236}">
                <a16:creationId xmlns:a16="http://schemas.microsoft.com/office/drawing/2014/main" id="{A92D260D-D7AA-B461-BC04-0D60C240EE58}"/>
              </a:ext>
            </a:extLst>
          </p:cNvPr>
          <p:cNvSpPr>
            <a:spLocks noGrp="1"/>
          </p:cNvSpPr>
          <p:nvPr>
            <p:ph idx="1"/>
          </p:nvPr>
        </p:nvSpPr>
        <p:spPr>
          <a:xfrm>
            <a:off x="318782" y="5847975"/>
            <a:ext cx="10953836" cy="970450"/>
          </a:xfrm>
        </p:spPr>
        <p:txBody>
          <a:bodyPr>
            <a:normAutofit lnSpcReduction="10000"/>
          </a:bodyPr>
          <a:lstStyle/>
          <a:p>
            <a:pPr algn="just"/>
            <a:r>
              <a:rPr lang="en-US" dirty="0"/>
              <a:t>The data set on the left appears to be best explained as a constant function with some noise.</a:t>
            </a:r>
          </a:p>
          <a:p>
            <a:pPr algn="just"/>
            <a:r>
              <a:rPr lang="en-US" dirty="0"/>
              <a:t>The data set on the right appears to include two changepoints, with a constant function in between the changepoints. </a:t>
            </a:r>
          </a:p>
        </p:txBody>
      </p:sp>
      <p:pic>
        <p:nvPicPr>
          <p:cNvPr id="4" name="Picture 3">
            <a:extLst>
              <a:ext uri="{FF2B5EF4-FFF2-40B4-BE49-F238E27FC236}">
                <a16:creationId xmlns:a16="http://schemas.microsoft.com/office/drawing/2014/main" id="{ABB567E1-6074-A8B2-E064-36CF69CE2640}"/>
              </a:ext>
            </a:extLst>
          </p:cNvPr>
          <p:cNvPicPr>
            <a:picLocks noChangeAspect="1"/>
          </p:cNvPicPr>
          <p:nvPr/>
        </p:nvPicPr>
        <p:blipFill>
          <a:blip r:embed="rId2"/>
          <a:stretch>
            <a:fillRect/>
          </a:stretch>
        </p:blipFill>
        <p:spPr>
          <a:xfrm>
            <a:off x="3238499" y="1909893"/>
            <a:ext cx="5715000" cy="3810000"/>
          </a:xfrm>
          <a:prstGeom prst="rect">
            <a:avLst/>
          </a:prstGeom>
        </p:spPr>
      </p:pic>
    </p:spTree>
    <p:extLst>
      <p:ext uri="{BB962C8B-B14F-4D97-AF65-F5344CB8AC3E}">
        <p14:creationId xmlns:p14="http://schemas.microsoft.com/office/powerpoint/2010/main" val="1330415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0240-0B79-E809-77CC-013EB944AC4A}"/>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87093EB8-4EBF-646D-02B9-F566F847B9BE}"/>
              </a:ext>
            </a:extLst>
          </p:cNvPr>
          <p:cNvSpPr>
            <a:spLocks noGrp="1"/>
          </p:cNvSpPr>
          <p:nvPr>
            <p:ph idx="1"/>
          </p:nvPr>
        </p:nvSpPr>
        <p:spPr>
          <a:xfrm>
            <a:off x="801288" y="2024023"/>
            <a:ext cx="10554574" cy="1544370"/>
          </a:xfrm>
        </p:spPr>
        <p:txBody>
          <a:bodyPr/>
          <a:lstStyle/>
          <a:p>
            <a:pPr algn="just"/>
            <a:r>
              <a:rPr lang="en-US" dirty="0"/>
              <a:t>We want a model that does not a-priori choose the number of changepoints in the data.</a:t>
            </a:r>
          </a:p>
          <a:p>
            <a:pPr algn="just"/>
            <a:r>
              <a:rPr lang="en-US" dirty="0"/>
              <a:t> To do this, we will recursively partition the interval into regions.</a:t>
            </a:r>
          </a:p>
          <a:p>
            <a:pPr algn="just"/>
            <a:r>
              <a:rPr lang="en-US" dirty="0"/>
              <a:t>We define a Julia data structure that represents a binary tree of intervals; each leaf node represents a region in which the function is constant.</a:t>
            </a:r>
          </a:p>
        </p:txBody>
      </p:sp>
      <p:sp>
        <p:nvSpPr>
          <p:cNvPr id="4" name="TextBox 3">
            <a:extLst>
              <a:ext uri="{FF2B5EF4-FFF2-40B4-BE49-F238E27FC236}">
                <a16:creationId xmlns:a16="http://schemas.microsoft.com/office/drawing/2014/main" id="{0F9F9F67-95E2-0578-C18E-CA1C4C33581F}"/>
              </a:ext>
            </a:extLst>
          </p:cNvPr>
          <p:cNvSpPr txBox="1"/>
          <p:nvPr/>
        </p:nvSpPr>
        <p:spPr>
          <a:xfrm>
            <a:off x="810000" y="4044892"/>
            <a:ext cx="2371162" cy="1384995"/>
          </a:xfrm>
          <a:prstGeom prst="rect">
            <a:avLst/>
          </a:prstGeom>
          <a:noFill/>
        </p:spPr>
        <p:txBody>
          <a:bodyPr wrap="none" rtlCol="0">
            <a:spAutoFit/>
          </a:bodyPr>
          <a:lstStyle/>
          <a:p>
            <a:r>
              <a:rPr lang="en-US" sz="1400" dirty="0">
                <a:latin typeface="Consolas" panose="020B0609020204030204" pitchFamily="49" charset="0"/>
              </a:rPr>
              <a:t>struct Interval</a:t>
            </a:r>
          </a:p>
          <a:p>
            <a:r>
              <a:rPr lang="en-US" sz="1400" dirty="0">
                <a:latin typeface="Consolas" panose="020B0609020204030204" pitchFamily="49" charset="0"/>
              </a:rPr>
              <a:t>    l::Float64</a:t>
            </a:r>
          </a:p>
          <a:p>
            <a:r>
              <a:rPr lang="en-US" sz="1400" dirty="0">
                <a:latin typeface="Consolas" panose="020B0609020204030204" pitchFamily="49" charset="0"/>
              </a:rPr>
              <a:t>    u::Float64</a:t>
            </a:r>
          </a:p>
          <a:p>
            <a:r>
              <a:rPr lang="en-US" sz="1400" dirty="0">
                <a:latin typeface="Consolas" panose="020B0609020204030204" pitchFamily="49" charset="0"/>
              </a:rPr>
              <a:t>End</a:t>
            </a:r>
          </a:p>
          <a:p>
            <a:endParaRPr lang="en-US" sz="1400" dirty="0">
              <a:latin typeface="Consolas" panose="020B0609020204030204" pitchFamily="49" charset="0"/>
            </a:endParaRPr>
          </a:p>
          <a:p>
            <a:r>
              <a:rPr lang="en-US" sz="1400" dirty="0">
                <a:latin typeface="Consolas" panose="020B0609020204030204" pitchFamily="49" charset="0"/>
              </a:rPr>
              <a:t>abstract type Node end</a:t>
            </a:r>
          </a:p>
        </p:txBody>
      </p:sp>
      <p:sp>
        <p:nvSpPr>
          <p:cNvPr id="8" name="TextBox 7">
            <a:extLst>
              <a:ext uri="{FF2B5EF4-FFF2-40B4-BE49-F238E27FC236}">
                <a16:creationId xmlns:a16="http://schemas.microsoft.com/office/drawing/2014/main" id="{3C7419AA-6C9A-1962-A9D9-5C79796DCEF1}"/>
              </a:ext>
            </a:extLst>
          </p:cNvPr>
          <p:cNvSpPr txBox="1"/>
          <p:nvPr/>
        </p:nvSpPr>
        <p:spPr>
          <a:xfrm>
            <a:off x="4366742" y="4044892"/>
            <a:ext cx="2868093" cy="1169551"/>
          </a:xfrm>
          <a:prstGeom prst="rect">
            <a:avLst/>
          </a:prstGeom>
          <a:noFill/>
        </p:spPr>
        <p:txBody>
          <a:bodyPr wrap="none" rtlCol="0">
            <a:spAutoFit/>
          </a:bodyPr>
          <a:lstStyle/>
          <a:p>
            <a:r>
              <a:rPr lang="en-US" sz="1400">
                <a:latin typeface="Consolas" panose="020B0609020204030204" pitchFamily="49" charset="0"/>
              </a:rPr>
              <a:t>struct InternalNode &lt;: Node</a:t>
            </a:r>
          </a:p>
          <a:p>
            <a:r>
              <a:rPr lang="en-US" sz="1400">
                <a:latin typeface="Consolas" panose="020B0609020204030204" pitchFamily="49" charset="0"/>
              </a:rPr>
              <a:t>    left::Node</a:t>
            </a:r>
          </a:p>
          <a:p>
            <a:r>
              <a:rPr lang="en-US" sz="1400">
                <a:latin typeface="Consolas" panose="020B0609020204030204" pitchFamily="49" charset="0"/>
              </a:rPr>
              <a:t>    right::Node</a:t>
            </a:r>
          </a:p>
          <a:p>
            <a:r>
              <a:rPr lang="en-US" sz="1400">
                <a:latin typeface="Consolas" panose="020B0609020204030204" pitchFamily="49" charset="0"/>
              </a:rPr>
              <a:t>    interval::Interval</a:t>
            </a:r>
          </a:p>
          <a:p>
            <a:r>
              <a:rPr lang="en-US" sz="1400">
                <a:latin typeface="Consolas" panose="020B0609020204030204" pitchFamily="49" charset="0"/>
              </a:rPr>
              <a:t>end</a:t>
            </a:r>
            <a:endParaRPr lang="en-US" sz="1400" dirty="0">
              <a:latin typeface="Consolas" panose="020B0609020204030204" pitchFamily="49" charset="0"/>
            </a:endParaRPr>
          </a:p>
        </p:txBody>
      </p:sp>
      <p:sp>
        <p:nvSpPr>
          <p:cNvPr id="9" name="TextBox 8">
            <a:extLst>
              <a:ext uri="{FF2B5EF4-FFF2-40B4-BE49-F238E27FC236}">
                <a16:creationId xmlns:a16="http://schemas.microsoft.com/office/drawing/2014/main" id="{0CAC57C3-8E04-331F-BED2-F27BC0455AD1}"/>
              </a:ext>
            </a:extLst>
          </p:cNvPr>
          <p:cNvSpPr txBox="1"/>
          <p:nvPr/>
        </p:nvSpPr>
        <p:spPr>
          <a:xfrm>
            <a:off x="8420415" y="3977779"/>
            <a:ext cx="2470548" cy="954107"/>
          </a:xfrm>
          <a:prstGeom prst="rect">
            <a:avLst/>
          </a:prstGeom>
          <a:noFill/>
        </p:spPr>
        <p:txBody>
          <a:bodyPr wrap="none" rtlCol="0">
            <a:spAutoFit/>
          </a:bodyPr>
          <a:lstStyle/>
          <a:p>
            <a:r>
              <a:rPr lang="en-US" sz="1400">
                <a:latin typeface="Consolas" panose="020B0609020204030204" pitchFamily="49" charset="0"/>
              </a:rPr>
              <a:t>struct LeafNode &lt;: Node</a:t>
            </a:r>
          </a:p>
          <a:p>
            <a:r>
              <a:rPr lang="en-US" sz="1400">
                <a:latin typeface="Consolas" panose="020B0609020204030204" pitchFamily="49" charset="0"/>
              </a:rPr>
              <a:t>    value::Float64</a:t>
            </a:r>
          </a:p>
          <a:p>
            <a:r>
              <a:rPr lang="en-US" sz="1400">
                <a:latin typeface="Consolas" panose="020B0609020204030204" pitchFamily="49" charset="0"/>
              </a:rPr>
              <a:t>    interval::Interval</a:t>
            </a:r>
          </a:p>
          <a:p>
            <a:r>
              <a:rPr lang="en-US" sz="1400">
                <a:latin typeface="Consolas" panose="020B0609020204030204" pitchFamily="49" charset="0"/>
              </a:rPr>
              <a:t>end</a:t>
            </a:r>
            <a:endParaRPr lang="en-US" sz="1400" dirty="0">
              <a:latin typeface="Consolas" panose="020B0609020204030204" pitchFamily="49" charset="0"/>
            </a:endParaRPr>
          </a:p>
        </p:txBody>
      </p:sp>
    </p:spTree>
    <p:extLst>
      <p:ext uri="{BB962C8B-B14F-4D97-AF65-F5344CB8AC3E}">
        <p14:creationId xmlns:p14="http://schemas.microsoft.com/office/powerpoint/2010/main" val="36725155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1CD5-FB52-8631-AC37-00F9E6417D39}"/>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406726C7-D37E-1A15-6406-38C93A98BF92}"/>
              </a:ext>
            </a:extLst>
          </p:cNvPr>
          <p:cNvSpPr>
            <a:spLocks noGrp="1"/>
          </p:cNvSpPr>
          <p:nvPr>
            <p:ph idx="1"/>
          </p:nvPr>
        </p:nvSpPr>
        <p:spPr>
          <a:xfrm>
            <a:off x="818712" y="2139193"/>
            <a:ext cx="10554574" cy="4718807"/>
          </a:xfrm>
        </p:spPr>
        <p:txBody>
          <a:bodyPr>
            <a:normAutofit fontScale="55000" lnSpcReduction="20000"/>
          </a:bodyPr>
          <a:lstStyle/>
          <a:p>
            <a:pPr marL="0" indent="0" algn="just">
              <a:buNone/>
            </a:pPr>
            <a:r>
              <a:rPr lang="en-US" sz="2200" dirty="0"/>
              <a:t>We now write a generative function that randomly creates such a tree. Note the use of recursion in this function to create arbitrarily large trees representing arbitrarily many changepoints. Also note that we assign the address namespaces :left and :right to the calls made for the two recursive calls to </a:t>
            </a:r>
            <a:r>
              <a:rPr lang="en-US" sz="2200" dirty="0" err="1"/>
              <a:t>generate_segments</a:t>
            </a:r>
            <a:r>
              <a:rPr lang="en-US" sz="2200" dirty="0"/>
              <a:t>.</a:t>
            </a:r>
          </a:p>
          <a:p>
            <a:pPr marL="0" indent="0">
              <a:buNone/>
            </a:pPr>
            <a:endParaRPr lang="en-US" dirty="0"/>
          </a:p>
          <a:p>
            <a:pPr marL="0" indent="0">
              <a:buNone/>
            </a:pPr>
            <a:r>
              <a:rPr lang="en-US" dirty="0">
                <a:latin typeface="Consolas" panose="020B0609020204030204" pitchFamily="49" charset="0"/>
              </a:rPr>
              <a:t>@gen function </a:t>
            </a:r>
            <a:r>
              <a:rPr lang="en-US" dirty="0" err="1">
                <a:latin typeface="Consolas" panose="020B0609020204030204" pitchFamily="49" charset="0"/>
              </a:rPr>
              <a:t>generate_segments</a:t>
            </a:r>
            <a:r>
              <a:rPr lang="en-US" dirty="0">
                <a:latin typeface="Consolas" panose="020B0609020204030204" pitchFamily="49" charset="0"/>
              </a:rPr>
              <a:t>(l::Float64, u::Float64)</a:t>
            </a:r>
          </a:p>
          <a:p>
            <a:pPr marL="0" indent="0">
              <a:buNone/>
            </a:pPr>
            <a:r>
              <a:rPr lang="en-US" dirty="0">
                <a:latin typeface="Consolas" panose="020B0609020204030204" pitchFamily="49" charset="0"/>
              </a:rPr>
              <a:t>    interval = Interval(l, u)</a:t>
            </a:r>
          </a:p>
          <a:p>
            <a:pPr marL="0" indent="0">
              <a:buNone/>
            </a:pPr>
            <a:r>
              <a:rPr lang="en-US" dirty="0">
                <a:latin typeface="Consolas" panose="020B0609020204030204" pitchFamily="49" charset="0"/>
              </a:rPr>
              <a:t>    if ({:</a:t>
            </a:r>
            <a:r>
              <a:rPr lang="en-US" dirty="0" err="1">
                <a:latin typeface="Consolas" panose="020B0609020204030204" pitchFamily="49" charset="0"/>
              </a:rPr>
              <a:t>isleaf</a:t>
            </a:r>
            <a:r>
              <a:rPr lang="en-US" dirty="0">
                <a:latin typeface="Consolas" panose="020B0609020204030204" pitchFamily="49" charset="0"/>
              </a:rPr>
              <a:t>} ~ </a:t>
            </a:r>
            <a:r>
              <a:rPr lang="en-US" dirty="0" err="1">
                <a:latin typeface="Consolas" panose="020B0609020204030204" pitchFamily="49" charset="0"/>
              </a:rPr>
              <a:t>bernoulli</a:t>
            </a:r>
            <a:r>
              <a:rPr lang="en-US" dirty="0">
                <a:latin typeface="Consolas" panose="020B0609020204030204" pitchFamily="49" charset="0"/>
              </a:rPr>
              <a:t>(0.7))</a:t>
            </a:r>
          </a:p>
          <a:p>
            <a:pPr marL="0" indent="0">
              <a:buNone/>
            </a:pPr>
            <a:r>
              <a:rPr lang="en-US" dirty="0">
                <a:latin typeface="Consolas" panose="020B0609020204030204" pitchFamily="49" charset="0"/>
              </a:rPr>
              <a:t>        value = ({:value} ~ normal(0, 1))</a:t>
            </a:r>
          </a:p>
          <a:p>
            <a:pPr marL="0" indent="0">
              <a:buNone/>
            </a:pPr>
            <a:r>
              <a:rPr lang="en-US" dirty="0">
                <a:latin typeface="Consolas" panose="020B0609020204030204" pitchFamily="49" charset="0"/>
              </a:rPr>
              <a:t>        return </a:t>
            </a:r>
            <a:r>
              <a:rPr lang="en-US" dirty="0" err="1">
                <a:latin typeface="Consolas" panose="020B0609020204030204" pitchFamily="49" charset="0"/>
              </a:rPr>
              <a:t>LeafNode</a:t>
            </a:r>
            <a:r>
              <a:rPr lang="en-US" dirty="0">
                <a:latin typeface="Consolas" panose="020B0609020204030204" pitchFamily="49" charset="0"/>
              </a:rPr>
              <a:t>(value, interval)</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frac = ({:frac} ~ beta(2, 2))</a:t>
            </a:r>
          </a:p>
          <a:p>
            <a:pPr marL="0" indent="0">
              <a:buNone/>
            </a:pPr>
            <a:r>
              <a:rPr lang="en-US" dirty="0">
                <a:latin typeface="Consolas" panose="020B0609020204030204" pitchFamily="49" charset="0"/>
              </a:rPr>
              <a:t>        mid  = l + (u - l) * frac</a:t>
            </a:r>
          </a:p>
          <a:p>
            <a:pPr marL="0" indent="0">
              <a:buNone/>
            </a:pPr>
            <a:r>
              <a:rPr lang="en-US" dirty="0">
                <a:latin typeface="Consolas" panose="020B0609020204030204" pitchFamily="49" charset="0"/>
              </a:rPr>
              <a:t>        # Call </a:t>
            </a:r>
            <a:r>
              <a:rPr lang="en-US" dirty="0" err="1">
                <a:latin typeface="Consolas" panose="020B0609020204030204" pitchFamily="49" charset="0"/>
              </a:rPr>
              <a:t>generate_segments</a:t>
            </a:r>
            <a:r>
              <a:rPr lang="en-US" dirty="0">
                <a:latin typeface="Consolas" panose="020B0609020204030204" pitchFamily="49" charset="0"/>
              </a:rPr>
              <a:t> recursively!</a:t>
            </a:r>
          </a:p>
          <a:p>
            <a:pPr marL="0" indent="0">
              <a:buNone/>
            </a:pPr>
            <a:r>
              <a:rPr lang="en-US" dirty="0">
                <a:latin typeface="Consolas" panose="020B0609020204030204" pitchFamily="49" charset="0"/>
              </a:rPr>
              <a:t>        # Because we will call it twice -- one for the left </a:t>
            </a:r>
          </a:p>
          <a:p>
            <a:pPr marL="0" indent="0">
              <a:buNone/>
            </a:pPr>
            <a:r>
              <a:rPr lang="en-US" dirty="0">
                <a:latin typeface="Consolas" panose="020B0609020204030204" pitchFamily="49" charset="0"/>
              </a:rPr>
              <a:t>        # child and one for the right child -- we use</a:t>
            </a:r>
          </a:p>
          <a:p>
            <a:pPr marL="0" indent="0">
              <a:buNone/>
            </a:pPr>
            <a:r>
              <a:rPr lang="en-US" dirty="0">
                <a:latin typeface="Consolas" panose="020B0609020204030204" pitchFamily="49" charset="0"/>
              </a:rPr>
              <a:t>        # addresses to distinguish the calls.</a:t>
            </a:r>
          </a:p>
          <a:p>
            <a:pPr marL="0" indent="0">
              <a:buNone/>
            </a:pPr>
            <a:r>
              <a:rPr lang="en-US" dirty="0">
                <a:latin typeface="Consolas" panose="020B0609020204030204" pitchFamily="49" charset="0"/>
              </a:rPr>
              <a:t>        left = ({:left} ~ </a:t>
            </a:r>
            <a:r>
              <a:rPr lang="en-US" dirty="0" err="1">
                <a:latin typeface="Consolas" panose="020B0609020204030204" pitchFamily="49" charset="0"/>
              </a:rPr>
              <a:t>generate_segments</a:t>
            </a:r>
            <a:r>
              <a:rPr lang="en-US" dirty="0">
                <a:latin typeface="Consolas" panose="020B0609020204030204" pitchFamily="49" charset="0"/>
              </a:rPr>
              <a:t>(l, mid))</a:t>
            </a:r>
          </a:p>
          <a:p>
            <a:pPr marL="0" indent="0">
              <a:buNone/>
            </a:pPr>
            <a:r>
              <a:rPr lang="en-US" dirty="0">
                <a:latin typeface="Consolas" panose="020B0609020204030204" pitchFamily="49" charset="0"/>
              </a:rPr>
              <a:t>        right = ({:right} ~ </a:t>
            </a:r>
            <a:r>
              <a:rPr lang="en-US" dirty="0" err="1">
                <a:latin typeface="Consolas" panose="020B0609020204030204" pitchFamily="49" charset="0"/>
              </a:rPr>
              <a:t>generate_segments</a:t>
            </a:r>
            <a:r>
              <a:rPr lang="en-US" dirty="0">
                <a:latin typeface="Consolas" panose="020B0609020204030204" pitchFamily="49" charset="0"/>
              </a:rPr>
              <a:t>(mid, u))</a:t>
            </a:r>
          </a:p>
          <a:p>
            <a:pPr marL="0" indent="0">
              <a:buNone/>
            </a:pPr>
            <a:r>
              <a:rPr lang="en-US" dirty="0">
                <a:latin typeface="Consolas" panose="020B0609020204030204" pitchFamily="49" charset="0"/>
              </a:rPr>
              <a:t>        return </a:t>
            </a:r>
            <a:r>
              <a:rPr lang="en-US" dirty="0" err="1">
                <a:latin typeface="Consolas" panose="020B0609020204030204" pitchFamily="49" charset="0"/>
              </a:rPr>
              <a:t>InternalNode</a:t>
            </a:r>
            <a:r>
              <a:rPr lang="en-US" dirty="0">
                <a:latin typeface="Consolas" panose="020B0609020204030204" pitchFamily="49" charset="0"/>
              </a:rPr>
              <a:t>(left, right, interval)</a:t>
            </a:r>
          </a:p>
          <a:p>
            <a:pPr marL="0" indent="0">
              <a:buNone/>
            </a:pPr>
            <a:r>
              <a:rPr lang="en-US" dirty="0">
                <a:latin typeface="Consolas" panose="020B0609020204030204" pitchFamily="49" charset="0"/>
              </a:rPr>
              <a:t>    end</a:t>
            </a:r>
          </a:p>
          <a:p>
            <a:pPr marL="0" indent="0">
              <a:buNone/>
            </a:pPr>
            <a:r>
              <a:rPr lang="en-US" dirty="0">
                <a:latin typeface="Consolas" panose="020B0609020204030204" pitchFamily="49" charset="0"/>
              </a:rPr>
              <a:t>end;</a:t>
            </a:r>
          </a:p>
        </p:txBody>
      </p:sp>
    </p:spTree>
    <p:extLst>
      <p:ext uri="{BB962C8B-B14F-4D97-AF65-F5344CB8AC3E}">
        <p14:creationId xmlns:p14="http://schemas.microsoft.com/office/powerpoint/2010/main" val="1532389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C75B-D729-068D-DB02-368B5EE127B3}"/>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33A92972-DEF8-E28D-8ED4-569A2FB2467E}"/>
              </a:ext>
            </a:extLst>
          </p:cNvPr>
          <p:cNvSpPr>
            <a:spLocks noGrp="1"/>
          </p:cNvSpPr>
          <p:nvPr>
            <p:ph idx="1"/>
          </p:nvPr>
        </p:nvSpPr>
        <p:spPr>
          <a:xfrm>
            <a:off x="818712" y="2222287"/>
            <a:ext cx="10554574" cy="4635713"/>
          </a:xfrm>
        </p:spPr>
        <p:txBody>
          <a:bodyPr/>
          <a:lstStyle/>
          <a:p>
            <a:pPr marL="0" indent="0" algn="just">
              <a:buNone/>
            </a:pPr>
            <a:r>
              <a:rPr lang="en-US" dirty="0"/>
              <a:t>Now that we have a generative function that generates a random piecewise-constant function, we write a model that adds noise to the resulting constant functions to generate a data set of y-coordinates. The noise level will be a random choice.</a:t>
            </a:r>
          </a:p>
          <a:p>
            <a:pPr marL="0" indent="0" algn="just">
              <a:buNone/>
            </a:pPr>
            <a:endParaRPr lang="en-US" dirty="0"/>
          </a:p>
          <a:p>
            <a:pPr marL="0" indent="0" algn="just">
              <a:buNone/>
            </a:pPr>
            <a:r>
              <a:rPr lang="en-US" sz="1400" dirty="0">
                <a:latin typeface="Consolas" panose="020B0609020204030204" pitchFamily="49" charset="0"/>
              </a:rPr>
              <a:t>@gen function </a:t>
            </a:r>
            <a:r>
              <a:rPr lang="en-US" sz="1400" dirty="0" err="1">
                <a:latin typeface="Consolas" panose="020B0609020204030204" pitchFamily="49" charset="0"/>
              </a:rPr>
              <a:t>changepoint_model</a:t>
            </a:r>
            <a:r>
              <a:rPr lang="en-US" sz="1400" dirty="0">
                <a:latin typeface="Consolas" panose="020B0609020204030204" pitchFamily="49" charset="0"/>
              </a:rPr>
              <a:t>(</a:t>
            </a:r>
            <a:r>
              <a:rPr lang="en-US" sz="1400" dirty="0" err="1">
                <a:latin typeface="Consolas" panose="020B0609020204030204" pitchFamily="49" charset="0"/>
              </a:rPr>
              <a:t>xs</a:t>
            </a:r>
            <a:r>
              <a:rPr lang="en-US" sz="1400" dirty="0">
                <a:latin typeface="Consolas" panose="020B0609020204030204" pitchFamily="49" charset="0"/>
              </a:rPr>
              <a:t>::Vector{Float64})</a:t>
            </a:r>
          </a:p>
          <a:p>
            <a:pPr marL="0" indent="0" algn="just">
              <a:buNone/>
            </a:pPr>
            <a:r>
              <a:rPr lang="en-US" sz="1400" dirty="0">
                <a:latin typeface="Consolas" panose="020B0609020204030204" pitchFamily="49" charset="0"/>
              </a:rPr>
              <a:t>    node = ({:tree} ~ </a:t>
            </a:r>
            <a:r>
              <a:rPr lang="en-US" sz="1400" dirty="0" err="1">
                <a:latin typeface="Consolas" panose="020B0609020204030204" pitchFamily="49" charset="0"/>
              </a:rPr>
              <a:t>generate_segments</a:t>
            </a:r>
            <a:r>
              <a:rPr lang="en-US" sz="1400" dirty="0">
                <a:latin typeface="Consolas" panose="020B0609020204030204" pitchFamily="49" charset="0"/>
              </a:rPr>
              <a:t>(minimum(</a:t>
            </a:r>
            <a:r>
              <a:rPr lang="en-US" sz="1400" dirty="0" err="1">
                <a:latin typeface="Consolas" panose="020B0609020204030204" pitchFamily="49" charset="0"/>
              </a:rPr>
              <a:t>xs</a:t>
            </a:r>
            <a:r>
              <a:rPr lang="en-US" sz="1400" dirty="0">
                <a:latin typeface="Consolas" panose="020B0609020204030204" pitchFamily="49" charset="0"/>
              </a:rPr>
              <a:t>), maximum(</a:t>
            </a:r>
            <a:r>
              <a:rPr lang="en-US" sz="1400" dirty="0" err="1">
                <a:latin typeface="Consolas" panose="020B0609020204030204" pitchFamily="49" charset="0"/>
              </a:rPr>
              <a:t>xs</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noise = ({:noise} ~ gamma(0.5, 0.5))</a:t>
            </a:r>
          </a:p>
          <a:p>
            <a:pPr marL="0" indent="0" algn="just">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x) in enumerate(</a:t>
            </a:r>
            <a:r>
              <a:rPr lang="en-US" sz="1400" dirty="0" err="1">
                <a:latin typeface="Consolas" panose="020B0609020204030204" pitchFamily="49" charset="0"/>
              </a:rPr>
              <a:t>xs</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{(:y, </a:t>
            </a:r>
            <a:r>
              <a:rPr lang="en-US" sz="1400" dirty="0" err="1">
                <a:latin typeface="Consolas" panose="020B0609020204030204" pitchFamily="49" charset="0"/>
              </a:rPr>
              <a:t>i</a:t>
            </a:r>
            <a:r>
              <a:rPr lang="en-US" sz="1400" dirty="0">
                <a:latin typeface="Consolas" panose="020B0609020204030204" pitchFamily="49" charset="0"/>
              </a:rPr>
              <a:t>)} ~ normal(</a:t>
            </a:r>
            <a:r>
              <a:rPr lang="en-US" sz="1400" dirty="0" err="1">
                <a:latin typeface="Consolas" panose="020B0609020204030204" pitchFamily="49" charset="0"/>
              </a:rPr>
              <a:t>get_value_at</a:t>
            </a:r>
            <a:r>
              <a:rPr lang="en-US" sz="1400" dirty="0">
                <a:latin typeface="Consolas" panose="020B0609020204030204" pitchFamily="49" charset="0"/>
              </a:rPr>
              <a:t>(x, node), noise)</a:t>
            </a:r>
          </a:p>
          <a:p>
            <a:pPr marL="0" indent="0" algn="just">
              <a:buNone/>
            </a:pPr>
            <a:r>
              <a:rPr lang="en-US" sz="1400" dirty="0">
                <a:latin typeface="Consolas" panose="020B0609020204030204" pitchFamily="49" charset="0"/>
              </a:rPr>
              <a:t>    end</a:t>
            </a:r>
          </a:p>
          <a:p>
            <a:pPr marL="0" indent="0" algn="just">
              <a:buNone/>
            </a:pPr>
            <a:r>
              <a:rPr lang="en-US" sz="1400" dirty="0">
                <a:latin typeface="Consolas" panose="020B0609020204030204" pitchFamily="49" charset="0"/>
              </a:rPr>
              <a:t>    return node</a:t>
            </a:r>
          </a:p>
          <a:p>
            <a:pPr marL="0" indent="0" algn="just">
              <a:buNone/>
            </a:pPr>
            <a:r>
              <a:rPr lang="en-US" sz="1400" dirty="0">
                <a:latin typeface="Consolas" panose="020B0609020204030204" pitchFamily="49" charset="0"/>
              </a:rPr>
              <a:t>end;</a:t>
            </a:r>
          </a:p>
        </p:txBody>
      </p:sp>
    </p:spTree>
    <p:extLst>
      <p:ext uri="{BB962C8B-B14F-4D97-AF65-F5344CB8AC3E}">
        <p14:creationId xmlns:p14="http://schemas.microsoft.com/office/powerpoint/2010/main" val="738538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4200-25E0-D8A4-D732-A55B8BCA8B2D}"/>
              </a:ext>
            </a:extLst>
          </p:cNvPr>
          <p:cNvSpPr>
            <a:spLocks noGrp="1"/>
          </p:cNvSpPr>
          <p:nvPr>
            <p:ph type="title"/>
          </p:nvPr>
        </p:nvSpPr>
        <p:spPr/>
        <p:txBody>
          <a:bodyPr/>
          <a:lstStyle/>
          <a:p>
            <a:r>
              <a:rPr lang="en-US" dirty="0"/>
              <a:t>Inference for the simple data set:</a:t>
            </a:r>
          </a:p>
        </p:txBody>
      </p:sp>
      <p:sp>
        <p:nvSpPr>
          <p:cNvPr id="3" name="Content Placeholder 2">
            <a:extLst>
              <a:ext uri="{FF2B5EF4-FFF2-40B4-BE49-F238E27FC236}">
                <a16:creationId xmlns:a16="http://schemas.microsoft.com/office/drawing/2014/main" id="{C4789C52-B78A-2D1D-6617-3BE2B9432964}"/>
              </a:ext>
            </a:extLst>
          </p:cNvPr>
          <p:cNvSpPr>
            <a:spLocks noGrp="1"/>
          </p:cNvSpPr>
          <p:nvPr>
            <p:ph idx="1"/>
          </p:nvPr>
        </p:nvSpPr>
        <p:spPr>
          <a:xfrm>
            <a:off x="818712" y="2222288"/>
            <a:ext cx="10554574" cy="713860"/>
          </a:xfrm>
        </p:spPr>
        <p:txBody>
          <a:bodyPr>
            <a:normAutofit/>
          </a:bodyPr>
          <a:lstStyle/>
          <a:p>
            <a:pPr marL="0" indent="0">
              <a:buNone/>
            </a:pPr>
            <a:r>
              <a:rPr lang="en-US" sz="1400" dirty="0">
                <a:latin typeface="Consolas" panose="020B0609020204030204" pitchFamily="49" charset="0"/>
              </a:rPr>
              <a:t>traces = [</a:t>
            </a:r>
            <a:r>
              <a:rPr lang="en-US" sz="1400" dirty="0" err="1">
                <a:latin typeface="Consolas" panose="020B0609020204030204" pitchFamily="49" charset="0"/>
              </a:rPr>
              <a:t>do_inference</a:t>
            </a:r>
            <a:r>
              <a:rPr lang="en-US" sz="1400" dirty="0">
                <a:latin typeface="Consolas" panose="020B0609020204030204" pitchFamily="49" charset="0"/>
              </a:rPr>
              <a:t>(</a:t>
            </a:r>
            <a:r>
              <a:rPr lang="en-US" sz="1400" dirty="0" err="1">
                <a:latin typeface="Consolas" panose="020B0609020204030204" pitchFamily="49" charset="0"/>
              </a:rPr>
              <a:t>changepoint_model</a:t>
            </a:r>
            <a:r>
              <a:rPr lang="en-US" sz="1400" dirty="0">
                <a:latin typeface="Consolas" panose="020B0609020204030204" pitchFamily="49" charset="0"/>
              </a:rPr>
              <a:t>, </a:t>
            </a:r>
            <a:r>
              <a:rPr lang="en-US" sz="1400" dirty="0" err="1">
                <a:latin typeface="Consolas" panose="020B0609020204030204" pitchFamily="49" charset="0"/>
              </a:rPr>
              <a:t>xs_dense</a:t>
            </a:r>
            <a:r>
              <a:rPr lang="en-US" sz="1400" dirty="0">
                <a:latin typeface="Consolas" panose="020B0609020204030204" pitchFamily="49" charset="0"/>
              </a:rPr>
              <a:t>, </a:t>
            </a:r>
            <a:r>
              <a:rPr lang="en-US" sz="1400" dirty="0" err="1">
                <a:latin typeface="Consolas" panose="020B0609020204030204" pitchFamily="49" charset="0"/>
              </a:rPr>
              <a:t>ys_simple</a:t>
            </a:r>
            <a:r>
              <a:rPr lang="en-US" sz="1400" dirty="0">
                <a:latin typeface="Consolas" panose="020B0609020204030204" pitchFamily="49" charset="0"/>
              </a:rPr>
              <a:t>, 10000) for _=1:12];</a:t>
            </a:r>
          </a:p>
          <a:p>
            <a:pPr marL="0" indent="0">
              <a:buNone/>
            </a:pPr>
            <a:r>
              <a:rPr lang="en-US" sz="1400" dirty="0">
                <a:latin typeface="Consolas" panose="020B0609020204030204" pitchFamily="49" charset="0"/>
              </a:rPr>
              <a:t>grid(</a:t>
            </a:r>
            <a:r>
              <a:rPr lang="en-US" sz="1400" dirty="0" err="1">
                <a:latin typeface="Consolas" panose="020B0609020204030204" pitchFamily="49" charset="0"/>
              </a:rPr>
              <a:t>render_changepoint_model_trace</a:t>
            </a:r>
            <a:r>
              <a:rPr lang="en-US" sz="1400" dirty="0">
                <a:latin typeface="Consolas" panose="020B0609020204030204" pitchFamily="49" charset="0"/>
              </a:rPr>
              <a:t>, traces)</a:t>
            </a:r>
          </a:p>
        </p:txBody>
      </p:sp>
      <p:pic>
        <p:nvPicPr>
          <p:cNvPr id="4" name="Picture 3">
            <a:extLst>
              <a:ext uri="{FF2B5EF4-FFF2-40B4-BE49-F238E27FC236}">
                <a16:creationId xmlns:a16="http://schemas.microsoft.com/office/drawing/2014/main" id="{DC1C027B-31D9-E55C-F3E9-883BF4E45D3B}"/>
              </a:ext>
            </a:extLst>
          </p:cNvPr>
          <p:cNvPicPr>
            <a:picLocks noChangeAspect="1"/>
          </p:cNvPicPr>
          <p:nvPr/>
        </p:nvPicPr>
        <p:blipFill>
          <a:blip r:embed="rId2"/>
          <a:stretch>
            <a:fillRect/>
          </a:stretch>
        </p:blipFill>
        <p:spPr>
          <a:xfrm>
            <a:off x="3238499" y="3048000"/>
            <a:ext cx="5715000" cy="3810000"/>
          </a:xfrm>
          <a:prstGeom prst="rect">
            <a:avLst/>
          </a:prstGeom>
        </p:spPr>
      </p:pic>
    </p:spTree>
    <p:extLst>
      <p:ext uri="{BB962C8B-B14F-4D97-AF65-F5344CB8AC3E}">
        <p14:creationId xmlns:p14="http://schemas.microsoft.com/office/powerpoint/2010/main" val="13909033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4200-25E0-D8A4-D732-A55B8BCA8B2D}"/>
              </a:ext>
            </a:extLst>
          </p:cNvPr>
          <p:cNvSpPr>
            <a:spLocks noGrp="1"/>
          </p:cNvSpPr>
          <p:nvPr>
            <p:ph type="title"/>
          </p:nvPr>
        </p:nvSpPr>
        <p:spPr/>
        <p:txBody>
          <a:bodyPr/>
          <a:lstStyle/>
          <a:p>
            <a:r>
              <a:rPr lang="en-US" dirty="0"/>
              <a:t>Inference for the complex data set:</a:t>
            </a:r>
          </a:p>
        </p:txBody>
      </p:sp>
      <p:sp>
        <p:nvSpPr>
          <p:cNvPr id="3" name="Content Placeholder 2">
            <a:extLst>
              <a:ext uri="{FF2B5EF4-FFF2-40B4-BE49-F238E27FC236}">
                <a16:creationId xmlns:a16="http://schemas.microsoft.com/office/drawing/2014/main" id="{C4789C52-B78A-2D1D-6617-3BE2B9432964}"/>
              </a:ext>
            </a:extLst>
          </p:cNvPr>
          <p:cNvSpPr>
            <a:spLocks noGrp="1"/>
          </p:cNvSpPr>
          <p:nvPr>
            <p:ph idx="1"/>
          </p:nvPr>
        </p:nvSpPr>
        <p:spPr>
          <a:xfrm>
            <a:off x="818712" y="2222288"/>
            <a:ext cx="10554574" cy="713860"/>
          </a:xfrm>
        </p:spPr>
        <p:txBody>
          <a:bodyPr>
            <a:normAutofit/>
          </a:bodyPr>
          <a:lstStyle/>
          <a:p>
            <a:pPr marL="0" indent="0">
              <a:buNone/>
            </a:pPr>
            <a:r>
              <a:rPr lang="en-US" sz="1400" dirty="0">
                <a:latin typeface="Consolas" panose="020B0609020204030204" pitchFamily="49" charset="0"/>
              </a:rPr>
              <a:t>traces = [</a:t>
            </a:r>
            <a:r>
              <a:rPr lang="en-US" sz="1400" dirty="0" err="1">
                <a:latin typeface="Consolas" panose="020B0609020204030204" pitchFamily="49" charset="0"/>
              </a:rPr>
              <a:t>do_inference</a:t>
            </a:r>
            <a:r>
              <a:rPr lang="en-US" sz="1400" dirty="0">
                <a:latin typeface="Consolas" panose="020B0609020204030204" pitchFamily="49" charset="0"/>
              </a:rPr>
              <a:t>(</a:t>
            </a:r>
            <a:r>
              <a:rPr lang="en-US" sz="1400" dirty="0" err="1">
                <a:latin typeface="Consolas" panose="020B0609020204030204" pitchFamily="49" charset="0"/>
              </a:rPr>
              <a:t>changepoint_model</a:t>
            </a:r>
            <a:r>
              <a:rPr lang="en-US" sz="1400" dirty="0">
                <a:latin typeface="Consolas" panose="020B0609020204030204" pitchFamily="49" charset="0"/>
              </a:rPr>
              <a:t>, </a:t>
            </a:r>
            <a:r>
              <a:rPr lang="en-US" sz="1400" dirty="0" err="1">
                <a:latin typeface="Consolas" panose="020B0609020204030204" pitchFamily="49" charset="0"/>
              </a:rPr>
              <a:t>xs_dense</a:t>
            </a:r>
            <a:r>
              <a:rPr lang="en-US" sz="1400" dirty="0">
                <a:latin typeface="Consolas" panose="020B0609020204030204" pitchFamily="49" charset="0"/>
              </a:rPr>
              <a:t>, </a:t>
            </a:r>
            <a:r>
              <a:rPr lang="en-US" sz="1400" dirty="0" err="1">
                <a:latin typeface="Consolas" panose="020B0609020204030204" pitchFamily="49" charset="0"/>
              </a:rPr>
              <a:t>ys_complex</a:t>
            </a:r>
            <a:r>
              <a:rPr lang="en-US" sz="1400" dirty="0">
                <a:latin typeface="Consolas" panose="020B0609020204030204" pitchFamily="49" charset="0"/>
              </a:rPr>
              <a:t>, 100000) for _=1:12];</a:t>
            </a:r>
          </a:p>
          <a:p>
            <a:pPr marL="0" indent="0">
              <a:buNone/>
            </a:pPr>
            <a:r>
              <a:rPr lang="en-US" sz="1400" dirty="0">
                <a:latin typeface="Consolas" panose="020B0609020204030204" pitchFamily="49" charset="0"/>
              </a:rPr>
              <a:t>grid(</a:t>
            </a:r>
            <a:r>
              <a:rPr lang="en-US" sz="1400" dirty="0" err="1">
                <a:latin typeface="Consolas" panose="020B0609020204030204" pitchFamily="49" charset="0"/>
              </a:rPr>
              <a:t>render_changepoint_model_trace</a:t>
            </a:r>
            <a:r>
              <a:rPr lang="en-US" sz="1400" dirty="0">
                <a:latin typeface="Consolas" panose="020B0609020204030204" pitchFamily="49" charset="0"/>
              </a:rPr>
              <a:t>, traces)</a:t>
            </a:r>
          </a:p>
        </p:txBody>
      </p:sp>
      <p:pic>
        <p:nvPicPr>
          <p:cNvPr id="5" name="Picture 4">
            <a:extLst>
              <a:ext uri="{FF2B5EF4-FFF2-40B4-BE49-F238E27FC236}">
                <a16:creationId xmlns:a16="http://schemas.microsoft.com/office/drawing/2014/main" id="{4BA67E48-901C-1071-1DB0-657A19D2456F}"/>
              </a:ext>
            </a:extLst>
          </p:cNvPr>
          <p:cNvPicPr>
            <a:picLocks noChangeAspect="1"/>
          </p:cNvPicPr>
          <p:nvPr/>
        </p:nvPicPr>
        <p:blipFill>
          <a:blip r:embed="rId2"/>
          <a:stretch>
            <a:fillRect/>
          </a:stretch>
        </p:blipFill>
        <p:spPr>
          <a:xfrm>
            <a:off x="3406280" y="3048000"/>
            <a:ext cx="5715000" cy="3810000"/>
          </a:xfrm>
          <a:prstGeom prst="rect">
            <a:avLst/>
          </a:prstGeom>
        </p:spPr>
      </p:pic>
    </p:spTree>
    <p:extLst>
      <p:ext uri="{BB962C8B-B14F-4D97-AF65-F5344CB8AC3E}">
        <p14:creationId xmlns:p14="http://schemas.microsoft.com/office/powerpoint/2010/main" val="31941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EB1E-43D2-4285-B1BF-804CCFFE1A34}"/>
              </a:ext>
            </a:extLst>
          </p:cNvPr>
          <p:cNvSpPr>
            <a:spLocks noGrp="1"/>
          </p:cNvSpPr>
          <p:nvPr>
            <p:ph type="title"/>
          </p:nvPr>
        </p:nvSpPr>
        <p:spPr/>
        <p:txBody>
          <a:bodyPr/>
          <a:lstStyle/>
          <a:p>
            <a:r>
              <a:rPr lang="en-US" dirty="0"/>
              <a:t>The Problem</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38927711-E4C6-44D6-A31A-96C97CEFD583}"/>
                  </a:ext>
                </a:extLst>
              </p:cNvPr>
              <p:cNvSpPr>
                <a:spLocks noGrp="1"/>
              </p:cNvSpPr>
              <p:nvPr>
                <p:ph type="body" sz="half" idx="2"/>
              </p:nvPr>
            </p:nvSpPr>
            <p:spPr>
              <a:xfrm>
                <a:off x="543339" y="3140764"/>
                <a:ext cx="4077345" cy="3717235"/>
              </a:xfrm>
            </p:spPr>
            <p:txBody>
              <a:bodyPr>
                <a:normAutofit/>
              </a:bodyPr>
              <a:lstStyle/>
              <a:p>
                <a:pPr algn="just"/>
                <a:r>
                  <a:rPr lang="en-US" sz="1800" dirty="0"/>
                  <a:t>It looks clear that the probability of damage incidents occurring increases as the outside temperature decreases. We are interested in modeling the probability here because it does not look like there is a strict cutoff point between temperature and a damage incident occurring. The best we can do is ask "At temperature </a:t>
                </a:r>
                <a14:m>
                  <m:oMath xmlns:m="http://schemas.openxmlformats.org/officeDocument/2006/math">
                    <m:r>
                      <a:rPr lang="en-US" sz="1800" b="0" i="1" smtClean="0">
                        <a:latin typeface="Cambria Math" panose="02040503050406030204" pitchFamily="18" charset="0"/>
                      </a:rPr>
                      <m:t>𝑡</m:t>
                    </m:r>
                  </m:oMath>
                </a14:m>
                <a:r>
                  <a:rPr lang="en-US" sz="1800" dirty="0"/>
                  <a:t>, what is the probability of a damage incident?". </a:t>
                </a:r>
              </a:p>
            </p:txBody>
          </p:sp>
        </mc:Choice>
        <mc:Fallback xmlns="">
          <p:sp>
            <p:nvSpPr>
              <p:cNvPr id="7" name="Text Placeholder 6">
                <a:extLst>
                  <a:ext uri="{FF2B5EF4-FFF2-40B4-BE49-F238E27FC236}">
                    <a16:creationId xmlns:a16="http://schemas.microsoft.com/office/drawing/2014/main" id="{38927711-E4C6-44D6-A31A-96C97CEFD583}"/>
                  </a:ext>
                </a:extLst>
              </p:cNvPr>
              <p:cNvSpPr>
                <a:spLocks noGrp="1" noRot="1" noChangeAspect="1" noMove="1" noResize="1" noEditPoints="1" noAdjustHandles="1" noChangeArrowheads="1" noChangeShapeType="1" noTextEdit="1"/>
              </p:cNvSpPr>
              <p:nvPr>
                <p:ph type="body" sz="half" idx="2"/>
              </p:nvPr>
            </p:nvSpPr>
            <p:spPr>
              <a:xfrm>
                <a:off x="543339" y="3140764"/>
                <a:ext cx="4077345" cy="3717235"/>
              </a:xfrm>
              <a:blipFill>
                <a:blip r:embed="rId2"/>
                <a:stretch>
                  <a:fillRect l="-1196" r="-1345" b="-1803"/>
                </a:stretch>
              </a:blipFill>
            </p:spPr>
            <p:txBody>
              <a:bodyPr/>
              <a:lstStyle/>
              <a:p>
                <a:r>
                  <a:rPr lang="en-US">
                    <a:noFill/>
                  </a:rPr>
                  <a:t> </a:t>
                </a:r>
              </a:p>
            </p:txBody>
          </p:sp>
        </mc:Fallback>
      </mc:AlternateContent>
      <p:pic>
        <p:nvPicPr>
          <p:cNvPr id="9" name="Picture 8" descr="A screenshot of a cell phone&#10;&#10;Description automatically generated">
            <a:extLst>
              <a:ext uri="{FF2B5EF4-FFF2-40B4-BE49-F238E27FC236}">
                <a16:creationId xmlns:a16="http://schemas.microsoft.com/office/drawing/2014/main" id="{6FC234D7-7906-471C-9450-EC26981136BC}"/>
              </a:ext>
            </a:extLst>
          </p:cNvPr>
          <p:cNvPicPr>
            <a:picLocks noChangeAspect="1"/>
          </p:cNvPicPr>
          <p:nvPr/>
        </p:nvPicPr>
        <p:blipFill>
          <a:blip r:embed="rId3"/>
          <a:stretch>
            <a:fillRect/>
          </a:stretch>
        </p:blipFill>
        <p:spPr>
          <a:xfrm>
            <a:off x="4751756" y="3022600"/>
            <a:ext cx="7440244" cy="2576512"/>
          </a:xfrm>
          <a:prstGeom prst="rect">
            <a:avLst/>
          </a:prstGeom>
        </p:spPr>
      </p:pic>
    </p:spTree>
    <p:extLst>
      <p:ext uri="{BB962C8B-B14F-4D97-AF65-F5344CB8AC3E}">
        <p14:creationId xmlns:p14="http://schemas.microsoft.com/office/powerpoint/2010/main" val="366776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F94-A52E-400F-93D2-59EC3363EF52}"/>
              </a:ext>
            </a:extLst>
          </p:cNvPr>
          <p:cNvSpPr>
            <a:spLocks noGrp="1"/>
          </p:cNvSpPr>
          <p:nvPr>
            <p:ph type="title"/>
          </p:nvPr>
        </p:nvSpPr>
        <p:spPr/>
        <p:txBody>
          <a:bodyPr/>
          <a:lstStyle/>
          <a:p>
            <a:r>
              <a:rPr lang="en-US" dirty="0"/>
              <a:t>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F295A-3E89-43DE-96F1-A75B3FD1C5C6}"/>
                  </a:ext>
                </a:extLst>
              </p:cNvPr>
              <p:cNvSpPr>
                <a:spLocks noGrp="1"/>
              </p:cNvSpPr>
              <p:nvPr>
                <p:ph idx="1"/>
              </p:nvPr>
            </p:nvSpPr>
            <p:spPr>
              <a:xfrm>
                <a:off x="4855633" y="446089"/>
                <a:ext cx="6252633" cy="2576512"/>
              </a:xfrm>
            </p:spPr>
            <p:txBody>
              <a:bodyPr/>
              <a:lstStyle/>
              <a:p>
                <a:pPr marL="0" indent="0" algn="just">
                  <a:buNone/>
                </a:pPr>
                <a:r>
                  <a:rPr lang="en-US" dirty="0"/>
                  <a:t>We need a function of temperature, call it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that is bounded between 0 and 1 (so as to model a probability) and changes from 1 to 0 as we increase temperature. There are actually many such functions, but the most popular choice is the logistic function:</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𝑡</m:t>
                              </m:r>
                            </m:sup>
                          </m:sSup>
                        </m:den>
                      </m:f>
                    </m:oMath>
                  </m:oMathPara>
                </a14:m>
                <a:endParaRPr lang="en-US" dirty="0"/>
              </a:p>
            </p:txBody>
          </p:sp>
        </mc:Choice>
        <mc:Fallback xmlns="">
          <p:sp>
            <p:nvSpPr>
              <p:cNvPr id="3" name="Content Placeholder 2">
                <a:extLst>
                  <a:ext uri="{FF2B5EF4-FFF2-40B4-BE49-F238E27FC236}">
                    <a16:creationId xmlns:a16="http://schemas.microsoft.com/office/drawing/2014/main" id="{814F295A-3E89-43DE-96F1-A75B3FD1C5C6}"/>
                  </a:ext>
                </a:extLst>
              </p:cNvPr>
              <p:cNvSpPr>
                <a:spLocks noGrp="1" noRot="1" noChangeAspect="1" noMove="1" noResize="1" noEditPoints="1" noAdjustHandles="1" noChangeArrowheads="1" noChangeShapeType="1" noTextEdit="1"/>
              </p:cNvSpPr>
              <p:nvPr>
                <p:ph idx="1"/>
              </p:nvPr>
            </p:nvSpPr>
            <p:spPr>
              <a:xfrm>
                <a:off x="4855633" y="446089"/>
                <a:ext cx="6252633" cy="2576512"/>
              </a:xfrm>
              <a:blipFill>
                <a:blip r:embed="rId2"/>
                <a:stretch>
                  <a:fillRect l="-878" r="-878"/>
                </a:stretch>
              </a:blipFill>
            </p:spPr>
            <p:txBody>
              <a:bodyPr/>
              <a:lstStyle/>
              <a:p>
                <a:r>
                  <a:rPr lang="en-US">
                    <a:noFill/>
                  </a:rPr>
                  <a:t> </a:t>
                </a:r>
              </a:p>
            </p:txBody>
          </p:sp>
        </mc:Fallback>
      </mc:AlternateContent>
      <p:pic>
        <p:nvPicPr>
          <p:cNvPr id="6" name="Picture 5" descr="A close up of a map&#10;&#10;Description automatically generated">
            <a:extLst>
              <a:ext uri="{FF2B5EF4-FFF2-40B4-BE49-F238E27FC236}">
                <a16:creationId xmlns:a16="http://schemas.microsoft.com/office/drawing/2014/main" id="{D6D5E4D6-C276-4BFF-ADD8-B65A729549C3}"/>
              </a:ext>
            </a:extLst>
          </p:cNvPr>
          <p:cNvPicPr>
            <a:picLocks noChangeAspect="1"/>
          </p:cNvPicPr>
          <p:nvPr/>
        </p:nvPicPr>
        <p:blipFill>
          <a:blip r:embed="rId3"/>
          <a:stretch>
            <a:fillRect/>
          </a:stretch>
        </p:blipFill>
        <p:spPr>
          <a:xfrm>
            <a:off x="2252662" y="3429000"/>
            <a:ext cx="7686675" cy="2324100"/>
          </a:xfrm>
          <a:prstGeom prst="rect">
            <a:avLst/>
          </a:prstGeom>
        </p:spPr>
      </p:pic>
    </p:spTree>
    <p:extLst>
      <p:ext uri="{BB962C8B-B14F-4D97-AF65-F5344CB8AC3E}">
        <p14:creationId xmlns:p14="http://schemas.microsoft.com/office/powerpoint/2010/main" val="256123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F94-A52E-400F-93D2-59EC3363EF52}"/>
              </a:ext>
            </a:extLst>
          </p:cNvPr>
          <p:cNvSpPr>
            <a:spLocks noGrp="1"/>
          </p:cNvSpPr>
          <p:nvPr>
            <p:ph type="title"/>
          </p:nvPr>
        </p:nvSpPr>
        <p:spPr/>
        <p:txBody>
          <a:bodyPr/>
          <a:lstStyle/>
          <a:p>
            <a:r>
              <a:rPr lang="en-US" dirty="0"/>
              <a:t>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F295A-3E89-43DE-96F1-A75B3FD1C5C6}"/>
                  </a:ext>
                </a:extLst>
              </p:cNvPr>
              <p:cNvSpPr>
                <a:spLocks noGrp="1"/>
              </p:cNvSpPr>
              <p:nvPr>
                <p:ph idx="1"/>
              </p:nvPr>
            </p:nvSpPr>
            <p:spPr>
              <a:xfrm>
                <a:off x="4855633" y="446089"/>
                <a:ext cx="6252633" cy="2576512"/>
              </a:xfrm>
            </p:spPr>
            <p:txBody>
              <a:bodyPr/>
              <a:lstStyle/>
              <a:p>
                <a:pPr marL="0" indent="0" algn="just">
                  <a:buNone/>
                </a:pPr>
                <a:r>
                  <a:rPr lang="en-US" dirty="0"/>
                  <a:t>But something is missing. In the plot of the logistic function, the probability changes only near zero, but in our data above the probability changes around 65 to 70. We need to add a bias term to our logistic function:</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sup>
                          </m:sSup>
                        </m:den>
                      </m:f>
                    </m:oMath>
                  </m:oMathPara>
                </a14:m>
                <a:endParaRPr lang="en-US" dirty="0"/>
              </a:p>
            </p:txBody>
          </p:sp>
        </mc:Choice>
        <mc:Fallback xmlns="">
          <p:sp>
            <p:nvSpPr>
              <p:cNvPr id="3" name="Content Placeholder 2">
                <a:extLst>
                  <a:ext uri="{FF2B5EF4-FFF2-40B4-BE49-F238E27FC236}">
                    <a16:creationId xmlns:a16="http://schemas.microsoft.com/office/drawing/2014/main" id="{814F295A-3E89-43DE-96F1-A75B3FD1C5C6}"/>
                  </a:ext>
                </a:extLst>
              </p:cNvPr>
              <p:cNvSpPr>
                <a:spLocks noGrp="1" noRot="1" noChangeAspect="1" noMove="1" noResize="1" noEditPoints="1" noAdjustHandles="1" noChangeArrowheads="1" noChangeShapeType="1" noTextEdit="1"/>
              </p:cNvSpPr>
              <p:nvPr>
                <p:ph idx="1"/>
              </p:nvPr>
            </p:nvSpPr>
            <p:spPr>
              <a:xfrm>
                <a:off x="4855633" y="446089"/>
                <a:ext cx="6252633" cy="2576512"/>
              </a:xfrm>
              <a:blipFill>
                <a:blip r:embed="rId2"/>
                <a:stretch>
                  <a:fillRect l="-878" r="-878"/>
                </a:stretch>
              </a:blipFill>
            </p:spPr>
            <p:txBody>
              <a:bodyPr/>
              <a:lstStyle/>
              <a:p>
                <a:r>
                  <a:rPr lang="en-US">
                    <a:noFill/>
                  </a:rPr>
                  <a:t> </a:t>
                </a:r>
              </a:p>
            </p:txBody>
          </p:sp>
        </mc:Fallback>
      </mc:AlternateContent>
      <p:pic>
        <p:nvPicPr>
          <p:cNvPr id="7" name="Picture 6" descr="A close up of a map&#10;&#10;Description automatically generated">
            <a:extLst>
              <a:ext uri="{FF2B5EF4-FFF2-40B4-BE49-F238E27FC236}">
                <a16:creationId xmlns:a16="http://schemas.microsoft.com/office/drawing/2014/main" id="{EE1B563B-E687-44A6-9C36-948065CEC862}"/>
              </a:ext>
            </a:extLst>
          </p:cNvPr>
          <p:cNvPicPr>
            <a:picLocks noChangeAspect="1"/>
          </p:cNvPicPr>
          <p:nvPr/>
        </p:nvPicPr>
        <p:blipFill>
          <a:blip r:embed="rId3"/>
          <a:stretch>
            <a:fillRect/>
          </a:stretch>
        </p:blipFill>
        <p:spPr>
          <a:xfrm>
            <a:off x="2568230" y="3429000"/>
            <a:ext cx="7877175" cy="2305050"/>
          </a:xfrm>
          <a:prstGeom prst="rect">
            <a:avLst/>
          </a:prstGeom>
        </p:spPr>
      </p:pic>
    </p:spTree>
    <p:extLst>
      <p:ext uri="{BB962C8B-B14F-4D97-AF65-F5344CB8AC3E}">
        <p14:creationId xmlns:p14="http://schemas.microsoft.com/office/powerpoint/2010/main" val="3852904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20237B531BC7419D2AB85F93BEE318" ma:contentTypeVersion="2" ma:contentTypeDescription="Create a new document." ma:contentTypeScope="" ma:versionID="9c0710aa7c3920432dc4ca8ba253cdff">
  <xsd:schema xmlns:xsd="http://www.w3.org/2001/XMLSchema" xmlns:xs="http://www.w3.org/2001/XMLSchema" xmlns:p="http://schemas.microsoft.com/office/2006/metadata/properties" xmlns:ns2="fe186ba3-3946-4875-95d9-7970dbc824b8" targetNamespace="http://schemas.microsoft.com/office/2006/metadata/properties" ma:root="true" ma:fieldsID="44944a15f7674aad6c71ef91ea369a66" ns2:_="">
    <xsd:import namespace="fe186ba3-3946-4875-95d9-7970dbc824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86ba3-3946-4875-95d9-7970dbc824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536AF65E-777F-44EF-9750-38A525144AEB}"/>
</file>

<file path=docProps/app.xml><?xml version="1.0" encoding="utf-8"?>
<Properties xmlns="http://schemas.openxmlformats.org/officeDocument/2006/extended-properties" xmlns:vt="http://schemas.openxmlformats.org/officeDocument/2006/docPropsVTypes">
  <Template>Persuasive speech outline </Template>
  <TotalTime>0</TotalTime>
  <Words>7788</Words>
  <Application>Microsoft Office PowerPoint</Application>
  <PresentationFormat>Widescreen</PresentationFormat>
  <Paragraphs>680</Paragraphs>
  <Slides>69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Century Gothic</vt:lpstr>
      <vt:lpstr>Consolas</vt:lpstr>
      <vt:lpstr>Wingdings 2</vt:lpstr>
      <vt:lpstr>Quotable</vt:lpstr>
      <vt:lpstr>Probabilistic Programming</vt:lpstr>
      <vt:lpstr>Bayesian Regression with Gen</vt:lpstr>
      <vt:lpstr>The Bayesian Perspective</vt:lpstr>
      <vt:lpstr>Bayesian Logistic Regression</vt:lpstr>
      <vt:lpstr>Challenger Space Shuttle Disaster</vt:lpstr>
      <vt:lpstr>The Data</vt:lpstr>
      <vt:lpstr>The Problem</vt:lpstr>
      <vt:lpstr>Modeling</vt:lpstr>
      <vt:lpstr>Modeling</vt:lpstr>
      <vt:lpstr>Modeling</vt:lpstr>
      <vt:lpstr>Inference</vt:lpstr>
      <vt:lpstr>The Results</vt:lpstr>
      <vt:lpstr>The Results</vt:lpstr>
      <vt:lpstr>The Results</vt:lpstr>
      <vt:lpstr>What about the day of the Challenger disaster?</vt:lpstr>
      <vt:lpstr>Bayesian Linear Regression</vt:lpstr>
      <vt:lpstr>Based on Three Tutorials from: https://www.gen.dev/tutorials/</vt:lpstr>
      <vt:lpstr>Simple Linear Regression</vt:lpstr>
      <vt:lpstr>Simple Linear Regression</vt:lpstr>
      <vt:lpstr>Observed Data</vt:lpstr>
      <vt:lpstr>Importance (Re)Sampling</vt:lpstr>
      <vt:lpstr>Gen.importance_resampling(…)</vt:lpstr>
      <vt:lpstr>A Sample of Regression Lines</vt:lpstr>
      <vt:lpstr>A Sample of Regression Lines (n = 10)</vt:lpstr>
      <vt:lpstr>Predicting New Data</vt:lpstr>
      <vt:lpstr>Predicting New Data</vt:lpstr>
      <vt:lpstr>Modeling the Noise</vt:lpstr>
      <vt:lpstr>Modeling the Noise</vt:lpstr>
      <vt:lpstr>We compare the predictions using inference of the unmodified and modified models on the ys data set:</vt:lpstr>
      <vt:lpstr>We also compare the predictions using inference of the unmodified and modified models on the ys_noisy data set:</vt:lpstr>
      <vt:lpstr>Bayesian Perspective of Penalized Linear Regressions</vt:lpstr>
      <vt:lpstr>The Probabilistic Interpretation of Least-Squares Linear Regression</vt:lpstr>
      <vt:lpstr>The Probabilistic Interpretation of Least-Squares Linear Regression</vt:lpstr>
      <vt:lpstr>The Bayesian Perspective</vt:lpstr>
      <vt:lpstr>Ridge Regression</vt:lpstr>
      <vt:lpstr>LASSO</vt:lpstr>
      <vt:lpstr>Incorporating Priors - Handling Outliers</vt:lpstr>
      <vt:lpstr>Changing the distribution of ε</vt:lpstr>
      <vt:lpstr>Curve-Fitting with Outliers</vt:lpstr>
      <vt:lpstr>The Model</vt:lpstr>
      <vt:lpstr>The Model</vt:lpstr>
      <vt:lpstr>A synthetic dataset to do inference about:</vt:lpstr>
      <vt:lpstr>The problem with generic importance sampling</vt:lpstr>
      <vt:lpstr>The Results</vt:lpstr>
      <vt:lpstr>MCMC Inference: MH</vt:lpstr>
      <vt:lpstr>Block Resimulation</vt:lpstr>
      <vt:lpstr>The Results</vt:lpstr>
      <vt:lpstr>MCMC Inference: Custom Proposal</vt:lpstr>
      <vt:lpstr>Gaussian Drift MH</vt:lpstr>
      <vt:lpstr>Studying the scaling behavior of the inference program</vt:lpstr>
      <vt:lpstr>Running Time Versus the Number of Data Points:</vt:lpstr>
      <vt:lpstr>Map Combinator</vt:lpstr>
      <vt:lpstr>Running Time Versus the Number of Data Points:</vt:lpstr>
      <vt:lpstr>Combining the map combinator with the static modeling language</vt:lpstr>
      <vt:lpstr>Running Time Versus the Number of Data Points:</vt:lpstr>
      <vt:lpstr>A sine wave with random phase, period and amplitude</vt:lpstr>
      <vt:lpstr>A model that generates a sine wave with random phase, period and amplitude</vt:lpstr>
      <vt:lpstr>A Sample of Regression Waves (n = 10)</vt:lpstr>
      <vt:lpstr>Model Selection</vt:lpstr>
      <vt:lpstr>A generative function that combines the line and sine models</vt:lpstr>
      <vt:lpstr>Inference using this combined model on the ys data set and the ys_sine data set</vt:lpstr>
      <vt:lpstr>Bayesian Nonparametric Models</vt:lpstr>
      <vt:lpstr>Two Data sets:</vt:lpstr>
      <vt:lpstr>Two Data sets:</vt:lpstr>
      <vt:lpstr>The Model</vt:lpstr>
      <vt:lpstr>The Model</vt:lpstr>
      <vt:lpstr>The Model</vt:lpstr>
      <vt:lpstr>Inference for the simple data set:</vt:lpstr>
      <vt:lpstr>Inference for the complex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2022-11-17T08:41:24Z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0x0101005920237B531BC7419D2AB85F93BEE318</vt:lpwstr>
  </property>
</Properties>
</file>